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3" r:id="rId2"/>
    <p:sldId id="345" r:id="rId3"/>
    <p:sldId id="361" r:id="rId4"/>
    <p:sldId id="260" r:id="rId5"/>
    <p:sldId id="348" r:id="rId6"/>
    <p:sldId id="349" r:id="rId7"/>
    <p:sldId id="317" r:id="rId8"/>
    <p:sldId id="350" r:id="rId9"/>
    <p:sldId id="338" r:id="rId10"/>
    <p:sldId id="320" r:id="rId11"/>
    <p:sldId id="346" r:id="rId12"/>
    <p:sldId id="347" r:id="rId13"/>
    <p:sldId id="351" r:id="rId14"/>
    <p:sldId id="328" r:id="rId15"/>
    <p:sldId id="360" r:id="rId16"/>
    <p:sldId id="352" r:id="rId17"/>
    <p:sldId id="359" r:id="rId18"/>
    <p:sldId id="356" r:id="rId19"/>
    <p:sldId id="358" r:id="rId20"/>
    <p:sldId id="357" r:id="rId21"/>
    <p:sldId id="331" r:id="rId22"/>
    <p:sldId id="337" r:id="rId23"/>
    <p:sldId id="333" r:id="rId24"/>
    <p:sldId id="334" r:id="rId25"/>
    <p:sldId id="335" r:id="rId26"/>
    <p:sldId id="33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33CC33"/>
    <a:srgbClr val="66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64DD-B135-4318-BB4B-9BBF0BBE40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43506-B560-488F-9ACB-A04D56DB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F3C6B5-879A-4669-8A55-8677FC4717A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97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3C0A35-C0FC-45A2-AD6D-3E894B488076}" type="slidenum">
              <a:rPr lang="en-US"/>
              <a:pPr/>
              <a:t>15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725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USSF, Recreational Youth Referee Course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USSF, Recreational Youth Referee Course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USSF, Recreational Youth Referee Course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USSF, Recreational Youth Referee Course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USSF, Recreational Youth Referee Course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USSF, Recreational Youth Referee Course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USSF, Recreational Youth Referee Course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USSF, Recreational Youth Referee Course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USSF, Recreational Youth Referee Course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USSF, Recreational Youth Referee Course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SF 20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0225" y="6291263"/>
            <a:ext cx="344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/>
              <a:t>USSF, Recreational Youth Referee Course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04800"/>
            <a:ext cx="9144000" cy="7162800"/>
          </a:xfrm>
        </p:spPr>
      </p:pic>
      <p:sp>
        <p:nvSpPr>
          <p:cNvPr id="2" name="TextBox 1"/>
          <p:cNvSpPr txBox="1"/>
          <p:nvPr/>
        </p:nvSpPr>
        <p:spPr>
          <a:xfrm>
            <a:off x="-76200" y="-152400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Small-Sided Soccer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5683044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RULE DIFFERENCES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030373"/>
            <a:ext cx="7772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u="sng" dirty="0" smtClean="0">
                <a:solidFill>
                  <a:schemeClr val="accent2"/>
                </a:solidFill>
                <a:latin typeface="Comic Sans MS" pitchFamily="66" charset="0"/>
              </a:rPr>
              <a:t>U9 &amp; U10 (7 v 7)</a:t>
            </a:r>
            <a:endParaRPr lang="en-US" sz="1000" b="1" u="sng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457200">
              <a:tabLst>
                <a:tab pos="457200" algn="l"/>
              </a:tabLst>
            </a:pPr>
            <a:r>
              <a:rPr lang="en-US" dirty="0" smtClean="0"/>
              <a:t>Restarts are as per FIFA / </a:t>
            </a:r>
            <a:r>
              <a:rPr lang="en-US" dirty="0" err="1" smtClean="0"/>
              <a:t>USSoccer</a:t>
            </a:r>
            <a:r>
              <a:rPr lang="en-US" dirty="0" smtClean="0"/>
              <a:t> … DFK &amp; IFK</a:t>
            </a:r>
          </a:p>
          <a:p>
            <a:pPr marL="457200">
              <a:tabLst>
                <a:tab pos="457200" algn="l"/>
              </a:tabLst>
            </a:pPr>
            <a:endParaRPr lang="en-US" sz="1200" b="1" dirty="0" smtClean="0">
              <a:solidFill>
                <a:srgbClr val="0070C0"/>
              </a:solidFill>
            </a:endParaRPr>
          </a:p>
          <a:p>
            <a:pPr marL="457200">
              <a:tabLst>
                <a:tab pos="457200" algn="l"/>
              </a:tabLst>
            </a:pPr>
            <a:r>
              <a:rPr lang="en-US" dirty="0" smtClean="0"/>
              <a:t>Any misconduct punished as per the Laws of the Game</a:t>
            </a:r>
          </a:p>
          <a:p>
            <a:pPr marL="457200">
              <a:tabLst>
                <a:tab pos="457200" algn="l"/>
              </a:tabLst>
            </a:pPr>
            <a:endParaRPr lang="en-US" b="1" dirty="0" smtClean="0">
              <a:solidFill>
                <a:srgbClr val="FF0000"/>
              </a:solidFill>
            </a:endParaRPr>
          </a:p>
          <a:p>
            <a:pPr marL="457200">
              <a:tabLst>
                <a:tab pos="457200" algn="l"/>
              </a:tabLst>
            </a:pPr>
            <a:endParaRPr lang="en-US" b="1" dirty="0" smtClean="0">
              <a:solidFill>
                <a:srgbClr val="FF0000"/>
              </a:solidFill>
            </a:endParaRPr>
          </a:p>
          <a:p>
            <a:pPr marL="457200">
              <a:tabLst>
                <a:tab pos="457200" algn="l"/>
              </a:tabLst>
            </a:pPr>
            <a:endParaRPr lang="en-US" b="1" dirty="0">
              <a:solidFill>
                <a:srgbClr val="FF0000"/>
              </a:solidFill>
            </a:endParaRPr>
          </a:p>
          <a:p>
            <a:pPr marL="457200">
              <a:tabLst>
                <a:tab pos="457200" algn="l"/>
              </a:tabLst>
            </a:pPr>
            <a:r>
              <a:rPr lang="en-US" sz="2800" b="1" u="sng" dirty="0">
                <a:solidFill>
                  <a:srgbClr val="0070C0"/>
                </a:solidFill>
              </a:rPr>
              <a:t>EXCEPTION #1</a:t>
            </a:r>
            <a:r>
              <a:rPr lang="en-US" sz="2800" b="1" dirty="0">
                <a:solidFill>
                  <a:srgbClr val="0070C0"/>
                </a:solidFill>
              </a:rPr>
              <a:t>:  Deliberate heading </a:t>
            </a:r>
            <a:r>
              <a:rPr lang="en-US" sz="2800" b="1" dirty="0">
                <a:solidFill>
                  <a:srgbClr val="FF0000"/>
                </a:solidFill>
              </a:rPr>
              <a:t>is not allowed. </a:t>
            </a:r>
          </a:p>
          <a:p>
            <a:pPr marL="457200">
              <a:tabLst>
                <a:tab pos="457200" algn="l"/>
              </a:tabLst>
            </a:pPr>
            <a:endParaRPr lang="en-US" sz="2800" b="1" dirty="0">
              <a:solidFill>
                <a:srgbClr val="0070C0"/>
              </a:solidFill>
            </a:endParaRPr>
          </a:p>
          <a:p>
            <a:pPr marL="457200">
              <a:tabLst>
                <a:tab pos="457200" algn="l"/>
              </a:tabLst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0" y="76200"/>
            <a:ext cx="6781800" cy="107786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b="1" u="sng" dirty="0" smtClean="0"/>
              <a:t>LAW 12 – FOULS &amp; MISCONDUCT </a:t>
            </a:r>
          </a:p>
          <a:p>
            <a:pPr algn="ctr"/>
            <a:r>
              <a:rPr lang="en-US" sz="3200" b="1" u="sng" dirty="0" smtClean="0"/>
              <a:t>(Small-Sided)</a:t>
            </a:r>
            <a:endParaRPr lang="en-US" sz="3200" b="1" u="sng" dirty="0"/>
          </a:p>
        </p:txBody>
      </p:sp>
      <p:pic>
        <p:nvPicPr>
          <p:cNvPr id="5" name="Picture 9" descr="E:\OSSR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U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47800" y="76200"/>
            <a:ext cx="6248400" cy="107786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b="1" u="sng" dirty="0" smtClean="0"/>
              <a:t>LAW 13 – FREE KICKS (Small-Sided)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22944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minimum distance that all opposing players must be from the ball at the taking of a free kick is the same as the “radius of the center circle”.</a:t>
            </a:r>
          </a:p>
          <a:p>
            <a:endParaRPr lang="en-US" dirty="0" smtClean="0"/>
          </a:p>
          <a:p>
            <a:r>
              <a:rPr lang="en-US" b="1" dirty="0" smtClean="0"/>
              <a:t>			    </a:t>
            </a:r>
            <a:r>
              <a:rPr lang="en-US" b="1" u="sng" dirty="0" smtClean="0">
                <a:solidFill>
                  <a:srgbClr val="FF0000"/>
                </a:solidFill>
              </a:rPr>
              <a:t>7v7</a:t>
            </a:r>
            <a:r>
              <a:rPr lang="en-US" b="1" dirty="0" smtClean="0">
                <a:solidFill>
                  <a:srgbClr val="FF0000"/>
                </a:solidFill>
              </a:rPr>
              <a:t>	       </a:t>
            </a:r>
            <a:r>
              <a:rPr lang="en-US" b="1" u="sng" dirty="0" smtClean="0">
                <a:solidFill>
                  <a:srgbClr val="FF0000"/>
                </a:solidFill>
              </a:rPr>
              <a:t>9v9</a:t>
            </a:r>
            <a:r>
              <a:rPr lang="en-US" b="1" dirty="0" smtClean="0">
                <a:solidFill>
                  <a:srgbClr val="FF0000"/>
                </a:solidFill>
              </a:rPr>
              <a:t>        </a:t>
            </a:r>
            <a:r>
              <a:rPr lang="en-US" b="1" u="sng" dirty="0" smtClean="0"/>
              <a:t>11v11</a:t>
            </a:r>
            <a:endParaRPr lang="en-US" u="sng" dirty="0" smtClean="0"/>
          </a:p>
          <a:p>
            <a:r>
              <a:rPr lang="en-US" b="1" dirty="0"/>
              <a:t>Center Circle Radius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8 </a:t>
            </a:r>
            <a:r>
              <a:rPr lang="en-US" b="1" dirty="0">
                <a:solidFill>
                  <a:srgbClr val="FF0000"/>
                </a:solidFill>
              </a:rPr>
              <a:t>yds.    </a:t>
            </a:r>
            <a:r>
              <a:rPr lang="en-US" b="1" dirty="0" smtClean="0">
                <a:solidFill>
                  <a:srgbClr val="FF0000"/>
                </a:solidFill>
              </a:rPr>
              <a:t> 8 </a:t>
            </a:r>
            <a:r>
              <a:rPr lang="en-US" b="1" dirty="0">
                <a:solidFill>
                  <a:srgbClr val="FF0000"/>
                </a:solidFill>
              </a:rPr>
              <a:t>yds. 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10 </a:t>
            </a:r>
            <a:r>
              <a:rPr lang="en-US" dirty="0"/>
              <a:t>yds.</a:t>
            </a:r>
          </a:p>
          <a:p>
            <a:endParaRPr lang="en-US" dirty="0" smtClean="0"/>
          </a:p>
        </p:txBody>
      </p:sp>
      <p:pic>
        <p:nvPicPr>
          <p:cNvPr id="4" name="Picture 9" descr="E:\OSSR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E:\U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71600" y="76200"/>
            <a:ext cx="6553200" cy="120097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600" b="1" u="sng" dirty="0" smtClean="0"/>
              <a:t>LAW 14 – PENALTY KICK (Small-Sided)</a:t>
            </a:r>
            <a:endParaRPr lang="en-US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286000"/>
            <a:ext cx="7162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8463" algn="l"/>
              </a:tabLst>
            </a:pPr>
            <a:r>
              <a:rPr lang="en-US" sz="2800" b="1" u="sng" dirty="0" smtClean="0">
                <a:solidFill>
                  <a:schemeClr val="accent2"/>
                </a:solidFill>
                <a:latin typeface="Comic Sans MS" pitchFamily="66" charset="0"/>
              </a:rPr>
              <a:t>U9 &amp; U10 (7 v 7)</a:t>
            </a:r>
          </a:p>
          <a:p>
            <a:pPr>
              <a:tabLst>
                <a:tab pos="398463" algn="l"/>
              </a:tabLst>
            </a:pPr>
            <a:r>
              <a:rPr lang="en-US" dirty="0"/>
              <a:t>	</a:t>
            </a:r>
            <a:r>
              <a:rPr lang="en-US" dirty="0" smtClean="0"/>
              <a:t>Penalty Spot is </a:t>
            </a:r>
            <a:r>
              <a:rPr lang="en-US" b="1" dirty="0">
                <a:solidFill>
                  <a:srgbClr val="FF0000"/>
                </a:solidFill>
              </a:rPr>
              <a:t>10 yds. </a:t>
            </a:r>
            <a:r>
              <a:rPr lang="en-US" dirty="0" smtClean="0"/>
              <a:t>from the Goal Line</a:t>
            </a:r>
          </a:p>
          <a:p>
            <a:pPr>
              <a:tabLst>
                <a:tab pos="398463" algn="l"/>
              </a:tabLst>
            </a:pPr>
            <a:endParaRPr lang="en-US" dirty="0"/>
          </a:p>
          <a:p>
            <a:pPr>
              <a:tabLst>
                <a:tab pos="398463" algn="l"/>
              </a:tabLst>
            </a:pPr>
            <a:r>
              <a:rPr lang="en-US" sz="2800" b="1" u="sng" dirty="0">
                <a:solidFill>
                  <a:schemeClr val="accent2"/>
                </a:solidFill>
                <a:latin typeface="Comic Sans MS" pitchFamily="66" charset="0"/>
              </a:rPr>
              <a:t>U11 &amp; </a:t>
            </a:r>
            <a:r>
              <a:rPr lang="en-US" sz="2800" b="1" u="sng" dirty="0" smtClean="0">
                <a:solidFill>
                  <a:schemeClr val="accent2"/>
                </a:solidFill>
                <a:latin typeface="Comic Sans MS" pitchFamily="66" charset="0"/>
              </a:rPr>
              <a:t>U12 (9 v 9)</a:t>
            </a:r>
            <a:endParaRPr lang="en-US" sz="2800" b="1" u="sng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tabLst>
                <a:tab pos="398463" algn="l"/>
              </a:tabLst>
            </a:pPr>
            <a:r>
              <a:rPr lang="en-US" sz="2800" dirty="0"/>
              <a:t>	</a:t>
            </a:r>
            <a:r>
              <a:rPr lang="en-US" dirty="0"/>
              <a:t>Penalty Spot is </a:t>
            </a:r>
            <a:r>
              <a:rPr lang="en-US" b="1" dirty="0">
                <a:solidFill>
                  <a:srgbClr val="FF0000"/>
                </a:solidFill>
              </a:rPr>
              <a:t>10 yds. </a:t>
            </a:r>
            <a:r>
              <a:rPr lang="en-US" dirty="0"/>
              <a:t>from the Goal </a:t>
            </a:r>
            <a:r>
              <a:rPr lang="en-US" dirty="0" smtClean="0"/>
              <a:t>Line</a:t>
            </a:r>
          </a:p>
          <a:p>
            <a:pPr>
              <a:tabLst>
                <a:tab pos="398463" algn="l"/>
              </a:tabLst>
            </a:pPr>
            <a:endParaRPr lang="en-US" dirty="0"/>
          </a:p>
          <a:p>
            <a:pPr>
              <a:tabLst>
                <a:tab pos="398463" algn="l"/>
              </a:tabLst>
            </a:pPr>
            <a:r>
              <a:rPr lang="en-US" sz="2800" b="1" u="sng" dirty="0" smtClean="0">
                <a:solidFill>
                  <a:schemeClr val="accent2"/>
                </a:solidFill>
                <a:latin typeface="Comic Sans MS" pitchFamily="66" charset="0"/>
              </a:rPr>
              <a:t>Full-Sided U13 &amp; Older (11 v 11) </a:t>
            </a:r>
          </a:p>
          <a:p>
            <a:pPr>
              <a:tabLst>
                <a:tab pos="398463" algn="l"/>
              </a:tabLst>
            </a:pPr>
            <a:r>
              <a:rPr lang="en-US" dirty="0"/>
              <a:t>	Penalty Spot is </a:t>
            </a:r>
            <a:r>
              <a:rPr lang="en-US" dirty="0" smtClean="0"/>
              <a:t>12 </a:t>
            </a:r>
            <a:r>
              <a:rPr lang="en-US" dirty="0"/>
              <a:t>yds. from the Goal Line</a:t>
            </a:r>
          </a:p>
          <a:p>
            <a:pPr>
              <a:tabLst>
                <a:tab pos="398463" algn="l"/>
              </a:tabLst>
            </a:pPr>
            <a:endParaRPr lang="en-US" dirty="0"/>
          </a:p>
        </p:txBody>
      </p:sp>
      <p:pic>
        <p:nvPicPr>
          <p:cNvPr id="4" name="Picture 9" descr="E:\OSSR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E:\U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447800" y="76200"/>
            <a:ext cx="6324600" cy="120097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600" b="1" u="sng" dirty="0" smtClean="0"/>
              <a:t>LAW 16 - GOAL KICK (Small-Sided)</a:t>
            </a:r>
            <a:endParaRPr lang="en-US" sz="3600" b="1" u="sng" dirty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57200" y="4304842"/>
            <a:ext cx="7924800" cy="209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U11 &amp; </a:t>
            </a:r>
            <a:r>
              <a:rPr lang="en-US" b="1" u="sng" dirty="0" smtClean="0">
                <a:solidFill>
                  <a:schemeClr val="accent2"/>
                </a:solidFill>
                <a:latin typeface="Comic Sans MS" pitchFamily="66" charset="0"/>
              </a:rPr>
              <a:t>U12 (9 v 9)</a:t>
            </a:r>
          </a:p>
          <a:p>
            <a:pPr marL="236538">
              <a:lnSpc>
                <a:spcPct val="90000"/>
              </a:lnSpc>
              <a:tabLst>
                <a:tab pos="234950" algn="l"/>
              </a:tabLst>
            </a:pPr>
            <a:r>
              <a:rPr lang="en-US" dirty="0" smtClean="0"/>
              <a:t>As per FIFA / </a:t>
            </a:r>
            <a:r>
              <a:rPr lang="en-US" dirty="0" err="1" smtClean="0"/>
              <a:t>USSoccer</a:t>
            </a:r>
            <a:r>
              <a:rPr lang="en-US" dirty="0" smtClean="0"/>
              <a:t>:</a:t>
            </a:r>
          </a:p>
          <a:p>
            <a:pPr marL="236538">
              <a:lnSpc>
                <a:spcPct val="90000"/>
              </a:lnSpc>
              <a:tabLst>
                <a:tab pos="234950" algn="l"/>
              </a:tabLst>
            </a:pPr>
            <a:endParaRPr lang="en-US" sz="1000" dirty="0"/>
          </a:p>
          <a:p>
            <a:pPr marL="579438" indent="-34290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234950" algn="l"/>
              </a:tabLst>
            </a:pPr>
            <a:r>
              <a:rPr lang="en-US" dirty="0" smtClean="0"/>
              <a:t>Opponents </a:t>
            </a:r>
            <a:r>
              <a:rPr lang="en-US" dirty="0"/>
              <a:t>must be outside penalty </a:t>
            </a:r>
            <a:r>
              <a:rPr lang="en-US" dirty="0" smtClean="0"/>
              <a:t>area.  </a:t>
            </a:r>
          </a:p>
          <a:p>
            <a:pPr marL="236538">
              <a:lnSpc>
                <a:spcPct val="90000"/>
              </a:lnSpc>
              <a:tabLst>
                <a:tab pos="234950" algn="l"/>
              </a:tabLst>
            </a:pPr>
            <a:endParaRPr lang="en-US" sz="1200" dirty="0" smtClean="0"/>
          </a:p>
          <a:p>
            <a:pPr marL="579438" indent="-34290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234950" algn="l"/>
              </a:tabLst>
            </a:pPr>
            <a:r>
              <a:rPr lang="en-US" dirty="0" smtClean="0"/>
              <a:t>The ball </a:t>
            </a:r>
            <a:r>
              <a:rPr lang="en-US" dirty="0"/>
              <a:t>is in play when </a:t>
            </a:r>
            <a:r>
              <a:rPr lang="en-US" dirty="0" smtClean="0"/>
              <a:t>it is kicked </a:t>
            </a:r>
            <a:r>
              <a:rPr lang="en-US" dirty="0"/>
              <a:t>outside </a:t>
            </a:r>
            <a:r>
              <a:rPr lang="en-US" dirty="0" smtClean="0"/>
              <a:t>the penalty area and into play.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3387063" cy="237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E:\OSSRC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US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447800" y="170629"/>
            <a:ext cx="6324600" cy="120097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600" b="1" u="sng" dirty="0" smtClean="0"/>
              <a:t>LAW 16 - GOAL KICK (Small-Sided)</a:t>
            </a:r>
            <a:endParaRPr lang="en-US" sz="3600" b="1" u="sng" dirty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57200" y="1986171"/>
            <a:ext cx="79248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234950" algn="l"/>
              </a:tabLst>
            </a:pPr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en-US" b="1" u="sng" dirty="0" smtClean="0">
                <a:solidFill>
                  <a:schemeClr val="accent2"/>
                </a:solidFill>
                <a:latin typeface="Comic Sans MS" pitchFamily="66" charset="0"/>
              </a:rPr>
              <a:t>U9 &amp; U10 (7 v 7)</a:t>
            </a:r>
          </a:p>
          <a:p>
            <a:pPr>
              <a:lnSpc>
                <a:spcPct val="90000"/>
              </a:lnSpc>
              <a:tabLst>
                <a:tab pos="234950" algn="l"/>
              </a:tabLst>
            </a:pPr>
            <a:endParaRPr lang="en-US" sz="1200" b="1" u="sng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236538">
              <a:lnSpc>
                <a:spcPct val="90000"/>
              </a:lnSpc>
              <a:tabLst>
                <a:tab pos="234950" algn="l"/>
              </a:tabLst>
            </a:pPr>
            <a:r>
              <a:rPr lang="en-US" dirty="0" smtClean="0"/>
              <a:t>As per FIFA / </a:t>
            </a:r>
            <a:r>
              <a:rPr lang="en-US" dirty="0" err="1" smtClean="0"/>
              <a:t>USSoccer</a:t>
            </a:r>
            <a:r>
              <a:rPr lang="en-US" dirty="0" smtClean="0"/>
              <a:t>:</a:t>
            </a:r>
          </a:p>
          <a:p>
            <a:pPr marL="236538">
              <a:lnSpc>
                <a:spcPct val="90000"/>
              </a:lnSpc>
              <a:tabLst>
                <a:tab pos="234950" algn="l"/>
              </a:tabLst>
            </a:pPr>
            <a:endParaRPr lang="en-US" sz="1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2790" y="1792741"/>
            <a:ext cx="2115873" cy="148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3462076"/>
            <a:ext cx="739140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tabLst>
                <a:tab pos="234950" algn="l"/>
              </a:tabLst>
            </a:pPr>
            <a:r>
              <a:rPr lang="en-US" b="1" u="sng" dirty="0" smtClean="0">
                <a:solidFill>
                  <a:schemeClr val="accent2"/>
                </a:solidFill>
                <a:latin typeface="Comic Sans MS" pitchFamily="66" charset="0"/>
              </a:rPr>
              <a:t>U9 &amp; U10 EXCEPTION</a:t>
            </a:r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90000"/>
              </a:lnSpc>
              <a:tabLst>
                <a:tab pos="234950" algn="l"/>
              </a:tabLst>
            </a:pPr>
            <a:endParaRPr lang="en-U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234950" algn="l"/>
              </a:tabLst>
            </a:pPr>
            <a:r>
              <a:rPr 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Opposing players must retreat to </a:t>
            </a:r>
            <a:r>
              <a:rPr lang="en-US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behind the build-out- area</a:t>
            </a:r>
            <a:r>
              <a:rPr 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until the ball is in play. </a:t>
            </a:r>
          </a:p>
          <a:p>
            <a:pPr>
              <a:lnSpc>
                <a:spcPct val="90000"/>
              </a:lnSpc>
              <a:tabLst>
                <a:tab pos="234950" algn="l"/>
              </a:tabLst>
            </a:pPr>
            <a:endParaRPr lang="en-US" sz="12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234950" algn="l"/>
              </a:tabLst>
            </a:pPr>
            <a:r>
              <a:rPr lang="en-US" dirty="0">
                <a:solidFill>
                  <a:srgbClr val="0000FF"/>
                </a:solidFill>
              </a:rPr>
              <a:t>The ball is in play when it is kicked outside the penalty area and into play.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" name="Picture 9" descr="E:\OSSRC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US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685800" y="3462076"/>
            <a:ext cx="7505700" cy="225292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609600" y="4038600"/>
            <a:ext cx="7581900" cy="1676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52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1500641" y="-5671"/>
            <a:ext cx="5456911" cy="7543802"/>
            <a:chOff x="2931" y="1075"/>
            <a:chExt cx="1836" cy="2502"/>
          </a:xfrm>
        </p:grpSpPr>
        <p:sp>
          <p:nvSpPr>
            <p:cNvPr id="13433" name="Rectangle 3"/>
            <p:cNvSpPr>
              <a:spLocks noChangeArrowheads="1"/>
            </p:cNvSpPr>
            <p:nvPr/>
          </p:nvSpPr>
          <p:spPr bwMode="auto">
            <a:xfrm rot="5400000">
              <a:off x="2600" y="1410"/>
              <a:ext cx="2502" cy="18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4" name="Line 4"/>
            <p:cNvSpPr>
              <a:spLocks noChangeShapeType="1"/>
            </p:cNvSpPr>
            <p:nvPr/>
          </p:nvSpPr>
          <p:spPr bwMode="auto">
            <a:xfrm rot="5400000">
              <a:off x="3849" y="1406"/>
              <a:ext cx="0" cy="18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" name="Oval 5"/>
            <p:cNvSpPr>
              <a:spLocks noChangeArrowheads="1"/>
            </p:cNvSpPr>
            <p:nvPr/>
          </p:nvSpPr>
          <p:spPr bwMode="auto">
            <a:xfrm rot="5400000">
              <a:off x="3617" y="2155"/>
              <a:ext cx="353" cy="3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6" name="Line 6"/>
            <p:cNvSpPr>
              <a:spLocks noChangeShapeType="1"/>
            </p:cNvSpPr>
            <p:nvPr/>
          </p:nvSpPr>
          <p:spPr bwMode="auto">
            <a:xfrm>
              <a:off x="3789" y="2293"/>
              <a:ext cx="0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6" name="Rectangle 24"/>
          <p:cNvSpPr>
            <a:spLocks noChangeArrowheads="1"/>
          </p:cNvSpPr>
          <p:nvPr/>
        </p:nvSpPr>
        <p:spPr bwMode="auto">
          <a:xfrm>
            <a:off x="1515827" y="257175"/>
            <a:ext cx="63246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charset="0"/>
              </a:rPr>
              <a:t>THE FIELD OF PLAY</a:t>
            </a:r>
          </a:p>
        </p:txBody>
      </p:sp>
      <p:sp>
        <p:nvSpPr>
          <p:cNvPr id="13319" name="Text Box 28"/>
          <p:cNvSpPr txBox="1">
            <a:spLocks noChangeArrowheads="1"/>
          </p:cNvSpPr>
          <p:nvPr/>
        </p:nvSpPr>
        <p:spPr bwMode="auto">
          <a:xfrm>
            <a:off x="5927725" y="3546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3320" name="Text Box 29"/>
          <p:cNvSpPr txBox="1">
            <a:spLocks noChangeArrowheads="1"/>
          </p:cNvSpPr>
          <p:nvPr/>
        </p:nvSpPr>
        <p:spPr bwMode="auto">
          <a:xfrm rot="16200000">
            <a:off x="3608546" y="4527943"/>
            <a:ext cx="952184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Halfway </a:t>
            </a:r>
            <a:r>
              <a:rPr lang="en-US" sz="1000" dirty="0" smtClean="0">
                <a:latin typeface="Arial" charset="0"/>
              </a:rPr>
              <a:t> Line</a:t>
            </a:r>
            <a:endParaRPr lang="en-US" sz="1000" dirty="0">
              <a:latin typeface="Arial" charset="0"/>
            </a:endParaRPr>
          </a:p>
        </p:txBody>
      </p:sp>
      <p:sp>
        <p:nvSpPr>
          <p:cNvPr id="13322" name="Text Box 31"/>
          <p:cNvSpPr txBox="1">
            <a:spLocks noChangeArrowheads="1"/>
          </p:cNvSpPr>
          <p:nvPr/>
        </p:nvSpPr>
        <p:spPr bwMode="auto">
          <a:xfrm>
            <a:off x="11271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3323" name="Text Box 32"/>
          <p:cNvSpPr txBox="1">
            <a:spLocks noChangeArrowheads="1"/>
          </p:cNvSpPr>
          <p:nvPr/>
        </p:nvSpPr>
        <p:spPr bwMode="auto">
          <a:xfrm>
            <a:off x="6934200" y="3124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3324" name="Text Box 33"/>
          <p:cNvSpPr txBox="1">
            <a:spLocks noChangeArrowheads="1"/>
          </p:cNvSpPr>
          <p:nvPr/>
        </p:nvSpPr>
        <p:spPr bwMode="auto">
          <a:xfrm>
            <a:off x="3709761" y="2877337"/>
            <a:ext cx="968214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Center </a:t>
            </a:r>
            <a:r>
              <a:rPr lang="en-US" sz="1000" dirty="0" smtClean="0">
                <a:latin typeface="Arial" charset="0"/>
              </a:rPr>
              <a:t> Circle</a:t>
            </a:r>
            <a:endParaRPr lang="en-US" sz="1000" dirty="0">
              <a:latin typeface="Arial" charset="0"/>
            </a:endParaRPr>
          </a:p>
        </p:txBody>
      </p:sp>
      <p:sp>
        <p:nvSpPr>
          <p:cNvPr id="13326" name="Text Box 35"/>
          <p:cNvSpPr txBox="1">
            <a:spLocks noChangeArrowheads="1"/>
          </p:cNvSpPr>
          <p:nvPr/>
        </p:nvSpPr>
        <p:spPr bwMode="auto">
          <a:xfrm>
            <a:off x="5516562" y="777422"/>
            <a:ext cx="731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Touchline</a:t>
            </a:r>
          </a:p>
        </p:txBody>
      </p:sp>
      <p:sp>
        <p:nvSpPr>
          <p:cNvPr id="13332" name="Text Box 62"/>
          <p:cNvSpPr txBox="1">
            <a:spLocks noChangeArrowheads="1"/>
          </p:cNvSpPr>
          <p:nvPr/>
        </p:nvSpPr>
        <p:spPr bwMode="auto">
          <a:xfrm>
            <a:off x="1143000" y="1981200"/>
            <a:ext cx="20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800"/>
              <a:t> </a:t>
            </a:r>
          </a:p>
          <a:p>
            <a:pPr eaLnBrk="1" hangingPunct="1"/>
            <a:endParaRPr lang="en-US" sz="800"/>
          </a:p>
        </p:txBody>
      </p:sp>
      <p:sp>
        <p:nvSpPr>
          <p:cNvPr id="13333" name="Line 63"/>
          <p:cNvSpPr>
            <a:spLocks noChangeShapeType="1"/>
          </p:cNvSpPr>
          <p:nvPr/>
        </p:nvSpPr>
        <p:spPr bwMode="auto">
          <a:xfrm>
            <a:off x="2971800" y="16002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3334" name="Line 64"/>
          <p:cNvSpPr>
            <a:spLocks noChangeShapeType="1"/>
          </p:cNvSpPr>
          <p:nvPr/>
        </p:nvSpPr>
        <p:spPr bwMode="auto">
          <a:xfrm rot="3318291">
            <a:off x="1905000" y="57912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3335" name="Line 65"/>
          <p:cNvSpPr>
            <a:spLocks noChangeShapeType="1"/>
          </p:cNvSpPr>
          <p:nvPr/>
        </p:nvSpPr>
        <p:spPr bwMode="auto">
          <a:xfrm>
            <a:off x="1828800" y="5486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3336" name="Text Box 66"/>
          <p:cNvSpPr txBox="1">
            <a:spLocks noChangeArrowheads="1"/>
          </p:cNvSpPr>
          <p:nvPr/>
        </p:nvSpPr>
        <p:spPr bwMode="auto">
          <a:xfrm>
            <a:off x="3429000" y="1752600"/>
            <a:ext cx="184150" cy="119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endParaRPr lang="en-US" sz="800" b="1"/>
          </a:p>
          <a:p>
            <a:pPr eaLnBrk="1" hangingPunct="1"/>
            <a:endParaRPr lang="en-US" sz="800" b="1"/>
          </a:p>
          <a:p>
            <a:pPr eaLnBrk="1" hangingPunct="1"/>
            <a:endParaRPr lang="en-US" sz="800" b="1"/>
          </a:p>
          <a:p>
            <a:pPr eaLnBrk="1" hangingPunct="1"/>
            <a:endParaRPr lang="en-US" sz="800" b="1"/>
          </a:p>
          <a:p>
            <a:pPr eaLnBrk="1" hangingPunct="1"/>
            <a:endParaRPr lang="en-US" sz="800" b="1"/>
          </a:p>
          <a:p>
            <a:pPr eaLnBrk="1" hangingPunct="1"/>
            <a:endParaRPr lang="en-US" sz="800" b="1"/>
          </a:p>
          <a:p>
            <a:pPr eaLnBrk="1" hangingPunct="1"/>
            <a:endParaRPr lang="en-US" sz="800" b="1"/>
          </a:p>
          <a:p>
            <a:pPr eaLnBrk="1" hangingPunct="1"/>
            <a:endParaRPr lang="en-US" sz="800" b="1"/>
          </a:p>
          <a:p>
            <a:pPr eaLnBrk="1" hangingPunct="1"/>
            <a:endParaRPr lang="en-US" sz="800" b="1"/>
          </a:p>
        </p:txBody>
      </p:sp>
      <p:sp>
        <p:nvSpPr>
          <p:cNvPr id="13339" name="Text Box 69"/>
          <p:cNvSpPr txBox="1">
            <a:spLocks noChangeArrowheads="1"/>
          </p:cNvSpPr>
          <p:nvPr/>
        </p:nvSpPr>
        <p:spPr bwMode="auto">
          <a:xfrm rot="16200000">
            <a:off x="7761151" y="5496319"/>
            <a:ext cx="766235" cy="24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Goal </a:t>
            </a:r>
            <a:r>
              <a:rPr lang="en-US" sz="1000" dirty="0" smtClean="0">
                <a:latin typeface="Arial" charset="0"/>
              </a:rPr>
              <a:t> Line</a:t>
            </a:r>
            <a:endParaRPr lang="en-US" sz="1000" dirty="0">
              <a:latin typeface="Arial" charset="0"/>
            </a:endParaRPr>
          </a:p>
        </p:txBody>
      </p:sp>
      <p:sp>
        <p:nvSpPr>
          <p:cNvPr id="13348" name="Rectangle 78"/>
          <p:cNvSpPr>
            <a:spLocks noChangeArrowheads="1"/>
          </p:cNvSpPr>
          <p:nvPr/>
        </p:nvSpPr>
        <p:spPr bwMode="auto">
          <a:xfrm>
            <a:off x="5638800" y="4114800"/>
            <a:ext cx="184150" cy="579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1" hangingPunct="1"/>
            <a:endParaRPr lang="en-US" sz="3200"/>
          </a:p>
        </p:txBody>
      </p:sp>
      <p:sp>
        <p:nvSpPr>
          <p:cNvPr id="13357" name="Line 87"/>
          <p:cNvSpPr>
            <a:spLocks noChangeShapeType="1"/>
          </p:cNvSpPr>
          <p:nvPr/>
        </p:nvSpPr>
        <p:spPr bwMode="auto">
          <a:xfrm>
            <a:off x="8534400" y="41910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3362" name="Line 92"/>
          <p:cNvSpPr>
            <a:spLocks noChangeShapeType="1"/>
          </p:cNvSpPr>
          <p:nvPr/>
        </p:nvSpPr>
        <p:spPr bwMode="auto">
          <a:xfrm>
            <a:off x="7315200" y="5867400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3377" name="Text Box 107"/>
          <p:cNvSpPr txBox="1">
            <a:spLocks noChangeArrowheads="1"/>
          </p:cNvSpPr>
          <p:nvPr/>
        </p:nvSpPr>
        <p:spPr bwMode="auto">
          <a:xfrm>
            <a:off x="5927725" y="2522538"/>
            <a:ext cx="1841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endParaRPr lang="en-US" sz="800"/>
          </a:p>
        </p:txBody>
      </p:sp>
      <p:sp>
        <p:nvSpPr>
          <p:cNvPr id="13379" name="Text Box 109"/>
          <p:cNvSpPr txBox="1">
            <a:spLocks noChangeArrowheads="1"/>
          </p:cNvSpPr>
          <p:nvPr/>
        </p:nvSpPr>
        <p:spPr bwMode="auto">
          <a:xfrm>
            <a:off x="6765925" y="2903538"/>
            <a:ext cx="1841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endParaRPr lang="en-US" sz="800"/>
          </a:p>
        </p:txBody>
      </p:sp>
      <p:sp>
        <p:nvSpPr>
          <p:cNvPr id="13380" name="Text Box 110" hidden="1"/>
          <p:cNvSpPr txBox="1">
            <a:spLocks noChangeArrowheads="1"/>
          </p:cNvSpPr>
          <p:nvPr/>
        </p:nvSpPr>
        <p:spPr bwMode="auto">
          <a:xfrm rot="16200000">
            <a:off x="5993607" y="3539331"/>
            <a:ext cx="906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Penalty Area</a:t>
            </a:r>
          </a:p>
        </p:txBody>
      </p:sp>
      <p:sp>
        <p:nvSpPr>
          <p:cNvPr id="13391" name="Oval 121"/>
          <p:cNvSpPr>
            <a:spLocks noChangeArrowheads="1"/>
          </p:cNvSpPr>
          <p:nvPr/>
        </p:nvSpPr>
        <p:spPr bwMode="auto">
          <a:xfrm>
            <a:off x="6019800" y="4800600"/>
            <a:ext cx="990600" cy="762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44" name="Rectangle 103"/>
          <p:cNvSpPr>
            <a:spLocks noChangeArrowheads="1"/>
          </p:cNvSpPr>
          <p:nvPr/>
        </p:nvSpPr>
        <p:spPr bwMode="auto">
          <a:xfrm>
            <a:off x="6432756" y="4877124"/>
            <a:ext cx="457200" cy="17409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971800" y="854475"/>
            <a:ext cx="152400" cy="544081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Rectangle 90"/>
          <p:cNvSpPr/>
          <p:nvPr/>
        </p:nvSpPr>
        <p:spPr bwMode="auto">
          <a:xfrm>
            <a:off x="457200" y="1051030"/>
            <a:ext cx="2590800" cy="5440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Rectangle 22"/>
          <p:cNvSpPr>
            <a:spLocks noChangeArrowheads="1"/>
          </p:cNvSpPr>
          <p:nvPr/>
        </p:nvSpPr>
        <p:spPr bwMode="auto">
          <a:xfrm rot="10800000">
            <a:off x="461610" y="2017046"/>
            <a:ext cx="1432133" cy="3504453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23"/>
          <p:cNvSpPr>
            <a:spLocks noChangeArrowheads="1"/>
          </p:cNvSpPr>
          <p:nvPr/>
        </p:nvSpPr>
        <p:spPr bwMode="auto">
          <a:xfrm rot="10800000">
            <a:off x="461610" y="2769587"/>
            <a:ext cx="615287" cy="1820534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600"/>
          </a:p>
        </p:txBody>
      </p:sp>
      <p:sp>
        <p:nvSpPr>
          <p:cNvPr id="94" name="Rectangle 93"/>
          <p:cNvSpPr/>
          <p:nvPr/>
        </p:nvSpPr>
        <p:spPr bwMode="auto">
          <a:xfrm>
            <a:off x="5417337" y="1051399"/>
            <a:ext cx="2597294" cy="5440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ectangle 22"/>
          <p:cNvSpPr>
            <a:spLocks noChangeArrowheads="1"/>
          </p:cNvSpPr>
          <p:nvPr/>
        </p:nvSpPr>
        <p:spPr bwMode="auto">
          <a:xfrm rot="10800000">
            <a:off x="6582469" y="2017041"/>
            <a:ext cx="1432133" cy="3504453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3"/>
          <p:cNvSpPr>
            <a:spLocks noChangeArrowheads="1"/>
          </p:cNvSpPr>
          <p:nvPr/>
        </p:nvSpPr>
        <p:spPr bwMode="auto">
          <a:xfrm rot="10800000">
            <a:off x="7399633" y="2770928"/>
            <a:ext cx="615287" cy="1820534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600"/>
          </a:p>
        </p:txBody>
      </p:sp>
      <p:sp>
        <p:nvSpPr>
          <p:cNvPr id="97" name="Text Box 35"/>
          <p:cNvSpPr txBox="1">
            <a:spLocks noChangeArrowheads="1"/>
          </p:cNvSpPr>
          <p:nvPr/>
        </p:nvSpPr>
        <p:spPr bwMode="auto">
          <a:xfrm>
            <a:off x="2514600" y="6508297"/>
            <a:ext cx="731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Touchline</a:t>
            </a:r>
          </a:p>
        </p:txBody>
      </p:sp>
      <p:sp>
        <p:nvSpPr>
          <p:cNvPr id="98" name="Text Box 69"/>
          <p:cNvSpPr txBox="1">
            <a:spLocks noChangeArrowheads="1"/>
          </p:cNvSpPr>
          <p:nvPr/>
        </p:nvSpPr>
        <p:spPr bwMode="auto">
          <a:xfrm rot="16200000">
            <a:off x="-99502" y="1444334"/>
            <a:ext cx="826869" cy="24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Goal  </a:t>
            </a:r>
            <a:r>
              <a:rPr lang="en-US" sz="1000" dirty="0" smtClean="0">
                <a:latin typeface="Arial" charset="0"/>
              </a:rPr>
              <a:t>Line</a:t>
            </a:r>
            <a:endParaRPr lang="en-US" sz="1000" dirty="0">
              <a:latin typeface="Arial" charset="0"/>
            </a:endParaRPr>
          </a:p>
        </p:txBody>
      </p:sp>
      <p:sp>
        <p:nvSpPr>
          <p:cNvPr id="100" name="Text Box 110"/>
          <p:cNvSpPr txBox="1">
            <a:spLocks noChangeArrowheads="1"/>
          </p:cNvSpPr>
          <p:nvPr/>
        </p:nvSpPr>
        <p:spPr bwMode="auto">
          <a:xfrm rot="16200000">
            <a:off x="949106" y="3516078"/>
            <a:ext cx="950581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Penalty </a:t>
            </a:r>
            <a:r>
              <a:rPr lang="en-US" sz="1000" dirty="0" smtClean="0">
                <a:latin typeface="Arial" charset="0"/>
              </a:rPr>
              <a:t> Area</a:t>
            </a:r>
            <a:endParaRPr lang="en-US" sz="1000" dirty="0">
              <a:latin typeface="Arial" charset="0"/>
            </a:endParaRPr>
          </a:p>
        </p:txBody>
      </p:sp>
      <p:sp>
        <p:nvSpPr>
          <p:cNvPr id="101" name="Text Box 69"/>
          <p:cNvSpPr txBox="1">
            <a:spLocks noChangeArrowheads="1"/>
          </p:cNvSpPr>
          <p:nvPr/>
        </p:nvSpPr>
        <p:spPr bwMode="auto">
          <a:xfrm rot="16200000">
            <a:off x="7327624" y="3593824"/>
            <a:ext cx="795089" cy="24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Goal </a:t>
            </a:r>
            <a:r>
              <a:rPr lang="en-US" sz="1000" dirty="0" smtClean="0">
                <a:latin typeface="Arial" charset="0"/>
              </a:rPr>
              <a:t> Area</a:t>
            </a:r>
            <a:endParaRPr lang="en-US" sz="1000" dirty="0">
              <a:latin typeface="Arial" charset="0"/>
            </a:endParaRPr>
          </a:p>
        </p:txBody>
      </p:sp>
      <p:sp>
        <p:nvSpPr>
          <p:cNvPr id="102" name="Text Box 69"/>
          <p:cNvSpPr txBox="1">
            <a:spLocks noChangeArrowheads="1"/>
          </p:cNvSpPr>
          <p:nvPr/>
        </p:nvSpPr>
        <p:spPr bwMode="auto">
          <a:xfrm rot="16200000">
            <a:off x="322789" y="3593824"/>
            <a:ext cx="795089" cy="24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Goal </a:t>
            </a:r>
            <a:r>
              <a:rPr lang="en-US" sz="1000" dirty="0" smtClean="0">
                <a:latin typeface="Arial" charset="0"/>
              </a:rPr>
              <a:t> Area</a:t>
            </a:r>
            <a:endParaRPr lang="en-US" sz="1000" dirty="0">
              <a:latin typeface="Arial" charset="0"/>
            </a:endParaRPr>
          </a:p>
        </p:txBody>
      </p:sp>
      <p:sp>
        <p:nvSpPr>
          <p:cNvPr id="103" name="Text Box 110"/>
          <p:cNvSpPr txBox="1">
            <a:spLocks noChangeArrowheads="1"/>
          </p:cNvSpPr>
          <p:nvPr/>
        </p:nvSpPr>
        <p:spPr bwMode="auto">
          <a:xfrm rot="16200000">
            <a:off x="6513761" y="3592278"/>
            <a:ext cx="950581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Penalty </a:t>
            </a:r>
            <a:r>
              <a:rPr lang="en-US" sz="1000" dirty="0" smtClean="0">
                <a:latin typeface="Arial" charset="0"/>
              </a:rPr>
              <a:t> Area</a:t>
            </a:r>
            <a:endParaRPr lang="en-US" sz="1000" dirty="0">
              <a:latin typeface="Arial" charset="0"/>
            </a:endParaRPr>
          </a:p>
        </p:txBody>
      </p:sp>
      <p:sp>
        <p:nvSpPr>
          <p:cNvPr id="106" name="Text Box 110"/>
          <p:cNvSpPr txBox="1">
            <a:spLocks noChangeArrowheads="1"/>
          </p:cNvSpPr>
          <p:nvPr/>
        </p:nvSpPr>
        <p:spPr bwMode="auto">
          <a:xfrm rot="16200000">
            <a:off x="1805396" y="3457968"/>
            <a:ext cx="1066801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1" hangingPunct="1"/>
            <a:r>
              <a:rPr lang="en-US" sz="1000" dirty="0" smtClean="0">
                <a:latin typeface="Arial" charset="0"/>
              </a:rPr>
              <a:t>Build-Out  Area</a:t>
            </a:r>
            <a:endParaRPr lang="en-US" sz="1000" dirty="0">
              <a:latin typeface="Arial" charset="0"/>
            </a:endParaRPr>
          </a:p>
        </p:txBody>
      </p:sp>
      <p:sp>
        <p:nvSpPr>
          <p:cNvPr id="107" name="Text Box 110"/>
          <p:cNvSpPr txBox="1">
            <a:spLocks noChangeArrowheads="1"/>
          </p:cNvSpPr>
          <p:nvPr/>
        </p:nvSpPr>
        <p:spPr bwMode="auto">
          <a:xfrm rot="16200000">
            <a:off x="5591568" y="3610368"/>
            <a:ext cx="1066801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1" hangingPunct="1"/>
            <a:r>
              <a:rPr lang="en-US" sz="1000" dirty="0" smtClean="0">
                <a:latin typeface="Arial" charset="0"/>
              </a:rPr>
              <a:t>Build-Out  Area</a:t>
            </a:r>
            <a:endParaRPr lang="en-US" sz="1000" dirty="0">
              <a:latin typeface="Arial" charset="0"/>
            </a:endParaRPr>
          </a:p>
        </p:txBody>
      </p:sp>
      <p:sp>
        <p:nvSpPr>
          <p:cNvPr id="13" name="Pie 12"/>
          <p:cNvSpPr/>
          <p:nvPr/>
        </p:nvSpPr>
        <p:spPr bwMode="auto">
          <a:xfrm>
            <a:off x="8255000" y="1600200"/>
            <a:ext cx="914400" cy="914400"/>
          </a:xfrm>
          <a:prstGeom prst="pi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Pie 13"/>
          <p:cNvSpPr/>
          <p:nvPr/>
        </p:nvSpPr>
        <p:spPr bwMode="auto">
          <a:xfrm>
            <a:off x="8382000" y="1066800"/>
            <a:ext cx="330200" cy="337235"/>
          </a:xfrm>
          <a:prstGeom prst="pi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Pie 14"/>
          <p:cNvSpPr/>
          <p:nvPr/>
        </p:nvSpPr>
        <p:spPr bwMode="auto">
          <a:xfrm>
            <a:off x="8001000" y="3124200"/>
            <a:ext cx="546100" cy="461168"/>
          </a:xfrm>
          <a:prstGeom prst="pi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Arc 51"/>
          <p:cNvSpPr>
            <a:spLocks/>
          </p:cNvSpPr>
          <p:nvPr/>
        </p:nvSpPr>
        <p:spPr bwMode="auto">
          <a:xfrm rot="10800000">
            <a:off x="7769590" y="1045162"/>
            <a:ext cx="231410" cy="216324"/>
          </a:xfrm>
          <a:custGeom>
            <a:avLst/>
            <a:gdLst>
              <a:gd name="T0" fmla="*/ 0 w 21600"/>
              <a:gd name="T1" fmla="*/ 0 h 21600"/>
              <a:gd name="T2" fmla="*/ 1 w 21600"/>
              <a:gd name="T3" fmla="*/ 1 h 21600"/>
              <a:gd name="T4" fmla="*/ 0 w 21600"/>
              <a:gd name="T5" fmla="*/ 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rc 50"/>
          <p:cNvSpPr>
            <a:spLocks/>
          </p:cNvSpPr>
          <p:nvPr/>
        </p:nvSpPr>
        <p:spPr bwMode="auto">
          <a:xfrm rot="5400000">
            <a:off x="464743" y="1037620"/>
            <a:ext cx="216324" cy="231410"/>
          </a:xfrm>
          <a:custGeom>
            <a:avLst/>
            <a:gdLst>
              <a:gd name="T0" fmla="*/ 0 w 21600"/>
              <a:gd name="T1" fmla="*/ 0 h 21600"/>
              <a:gd name="T2" fmla="*/ 1 w 21600"/>
              <a:gd name="T3" fmla="*/ 1 h 21600"/>
              <a:gd name="T4" fmla="*/ 0 w 21600"/>
              <a:gd name="T5" fmla="*/ 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Arc 48"/>
          <p:cNvSpPr>
            <a:spLocks/>
          </p:cNvSpPr>
          <p:nvPr/>
        </p:nvSpPr>
        <p:spPr bwMode="auto">
          <a:xfrm>
            <a:off x="457200" y="6275881"/>
            <a:ext cx="229964" cy="217581"/>
          </a:xfrm>
          <a:custGeom>
            <a:avLst/>
            <a:gdLst>
              <a:gd name="T0" fmla="*/ 0 w 21600"/>
              <a:gd name="T1" fmla="*/ 0 h 21600"/>
              <a:gd name="T2" fmla="*/ 1 w 21600"/>
              <a:gd name="T3" fmla="*/ 1 h 21600"/>
              <a:gd name="T4" fmla="*/ 0 w 21600"/>
              <a:gd name="T5" fmla="*/ 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Arc 49"/>
          <p:cNvSpPr>
            <a:spLocks/>
          </p:cNvSpPr>
          <p:nvPr/>
        </p:nvSpPr>
        <p:spPr bwMode="auto">
          <a:xfrm rot="16200000">
            <a:off x="7789204" y="6270648"/>
            <a:ext cx="217581" cy="231410"/>
          </a:xfrm>
          <a:custGeom>
            <a:avLst/>
            <a:gdLst>
              <a:gd name="T0" fmla="*/ 0 w 21600"/>
              <a:gd name="T1" fmla="*/ 0 h 21600"/>
              <a:gd name="T2" fmla="*/ 1 w 21600"/>
              <a:gd name="T3" fmla="*/ 1 h 21600"/>
              <a:gd name="T4" fmla="*/ 0 w 21600"/>
              <a:gd name="T5" fmla="*/ 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Text Box 110"/>
          <p:cNvSpPr txBox="1">
            <a:spLocks noChangeArrowheads="1"/>
          </p:cNvSpPr>
          <p:nvPr/>
        </p:nvSpPr>
        <p:spPr bwMode="auto">
          <a:xfrm rot="16200000">
            <a:off x="4744417" y="1719883"/>
            <a:ext cx="1066801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1" hangingPunct="1"/>
            <a:r>
              <a:rPr lang="en-US" sz="1000" dirty="0" smtClean="0">
                <a:latin typeface="Arial" charset="0"/>
              </a:rPr>
              <a:t>Build-Out  Line</a:t>
            </a:r>
            <a:endParaRPr lang="en-US" sz="1000" dirty="0">
              <a:latin typeface="Arial" charset="0"/>
            </a:endParaRPr>
          </a:p>
        </p:txBody>
      </p:sp>
      <p:sp>
        <p:nvSpPr>
          <p:cNvPr id="126" name="Text Box 110"/>
          <p:cNvSpPr txBox="1">
            <a:spLocks noChangeArrowheads="1"/>
          </p:cNvSpPr>
          <p:nvPr/>
        </p:nvSpPr>
        <p:spPr bwMode="auto">
          <a:xfrm rot="16200000">
            <a:off x="2648796" y="5377482"/>
            <a:ext cx="1066801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1" hangingPunct="1"/>
            <a:r>
              <a:rPr lang="en-US" sz="1000" dirty="0" smtClean="0">
                <a:latin typeface="Arial" charset="0"/>
              </a:rPr>
              <a:t>Build-Out  Line</a:t>
            </a:r>
            <a:endParaRPr lang="en-US" sz="1000" dirty="0">
              <a:latin typeface="Arial" charset="0"/>
            </a:endParaRPr>
          </a:p>
        </p:txBody>
      </p:sp>
      <p:sp>
        <p:nvSpPr>
          <p:cNvPr id="54" name="Rectangle 44"/>
          <p:cNvSpPr>
            <a:spLocks noChangeArrowheads="1"/>
          </p:cNvSpPr>
          <p:nvPr/>
        </p:nvSpPr>
        <p:spPr bwMode="auto">
          <a:xfrm>
            <a:off x="914400" y="228600"/>
            <a:ext cx="7637437" cy="58541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b="1" u="sng" dirty="0" smtClean="0"/>
              <a:t>LAW 1 – SMALL-SIDED  FIELDS (7 v 7)</a:t>
            </a:r>
            <a:endParaRPr lang="en-US" sz="3200" b="1" u="sng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37364" y="854475"/>
            <a:ext cx="8114473" cy="565382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58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0" grpId="0"/>
      <p:bldP spid="101" grpId="0"/>
      <p:bldP spid="102" grpId="0"/>
      <p:bldP spid="103" grpId="0"/>
      <p:bldP spid="106" grpId="0"/>
      <p:bldP spid="107" grpId="0"/>
      <p:bldP spid="125" grpId="0"/>
      <p:bldP spid="1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3837" y="1976438"/>
            <a:ext cx="5267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1143000"/>
            <a:ext cx="388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 smtClean="0"/>
              <a:t>Build-Out-Lines</a:t>
            </a:r>
            <a:r>
              <a:rPr lang="en-US" sz="2000" dirty="0" smtClean="0"/>
              <a:t> </a:t>
            </a:r>
            <a:r>
              <a:rPr lang="en-US" sz="2000" dirty="0"/>
              <a:t>are only used in U9 and U10 (7 v 7) matches.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b="1" dirty="0"/>
              <a:t>Build-Out-Lines</a:t>
            </a:r>
            <a:r>
              <a:rPr lang="en-US" sz="2000" dirty="0" smtClean="0"/>
              <a:t> are located equidistant between the Halfway line and the Penalty Area line.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b="1" dirty="0" smtClean="0"/>
              <a:t>Build-Out Areas </a:t>
            </a:r>
            <a:r>
              <a:rPr lang="en-US" sz="2000" dirty="0" smtClean="0"/>
              <a:t>at each end of the field are located between the Build-Out-Line and the Goal-Line and bounded by the two touchlines.</a:t>
            </a:r>
            <a:endParaRPr lang="en-US" sz="2000" dirty="0"/>
          </a:p>
        </p:txBody>
      </p:sp>
      <p:sp>
        <p:nvSpPr>
          <p:cNvPr id="5" name="Text Box 85"/>
          <p:cNvSpPr txBox="1">
            <a:spLocks noChangeArrowheads="1"/>
          </p:cNvSpPr>
          <p:nvPr/>
        </p:nvSpPr>
        <p:spPr bwMode="auto">
          <a:xfrm>
            <a:off x="4756150" y="4938963"/>
            <a:ext cx="3778250" cy="1385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Safety: Goals must be anchored securely to the ground. </a:t>
            </a:r>
            <a:endParaRPr lang="en-US" sz="18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US" sz="1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Portable goals may only be used if they satisfy this requirement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US" sz="1800" dirty="0"/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896963" y="152400"/>
            <a:ext cx="7637437" cy="58541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b="1" u="sng" dirty="0" smtClean="0"/>
              <a:t>LAW 1 – SMALL-SIDED  FIELDS (7 v 7)</a:t>
            </a:r>
            <a:endParaRPr lang="en-US" sz="3200" b="1" u="sng" dirty="0"/>
          </a:p>
        </p:txBody>
      </p:sp>
      <p:sp>
        <p:nvSpPr>
          <p:cNvPr id="8" name="Text Box 102"/>
          <p:cNvSpPr txBox="1">
            <a:spLocks noChangeArrowheads="1"/>
          </p:cNvSpPr>
          <p:nvPr/>
        </p:nvSpPr>
        <p:spPr bwMode="auto">
          <a:xfrm>
            <a:off x="381000" y="870006"/>
            <a:ext cx="4170054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1" hangingPunct="1"/>
            <a:r>
              <a:rPr lang="en-US" sz="1800" b="1" u="sng" dirty="0" smtClean="0">
                <a:latin typeface="Arial" charset="0"/>
              </a:rPr>
              <a:t>U9 &amp; U10  (7 v 7)</a:t>
            </a:r>
            <a:endParaRPr lang="en-US" sz="1800" b="1" u="sng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37364" y="854475"/>
            <a:ext cx="8114473" cy="565382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64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2437" y="1824038"/>
            <a:ext cx="5267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0" y="2133600"/>
            <a:ext cx="4724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Build-Out Areas</a:t>
            </a:r>
          </a:p>
          <a:p>
            <a:endParaRPr lang="en-US" sz="1000" dirty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opposing team must move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Build-Out Area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all goal kicks 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any defensive free kick taken from within the Build-Out Area (must also be at least 8-yds. from the ball).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whenever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goalkeeper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gains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possession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ball with their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hands during play.</a:t>
            </a:r>
            <a:endParaRPr lang="en-US" sz="1000" dirty="0" smtClean="0"/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896963" y="152400"/>
            <a:ext cx="7637437" cy="58541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b="1" u="sng" dirty="0" smtClean="0"/>
              <a:t>LAW 1 – SMALL-SIDED  FIELDS (7 v 7)</a:t>
            </a:r>
            <a:endParaRPr lang="en-US" sz="3200" b="1" u="sng" dirty="0"/>
          </a:p>
        </p:txBody>
      </p:sp>
      <p:sp>
        <p:nvSpPr>
          <p:cNvPr id="8" name="Text Box 102"/>
          <p:cNvSpPr txBox="1">
            <a:spLocks noChangeArrowheads="1"/>
          </p:cNvSpPr>
          <p:nvPr/>
        </p:nvSpPr>
        <p:spPr bwMode="auto">
          <a:xfrm>
            <a:off x="76200" y="762000"/>
            <a:ext cx="4170054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1" hangingPunct="1"/>
            <a:r>
              <a:rPr lang="en-US" sz="1800" b="1" u="sng" dirty="0" smtClean="0">
                <a:latin typeface="Arial" charset="0"/>
              </a:rPr>
              <a:t>U9 &amp; U10 (7 v 7)</a:t>
            </a:r>
            <a:endParaRPr lang="en-US" sz="1800" b="1" u="sng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37364" y="854475"/>
            <a:ext cx="8114473" cy="565382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933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2437" y="1824038"/>
            <a:ext cx="5267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0" y="1669971"/>
            <a:ext cx="4724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Build-Out Areas</a:t>
            </a:r>
          </a:p>
          <a:p>
            <a:endParaRPr lang="en-US" sz="1000" dirty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opposing team must remain outside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Build-Out Area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until the ball is put back into play.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goal kicks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ball is in play when 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leaves the penalty area.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free kicks (DFK or IFK) the ball is in play when it is kicked and clearly moves (and leaves the penalty area).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goalkeeper possession the ball is in play when: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ball is placed on the ground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kicked or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goalkeeper releases the ball by either throwing or rolling it into play.</a:t>
            </a: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896963" y="152400"/>
            <a:ext cx="7637437" cy="58541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b="1" u="sng" dirty="0" smtClean="0"/>
              <a:t>LAW 1 – SMALL-SIDED  FIELDS (7 v 7)</a:t>
            </a:r>
            <a:endParaRPr lang="en-US" sz="3200" b="1" u="sng" dirty="0"/>
          </a:p>
        </p:txBody>
      </p:sp>
      <p:sp>
        <p:nvSpPr>
          <p:cNvPr id="8" name="Text Box 102"/>
          <p:cNvSpPr txBox="1">
            <a:spLocks noChangeArrowheads="1"/>
          </p:cNvSpPr>
          <p:nvPr/>
        </p:nvSpPr>
        <p:spPr bwMode="auto">
          <a:xfrm>
            <a:off x="76200" y="762000"/>
            <a:ext cx="4170054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1" hangingPunct="1"/>
            <a:r>
              <a:rPr lang="en-US" sz="1800" b="1" u="sng" dirty="0" smtClean="0">
                <a:latin typeface="Arial" charset="0"/>
              </a:rPr>
              <a:t>U9 &amp; U10  (7 v 7)</a:t>
            </a:r>
            <a:endParaRPr lang="en-US" sz="1800" b="1" u="sng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37364" y="854475"/>
            <a:ext cx="8114473" cy="565382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12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2437" y="1824038"/>
            <a:ext cx="5267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5800" y="1388507"/>
            <a:ext cx="4267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Build-Out Areas</a:t>
            </a:r>
          </a:p>
          <a:p>
            <a:endParaRPr lang="en-US" sz="1600" dirty="0"/>
          </a:p>
          <a:p>
            <a:pPr marL="0"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any time the goalkeeper may pass, throw or roll the ball to a teammate before the opponents have moved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Build-Out- Area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but by doing so the goalkeeper accepts the positioning of the opponents and the consequences of how play resumes</a:t>
            </a:r>
            <a:r>
              <a:rPr lang="en-US" sz="1600" dirty="0"/>
              <a:t>.  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Goalkeepers are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allowed to punt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drop-kick the ball as this would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defeat the purpose of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Build-Out-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Restart is IFK at spot of offense (or pull out to goal area line)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ball is put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back into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play, the opposing team can then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move into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Build-Out Area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play resumes as normal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/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896963" y="152400"/>
            <a:ext cx="7637437" cy="58541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b="1" u="sng" dirty="0" smtClean="0"/>
              <a:t>LAW 1 – SMALL-SIDED  FIELDS (7 v 7)</a:t>
            </a:r>
            <a:endParaRPr lang="en-US" sz="3200" b="1" u="sng" dirty="0"/>
          </a:p>
        </p:txBody>
      </p:sp>
      <p:sp>
        <p:nvSpPr>
          <p:cNvPr id="9" name="Text Box 102"/>
          <p:cNvSpPr txBox="1">
            <a:spLocks noChangeArrowheads="1"/>
          </p:cNvSpPr>
          <p:nvPr/>
        </p:nvSpPr>
        <p:spPr bwMode="auto">
          <a:xfrm>
            <a:off x="76200" y="762000"/>
            <a:ext cx="4170054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1" hangingPunct="1"/>
            <a:r>
              <a:rPr lang="en-US" sz="1800" b="1" u="sng" dirty="0" smtClean="0">
                <a:latin typeface="Arial" charset="0"/>
              </a:rPr>
              <a:t>U9 &amp; U10 (7 v 7)</a:t>
            </a:r>
            <a:endParaRPr lang="en-US" sz="1800" b="1" u="sng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37364" y="854475"/>
            <a:ext cx="8114473" cy="565382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439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600200"/>
            <a:ext cx="2524328" cy="1977390"/>
          </a:xfrm>
        </p:spPr>
      </p:pic>
      <p:sp>
        <p:nvSpPr>
          <p:cNvPr id="2" name="TextBox 1"/>
          <p:cNvSpPr txBox="1"/>
          <p:nvPr/>
        </p:nvSpPr>
        <p:spPr>
          <a:xfrm>
            <a:off x="76200" y="144959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Small-Sided Soccer Rule Modifications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013537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Soccer Rule Differences contained in this presentation are based upon the latest </a:t>
            </a:r>
            <a:r>
              <a:rPr lang="en-US" sz="2000" b="1" dirty="0" smtClean="0"/>
              <a:t>recommended</a:t>
            </a:r>
            <a:r>
              <a:rPr lang="en-US" sz="2000" dirty="0" smtClean="0"/>
              <a:t> modifications</a:t>
            </a:r>
            <a:r>
              <a:rPr lang="en-US" sz="2000" dirty="0"/>
              <a:t> by US Youth Soccer</a:t>
            </a:r>
            <a:r>
              <a:rPr lang="en-US" sz="2000" dirty="0" smtClean="0"/>
              <a:t> to the FIFA (</a:t>
            </a:r>
            <a:r>
              <a:rPr lang="en-US" sz="2000" dirty="0" err="1" smtClean="0"/>
              <a:t>USSoccer</a:t>
            </a:r>
            <a:r>
              <a:rPr lang="en-US" sz="2000" dirty="0" smtClean="0"/>
              <a:t>) Laws of the Game.</a:t>
            </a:r>
          </a:p>
        </p:txBody>
      </p:sp>
    </p:spTree>
    <p:extLst>
      <p:ext uri="{BB962C8B-B14F-4D97-AF65-F5344CB8AC3E}">
        <p14:creationId xmlns:p14="http://schemas.microsoft.com/office/powerpoint/2010/main" val="3632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2437" y="1824038"/>
            <a:ext cx="5267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896963" y="152400"/>
            <a:ext cx="7637437" cy="58541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b="1" u="sng" dirty="0" smtClean="0"/>
              <a:t>LAW 1 – SMALL-SIDED  FIELDS (7 v 7)</a:t>
            </a:r>
            <a:endParaRPr lang="en-US" sz="32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4343400" y="1488281"/>
            <a:ext cx="441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Build-Out Areas</a:t>
            </a:r>
          </a:p>
          <a:p>
            <a:endParaRPr lang="en-US" sz="1600" dirty="0"/>
          </a:p>
          <a:p>
            <a:r>
              <a:rPr lang="en-US" sz="2000" b="1" u="sng" dirty="0" smtClean="0"/>
              <a:t>Offside</a:t>
            </a:r>
          </a:p>
          <a:p>
            <a:endParaRPr lang="en-US" sz="1000" dirty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Attacking players are in an offside position only when they are in the opponent’s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Build-Out Area.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Build-Out-Lines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 used as the offside lines, therefore no offside offense can occur between the two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Build-Out-Lines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ARs would run the touchline from goal line to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Build-Out-Line.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2"/>
          <p:cNvSpPr txBox="1">
            <a:spLocks noChangeArrowheads="1"/>
          </p:cNvSpPr>
          <p:nvPr/>
        </p:nvSpPr>
        <p:spPr bwMode="auto">
          <a:xfrm>
            <a:off x="76200" y="762000"/>
            <a:ext cx="4170054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1" hangingPunct="1"/>
            <a:r>
              <a:rPr lang="en-US" sz="1800" b="1" u="sng" dirty="0" smtClean="0">
                <a:latin typeface="Arial" charset="0"/>
              </a:rPr>
              <a:t>U9 &amp; U10 (7 v 7)</a:t>
            </a:r>
            <a:endParaRPr lang="en-US" sz="1800" b="1" u="sng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37364" y="854475"/>
            <a:ext cx="8114473" cy="565382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30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152400"/>
            <a:ext cx="7772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OSSRC </a:t>
            </a:r>
          </a:p>
          <a:p>
            <a:pPr algn="ctr"/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Heading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</a:t>
            </a: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Ball </a:t>
            </a:r>
          </a:p>
          <a:p>
            <a:pPr algn="ctr"/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Restrictions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player in a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U11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(9v9),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U10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(7v7) or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younger </a:t>
            </a:r>
            <a:r>
              <a:rPr lang="en-US" sz="2400" i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age group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match </a:t>
            </a:r>
            <a:r>
              <a:rPr lang="en-US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deliberately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heads the ball in a game with any portion of their head, an indirect free kick (IFK) is to be awarded to the opposing team from the spot of the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infraction.</a:t>
            </a:r>
          </a:p>
          <a:p>
            <a:pPr marL="228600" indent="-228600">
              <a:buFont typeface="+mj-lt"/>
              <a:buAutoNum type="arabicParenR"/>
            </a:pPr>
            <a:endParaRPr lang="en-US" sz="8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arenR"/>
            </a:pPr>
            <a:endParaRPr lang="en-US" sz="8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If the ball makes contact with a player’s head and the player has 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deliberately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played or attempted to play the ball, then play should continue as no infraction has occurred.</a:t>
            </a:r>
          </a:p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9" descr="E:\OSSR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U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8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0"/>
            <a:ext cx="8534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OSSRC </a:t>
            </a:r>
          </a:p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Heading the Ball </a:t>
            </a:r>
          </a:p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Restrictions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 startAt="3"/>
            </a:pPr>
            <a:endParaRPr lang="en-US" sz="8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 startAt="3"/>
            </a:pPr>
            <a:endParaRPr lang="en-US" sz="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 startAt="3"/>
            </a:pPr>
            <a:endParaRPr lang="en-US" sz="8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 startAt="3"/>
            </a:pPr>
            <a:endParaRPr lang="en-US" sz="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player shall </a:t>
            </a:r>
            <a:r>
              <a:rPr lang="en-US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cautioned nor sent-off for persistent infringement, as a result of a heading infraction. 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endParaRPr lang="en-US" sz="8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endParaRPr lang="en-US" sz="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endParaRPr lang="en-US" sz="8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player shall </a:t>
            </a:r>
            <a:r>
              <a:rPr lang="en-US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cautioned nor sent-off for denying an obvious goal scoring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(DOGSO),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 of a heading infraction.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a handling offense and it is not an offense committed against an opponent  … therefore criteria for committing a DOGSO offense does not exist.</a:t>
            </a:r>
            <a:endParaRPr lang="en-US" sz="2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E:\OSSR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U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152400"/>
            <a:ext cx="7772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OSSRC </a:t>
            </a:r>
          </a:p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Heading the Ball </a:t>
            </a:r>
          </a:p>
          <a:p>
            <a:pPr algn="ctr"/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Clarifications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endParaRPr lang="en-US" sz="24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endParaRPr lang="en-US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ball is allowed in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U12 and older </a:t>
            </a:r>
            <a:r>
              <a:rPr lang="en-US" sz="2400" i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group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matches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 v 9) without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limitations. 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Referees are to enforce the heading restrictions by </a:t>
            </a:r>
            <a:r>
              <a:rPr lang="en-US" sz="2400" i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group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team in accordance with these specified rules.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Referees will not be assessing the age of individual players on the field … they will only enforce the rules for the </a:t>
            </a:r>
            <a:r>
              <a:rPr lang="en-US" sz="2400" i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group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E:\OSSR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U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315516"/>
            <a:ext cx="777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OSSRC </a:t>
            </a:r>
          </a:p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Heading the Ball </a:t>
            </a:r>
          </a:p>
          <a:p>
            <a:pPr algn="ctr"/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Clarifications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endParaRPr lang="en-US" sz="24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 shall </a:t>
            </a:r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implemented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a heading infraction 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 which would allow play to continue. </a:t>
            </a:r>
            <a:r>
              <a:rPr lang="en-US" sz="2200" b="1" i="1" dirty="0" smtClean="0"/>
              <a:t>Exception: When a </a:t>
            </a:r>
            <a:r>
              <a:rPr lang="en-US" sz="2200" b="1" i="1" dirty="0"/>
              <a:t>ball </a:t>
            </a:r>
            <a:r>
              <a:rPr lang="en-US" sz="2200" b="1" i="1" dirty="0" smtClean="0"/>
              <a:t>goes </a:t>
            </a:r>
            <a:r>
              <a:rPr lang="en-US" sz="2200" b="1" i="1" dirty="0"/>
              <a:t>directly into the goal from a </a:t>
            </a:r>
            <a:r>
              <a:rPr lang="en-US" sz="2200" b="1" i="1" dirty="0" smtClean="0"/>
              <a:t>header by a defending player </a:t>
            </a:r>
            <a:r>
              <a:rPr lang="en-US" sz="2200" b="1" i="1" smtClean="0"/>
              <a:t>into their own goal (e.g. with </a:t>
            </a:r>
            <a:r>
              <a:rPr lang="en-US" sz="2200" b="1" i="1" dirty="0" smtClean="0"/>
              <a:t>no subsequent play on the ball) the goal should be awarded.  This is the </a:t>
            </a:r>
            <a:r>
              <a:rPr lang="en-US" sz="2200" b="1" i="1" dirty="0"/>
              <a:t>only time an advantage </a:t>
            </a:r>
            <a:r>
              <a:rPr lang="en-US" sz="2200" b="1" i="1" dirty="0" smtClean="0"/>
              <a:t>should be applied.</a:t>
            </a:r>
            <a:endParaRPr lang="en-US" sz="22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rule is primarily a SAFETY issue, which needs to be addressed immediately, such that it does not occur again.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2200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infraction where the player needs to be punished, i.e. with a caution or send-off.  Again, it is a </a:t>
            </a:r>
            <a:r>
              <a:rPr lang="en-US" sz="2200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self-inflicted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issue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E:\OSSR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U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152400"/>
            <a:ext cx="7772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OSSRC </a:t>
            </a:r>
          </a:p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Heading the Ball </a:t>
            </a:r>
          </a:p>
          <a:p>
            <a:pPr algn="ctr"/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Clarifications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endParaRPr lang="en-US" sz="24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endParaRPr lang="en-US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may be acceptable to have the player leave the game (much like an injury) such that the coach can talk to the player.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a mandate … solely at the discretion of the referee.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to implemented, if deliberate heading is repeated.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would be allowed back in the game at the team’s next substitution time.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Again, this is not intended to be a punishment, but instead a teaching moment.</a:t>
            </a:r>
            <a:endParaRPr lang="en-US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E:\OSSR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U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1524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OSSRC </a:t>
            </a:r>
          </a:p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Heading the Ball </a:t>
            </a:r>
          </a:p>
          <a:p>
            <a:pPr algn="ctr"/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Explanations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endParaRPr lang="en-US" sz="24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endParaRPr lang="en-US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referee or an AR you must determine if ball and head contact was a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deliberate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 by the player.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 to head … not deliberate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to ball … deliberate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determining a handling foul … expect to hear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Headball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Ref”, as an added complaint from the sidelines. </a:t>
            </a:r>
          </a:p>
        </p:txBody>
      </p:sp>
      <p:pic>
        <p:nvPicPr>
          <p:cNvPr id="5" name="Picture 9" descr="E:\OSSR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U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" y="-1524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2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43000" y="0"/>
            <a:ext cx="6858000" cy="120097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600" b="1" u="sng" dirty="0" smtClean="0"/>
              <a:t>LAW 3 - NUMBER </a:t>
            </a:r>
            <a:r>
              <a:rPr lang="en-US" sz="3600" b="1" u="sng" dirty="0"/>
              <a:t>OF PLAYERS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1859340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33972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U13 &amp; Older:  </a:t>
            </a:r>
          </a:p>
          <a:p>
            <a:pPr>
              <a:tabLst>
                <a:tab pos="339725" algn="l"/>
              </a:tabLst>
            </a:pPr>
            <a:r>
              <a:rPr lang="en-US" b="1" dirty="0" smtClean="0"/>
              <a:t>11 v 11  players, one </a:t>
            </a:r>
            <a:r>
              <a:rPr lang="en-US" b="1" dirty="0"/>
              <a:t>of whom must be the </a:t>
            </a:r>
            <a:r>
              <a:rPr lang="en-US" b="1" dirty="0" smtClean="0"/>
              <a:t>goalkeeper … (minimum of 7 players to continue)</a:t>
            </a:r>
            <a:endParaRPr lang="en-US" b="1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88975" y="5181600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U9 &amp; U10: </a:t>
            </a:r>
            <a:r>
              <a:rPr lang="en-US" sz="2200" b="1" dirty="0" smtClean="0"/>
              <a:t>7 v 7  players, one of whom must be the goalkeeper … (minimum of 5 players to continue)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4114800"/>
            <a:ext cx="7394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U11 &amp; U12: </a:t>
            </a:r>
            <a:r>
              <a:rPr lang="en-US" sz="2100" b="1" dirty="0" smtClean="0"/>
              <a:t>9 </a:t>
            </a:r>
            <a:r>
              <a:rPr lang="en-US" sz="2100" b="1" dirty="0"/>
              <a:t>v </a:t>
            </a:r>
            <a:r>
              <a:rPr lang="en-US" sz="2100" b="1" dirty="0" smtClean="0"/>
              <a:t>9  </a:t>
            </a:r>
            <a:r>
              <a:rPr lang="en-US" sz="2100" b="1" dirty="0"/>
              <a:t>players, one of whom must be the </a:t>
            </a:r>
            <a:r>
              <a:rPr lang="en-US" sz="2100" b="1" dirty="0" smtClean="0"/>
              <a:t>goalkeeper … (minimum of 6 players to continue)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82713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  <a:latin typeface="Comic Sans MS" pitchFamily="66" charset="0"/>
              </a:rPr>
              <a:t>Full-Sided Games</a:t>
            </a:r>
            <a:endParaRPr lang="en-U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659833"/>
            <a:ext cx="6503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  <a:latin typeface="Comic Sans MS" pitchFamily="66" charset="0"/>
              </a:rPr>
              <a:t>Small-Sided Games</a:t>
            </a:r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 (</a:t>
            </a:r>
            <a:r>
              <a:rPr lang="en-US" b="1" dirty="0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wo different levels)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1"/>
            <a:ext cx="331073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 descr="E:\OSSRC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:\US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19200" y="76200"/>
            <a:ext cx="6705600" cy="120097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600" b="1" u="sng" dirty="0" smtClean="0"/>
              <a:t>LAW 8 - START </a:t>
            </a:r>
            <a:r>
              <a:rPr lang="en-US" sz="3600" b="1" u="sng" dirty="0"/>
              <a:t>OF </a:t>
            </a:r>
            <a:r>
              <a:rPr lang="en-US" sz="3600" b="1" u="sng" dirty="0" smtClean="0"/>
              <a:t>PLAY (Small-Sided)</a:t>
            </a:r>
            <a:endParaRPr lang="en-US" sz="3600" b="1" u="sng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38200" y="4895671"/>
            <a:ext cx="7772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349250" algn="l"/>
                <a:tab pos="2970213" algn="r"/>
                <a:tab pos="3654425" algn="ctr"/>
                <a:tab pos="4572000" algn="ctr"/>
                <a:tab pos="5489575" algn="ctr"/>
                <a:tab pos="6405563" algn="ctr"/>
              </a:tabLst>
            </a:pPr>
            <a:r>
              <a:rPr lang="en-US" b="1" u="sng" dirty="0" smtClean="0"/>
              <a:t>Distance from the Ball </a:t>
            </a:r>
            <a:r>
              <a:rPr lang="en-US" b="1" dirty="0" smtClean="0"/>
              <a:t>(Until ball is in play):</a:t>
            </a:r>
          </a:p>
          <a:p>
            <a:pPr>
              <a:tabLst>
                <a:tab pos="349250" algn="l"/>
                <a:tab pos="2970213" algn="r"/>
                <a:tab pos="3654425" algn="ctr"/>
                <a:tab pos="4572000" algn="ctr"/>
                <a:tab pos="5489575" algn="ctr"/>
                <a:tab pos="6405563" algn="ctr"/>
              </a:tabLst>
            </a:pPr>
            <a:endParaRPr lang="en-US" sz="1000" b="1" dirty="0" smtClean="0"/>
          </a:p>
          <a:p>
            <a:pPr>
              <a:tabLst>
                <a:tab pos="349250" algn="l"/>
                <a:tab pos="2970213" algn="r"/>
                <a:tab pos="3654425" algn="ctr"/>
                <a:tab pos="4572000" algn="ctr"/>
                <a:tab pos="5489575" algn="ctr"/>
                <a:tab pos="6405563" algn="ctr"/>
              </a:tabLst>
            </a:pPr>
            <a:r>
              <a:rPr lang="en-US" b="1" dirty="0" smtClean="0"/>
              <a:t>	Kick-off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b="1" dirty="0" smtClean="0"/>
              <a:t>U9 &amp; U10</a:t>
            </a:r>
            <a:r>
              <a:rPr lang="en-US" b="1" dirty="0"/>
              <a:t>	</a:t>
            </a:r>
            <a:r>
              <a:rPr lang="en-US" b="1" dirty="0" smtClean="0"/>
              <a:t> 	U11 &amp; U12    	   U13 </a:t>
            </a:r>
            <a:r>
              <a:rPr lang="en-US" b="1" dirty="0"/>
              <a:t>&amp; Older </a:t>
            </a:r>
            <a:r>
              <a:rPr lang="en-US" b="1" dirty="0" smtClean="0"/>
              <a:t>    	</a:t>
            </a:r>
            <a:r>
              <a:rPr lang="en-US" dirty="0" smtClean="0"/>
              <a:t>Opponents         </a:t>
            </a:r>
            <a:r>
              <a:rPr lang="en-US" b="1" dirty="0" smtClean="0">
                <a:solidFill>
                  <a:srgbClr val="FF0000"/>
                </a:solidFill>
              </a:rPr>
              <a:t>8 </a:t>
            </a:r>
            <a:r>
              <a:rPr lang="en-US" b="1" dirty="0">
                <a:solidFill>
                  <a:srgbClr val="FF0000"/>
                </a:solidFill>
              </a:rPr>
              <a:t>yds.</a:t>
            </a:r>
            <a:r>
              <a:rPr lang="en-US" dirty="0" smtClean="0"/>
              <a:t>    		</a:t>
            </a:r>
            <a:r>
              <a:rPr lang="en-US" b="1" dirty="0" smtClean="0">
                <a:solidFill>
                  <a:srgbClr val="FF0000"/>
                </a:solidFill>
              </a:rPr>
              <a:t>8 </a:t>
            </a:r>
            <a:r>
              <a:rPr lang="en-US" b="1" dirty="0">
                <a:solidFill>
                  <a:srgbClr val="FF0000"/>
                </a:solidFill>
              </a:rPr>
              <a:t>yds.	</a:t>
            </a:r>
            <a:r>
              <a:rPr lang="en-US" dirty="0"/>
              <a:t>        </a:t>
            </a:r>
            <a:r>
              <a:rPr lang="en-US" dirty="0" smtClean="0"/>
              <a:t>        10 yds</a:t>
            </a:r>
            <a:r>
              <a:rPr lang="en-US" dirty="0"/>
              <a:t>.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56481"/>
            <a:ext cx="6934200" cy="211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762000" y="1727537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>
                <a:solidFill>
                  <a:schemeClr val="accent2"/>
                </a:solidFill>
                <a:latin typeface="Comic Sans MS" pitchFamily="66" charset="0"/>
              </a:rPr>
              <a:t>U9 &amp; U10 (7v7) and U11 &amp; U12 (9v9)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As per FIFA / </a:t>
            </a:r>
            <a:r>
              <a:rPr lang="en-US" dirty="0" err="1" smtClean="0"/>
              <a:t>USSoccer</a:t>
            </a:r>
            <a:endParaRPr lang="en-US" dirty="0"/>
          </a:p>
        </p:txBody>
      </p:sp>
      <p:pic>
        <p:nvPicPr>
          <p:cNvPr id="6" name="Picture 9" descr="E:\OSSRC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:\US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terfere%20with%20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4926"/>
            <a:ext cx="2962275" cy="25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4503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u="sng" dirty="0" smtClean="0">
                <a:solidFill>
                  <a:schemeClr val="accent2"/>
                </a:solidFill>
                <a:latin typeface="Comic Sans MS" pitchFamily="66" charset="0"/>
              </a:rPr>
              <a:t>U11 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&amp; </a:t>
            </a:r>
            <a:r>
              <a:rPr lang="en-US" b="1" u="sng" dirty="0" smtClean="0">
                <a:solidFill>
                  <a:schemeClr val="accent2"/>
                </a:solidFill>
                <a:latin typeface="Comic Sans MS" pitchFamily="66" charset="0"/>
              </a:rPr>
              <a:t>U12 (9 v 9) </a:t>
            </a:r>
          </a:p>
          <a:p>
            <a:pPr>
              <a:tabLst>
                <a:tab pos="457200" algn="l"/>
              </a:tabLst>
            </a:pPr>
            <a:r>
              <a:rPr lang="en-US" dirty="0" smtClean="0"/>
              <a:t>Offside </a:t>
            </a:r>
            <a:r>
              <a:rPr lang="en-US" dirty="0"/>
              <a:t>as per FIFA / </a:t>
            </a:r>
            <a:r>
              <a:rPr lang="en-US" dirty="0" err="1"/>
              <a:t>USSoccer</a:t>
            </a:r>
            <a:endParaRPr lang="en-US" dirty="0"/>
          </a:p>
        </p:txBody>
      </p:sp>
      <p:pic>
        <p:nvPicPr>
          <p:cNvPr id="5" name="Picture 9" descr="E:\OSSRC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US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6705600" cy="120097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600" b="1" u="sng" dirty="0" smtClean="0"/>
              <a:t>LAW 11 – OFFSIDE </a:t>
            </a:r>
          </a:p>
          <a:p>
            <a:pPr algn="ctr"/>
            <a:r>
              <a:rPr lang="en-US" sz="3600" b="1" u="sng" dirty="0" smtClean="0"/>
              <a:t>(Small-Sided)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2137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19200" y="76200"/>
            <a:ext cx="6705600" cy="120097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600" b="1" u="sng" dirty="0" smtClean="0"/>
              <a:t>LAW 11 – OFFSIDE </a:t>
            </a:r>
          </a:p>
          <a:p>
            <a:pPr algn="ctr"/>
            <a:r>
              <a:rPr lang="en-US" sz="3600" b="1" u="sng" dirty="0" smtClean="0"/>
              <a:t>(Small-Sided)</a:t>
            </a:r>
            <a:endParaRPr lang="en-US" sz="3600" b="1" u="sng" dirty="0"/>
          </a:p>
        </p:txBody>
      </p:sp>
      <p:pic>
        <p:nvPicPr>
          <p:cNvPr id="4" name="Picture 4" descr="interfere%20with%20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2209800" cy="187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384590"/>
            <a:ext cx="8077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  <a:latin typeface="Comic Sans MS" pitchFamily="66" charset="0"/>
              </a:rPr>
              <a:t>U9 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&amp; </a:t>
            </a:r>
            <a:r>
              <a:rPr lang="en-US" b="1" u="sng" dirty="0" smtClean="0">
                <a:solidFill>
                  <a:schemeClr val="accent2"/>
                </a:solidFill>
                <a:latin typeface="Comic Sans MS" pitchFamily="66" charset="0"/>
              </a:rPr>
              <a:t>U10 – (7 v 7)</a:t>
            </a:r>
            <a:endParaRPr lang="en-US" b="1" u="sng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US" sz="1000" dirty="0" smtClean="0"/>
              <a:t>     </a:t>
            </a:r>
          </a:p>
          <a:p>
            <a:r>
              <a:rPr lang="en-US" dirty="0" smtClean="0"/>
              <a:t>   Offside </a:t>
            </a:r>
            <a:r>
              <a:rPr lang="en-US" dirty="0"/>
              <a:t>as per FIFA / </a:t>
            </a:r>
            <a:r>
              <a:rPr lang="en-US" dirty="0" err="1"/>
              <a:t>USSoccer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   </a:t>
            </a:r>
            <a:r>
              <a:rPr lang="en-US" b="1" u="sng" dirty="0" smtClean="0">
                <a:solidFill>
                  <a:srgbClr val="0070C0"/>
                </a:solidFill>
              </a:rPr>
              <a:t>Exception: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00FF"/>
                </a:solidFill>
              </a:rPr>
              <a:t>Attacking players can only be in an offside 	position when they are between the build-out-line and 	the goal-line, i.e. within the </a:t>
            </a:r>
            <a:r>
              <a:rPr lang="en-US" b="1" dirty="0" smtClean="0">
                <a:solidFill>
                  <a:srgbClr val="0000FF"/>
                </a:solidFill>
              </a:rPr>
              <a:t>Build-Out Area.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Offside is not in effect between the half-line and the 	build-out-line.</a:t>
            </a:r>
          </a:p>
        </p:txBody>
      </p:sp>
      <p:pic>
        <p:nvPicPr>
          <p:cNvPr id="6" name="Picture 9" descr="E:\OSSRC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:\US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838200" y="4572000"/>
            <a:ext cx="7086600" cy="1524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104900" y="4572000"/>
            <a:ext cx="7086600" cy="1524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75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0" y="76200"/>
            <a:ext cx="6781800" cy="107786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b="1" u="sng" dirty="0" smtClean="0"/>
              <a:t>LAW 12 – FOULS &amp; MISCONDUCT </a:t>
            </a:r>
          </a:p>
          <a:p>
            <a:pPr algn="ctr"/>
            <a:r>
              <a:rPr lang="en-US" sz="3200" b="1" u="sng" dirty="0" smtClean="0"/>
              <a:t>(Small-Sided)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64591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u="sng" dirty="0" smtClean="0">
                <a:solidFill>
                  <a:schemeClr val="accent2"/>
                </a:solidFill>
                <a:latin typeface="Comic Sans MS" pitchFamily="66" charset="0"/>
              </a:rPr>
              <a:t>U11 &amp; U12 (9 v 9)</a:t>
            </a:r>
            <a:endParaRPr lang="en-US" sz="1200" b="1" u="sng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457200">
              <a:tabLst>
                <a:tab pos="457200" algn="l"/>
              </a:tabLst>
            </a:pPr>
            <a:r>
              <a:rPr lang="en-US" dirty="0" smtClean="0"/>
              <a:t>All restarts are as per FIFA / </a:t>
            </a:r>
            <a:r>
              <a:rPr lang="en-US" dirty="0" err="1" smtClean="0"/>
              <a:t>USSoccer</a:t>
            </a:r>
            <a:r>
              <a:rPr lang="en-US" dirty="0" smtClean="0"/>
              <a:t> … DFK &amp; IFK</a:t>
            </a:r>
            <a:endParaRPr lang="en-US" sz="1200" dirty="0" smtClean="0"/>
          </a:p>
          <a:p>
            <a:pPr marL="457200">
              <a:tabLst>
                <a:tab pos="457200" algn="l"/>
              </a:tabLst>
            </a:pPr>
            <a:endParaRPr lang="en-US" sz="1200" dirty="0" smtClean="0"/>
          </a:p>
          <a:p>
            <a:pPr marL="457200">
              <a:tabLst>
                <a:tab pos="457200" algn="l"/>
              </a:tabLst>
            </a:pPr>
            <a:r>
              <a:rPr lang="en-US" dirty="0" smtClean="0"/>
              <a:t>Any misconduct punished as per the Laws of the 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891" y="3831848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tabLst>
                <a:tab pos="457200" algn="l"/>
              </a:tabLst>
            </a:pPr>
            <a:r>
              <a:rPr lang="en-US" sz="2800" b="1" u="sng" dirty="0">
                <a:solidFill>
                  <a:schemeClr val="accent2"/>
                </a:solidFill>
                <a:latin typeface="Comic Sans MS" pitchFamily="66" charset="0"/>
              </a:rPr>
              <a:t>U12</a:t>
            </a:r>
          </a:p>
          <a:p>
            <a:pPr marL="457200">
              <a:tabLst>
                <a:tab pos="457200" algn="l"/>
              </a:tabLst>
            </a:pPr>
            <a:r>
              <a:rPr lang="en-US" b="1" u="sng" dirty="0" smtClean="0">
                <a:solidFill>
                  <a:srgbClr val="0070C0"/>
                </a:solidFill>
              </a:rPr>
              <a:t>NOTE</a:t>
            </a:r>
            <a:r>
              <a:rPr lang="en-US" b="1" dirty="0">
                <a:solidFill>
                  <a:srgbClr val="0070C0"/>
                </a:solidFill>
              </a:rPr>
              <a:t>:  Heading </a:t>
            </a:r>
            <a:r>
              <a:rPr lang="en-US" b="1" u="sng" dirty="0"/>
              <a:t>is allowed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in games without limitations.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203448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tabLst>
                <a:tab pos="457200" algn="l"/>
              </a:tabLst>
            </a:pP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U11</a:t>
            </a:r>
            <a:endParaRPr lang="en-US" sz="28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>
              <a:tabLst>
                <a:tab pos="457200" algn="l"/>
              </a:tabLst>
            </a:pPr>
            <a:r>
              <a:rPr lang="en-US" b="1" u="sng" dirty="0" smtClean="0">
                <a:solidFill>
                  <a:srgbClr val="0070C0"/>
                </a:solidFill>
              </a:rPr>
              <a:t>NOTE</a:t>
            </a:r>
            <a:r>
              <a:rPr lang="en-US" b="1" dirty="0">
                <a:solidFill>
                  <a:srgbClr val="0070C0"/>
                </a:solidFill>
              </a:rPr>
              <a:t>:  Heading </a:t>
            </a:r>
            <a:r>
              <a:rPr lang="en-US" b="1" u="sng" dirty="0">
                <a:solidFill>
                  <a:srgbClr val="FF0000"/>
                </a:solidFill>
              </a:rPr>
              <a:t>is </a:t>
            </a:r>
            <a:r>
              <a:rPr lang="en-US" b="1" u="sng" dirty="0" smtClean="0">
                <a:solidFill>
                  <a:srgbClr val="FF0000"/>
                </a:solidFill>
              </a:rPr>
              <a:t>NOT allowed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in </a:t>
            </a:r>
            <a:r>
              <a:rPr lang="en-US" b="1" dirty="0" smtClean="0">
                <a:solidFill>
                  <a:srgbClr val="0070C0"/>
                </a:solidFill>
              </a:rPr>
              <a:t>games.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9" descr="E:\OSSR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:\U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04286"/>
            <a:ext cx="8001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u="sng" dirty="0" smtClean="0">
                <a:solidFill>
                  <a:schemeClr val="accent2"/>
                </a:solidFill>
                <a:latin typeface="Comic Sans MS" pitchFamily="66" charset="0"/>
              </a:rPr>
              <a:t>U9 &amp; U10 (7 v 7)</a:t>
            </a:r>
            <a:endParaRPr lang="en-US" sz="1000" b="1" u="sng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tabLst>
                <a:tab pos="457200" algn="l"/>
              </a:tabLst>
            </a:pPr>
            <a:endParaRPr lang="en-US" sz="1000" b="1" u="sng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tabLst>
                <a:tab pos="457200" algn="l"/>
              </a:tabLst>
            </a:pPr>
            <a:endParaRPr lang="en-US" sz="1000" b="1" u="sng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457200">
              <a:tabLst>
                <a:tab pos="457200" algn="l"/>
              </a:tabLst>
            </a:pPr>
            <a:r>
              <a:rPr lang="en-US" sz="2800" b="1" u="sng" dirty="0" smtClean="0">
                <a:solidFill>
                  <a:srgbClr val="0070C0"/>
                </a:solidFill>
              </a:rPr>
              <a:t>EXCEPTION #2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rgbClr val="0070C0"/>
                </a:solidFill>
              </a:rPr>
              <a:t>Goalkeepers are </a:t>
            </a:r>
            <a:r>
              <a:rPr lang="en-US" sz="2800" b="1" dirty="0" smtClean="0"/>
              <a:t>not allowed</a:t>
            </a:r>
            <a:r>
              <a:rPr lang="en-US" sz="2800" b="1" dirty="0" smtClean="0">
                <a:solidFill>
                  <a:srgbClr val="0070C0"/>
                </a:solidFill>
              </a:rPr>
              <a:t> to punt or drop kick the ball.</a:t>
            </a:r>
            <a:r>
              <a:rPr lang="en-US" sz="2800" dirty="0" smtClean="0"/>
              <a:t>  </a:t>
            </a:r>
          </a:p>
          <a:p>
            <a:pPr marL="914400" indent="-4572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800" dirty="0" smtClean="0"/>
              <a:t>An IFK is awarded to the opposing team at the spot of the offense.  </a:t>
            </a:r>
          </a:p>
          <a:p>
            <a:pPr marL="914400" indent="-4572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800" dirty="0" smtClean="0"/>
              <a:t>If the punt occurs within the goal area, the IFK is to be taken on </a:t>
            </a:r>
            <a:r>
              <a:rPr lang="en-US" sz="2800" dirty="0"/>
              <a:t>the goal area line parallel to the goal line at the nearest point to where the infringement occurred. </a:t>
            </a:r>
            <a:endParaRPr lang="en-U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0" y="76200"/>
            <a:ext cx="6781800" cy="107786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b="1" u="sng" dirty="0" smtClean="0"/>
              <a:t>LAW 12 – FOULS &amp; MISCONDUCT </a:t>
            </a:r>
          </a:p>
          <a:p>
            <a:pPr algn="ctr"/>
            <a:r>
              <a:rPr lang="en-US" sz="3200" b="1" u="sng" dirty="0" smtClean="0"/>
              <a:t>(Small-Sided)</a:t>
            </a:r>
            <a:endParaRPr lang="en-US" sz="3200" b="1" u="sng" dirty="0"/>
          </a:p>
        </p:txBody>
      </p:sp>
      <p:pic>
        <p:nvPicPr>
          <p:cNvPr id="5" name="Picture 9" descr="E:\OSSR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9" y="14515"/>
            <a:ext cx="1059056" cy="1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U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6"/>
            <a:ext cx="1066800" cy="1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4435</TotalTime>
  <Words>1611</Words>
  <Application>Microsoft Office PowerPoint</Application>
  <PresentationFormat>On-screen Show (4:3)</PresentationFormat>
  <Paragraphs>226</Paragraphs>
  <Slides>26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Comic Sans MS</vt:lpstr>
      <vt:lpstr>Courier New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Missouri Referee Instructional Program</Manager>
  <Company>United States Soccer Federation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Units 0-2</dc:title>
  <dc:subject>Recreational Youth Referee</dc:subject>
  <dc:creator>Jeff Kollmeyer</dc:creator>
  <dc:description>Artwork added from USSF Simplified Laws</dc:description>
  <cp:lastModifiedBy>BJ Jabbari, OHS SYRA</cp:lastModifiedBy>
  <cp:revision>230</cp:revision>
  <cp:lastPrinted>2016-11-05T17:24:50Z</cp:lastPrinted>
  <dcterms:created xsi:type="dcterms:W3CDTF">2009-12-26T18:37:58Z</dcterms:created>
  <dcterms:modified xsi:type="dcterms:W3CDTF">2017-02-14T04:50:11Z</dcterms:modified>
  <cp:category>Grade 9</cp:category>
</cp:coreProperties>
</file>