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257" r:id="rId2"/>
    <p:sldId id="328" r:id="rId3"/>
    <p:sldId id="292" r:id="rId4"/>
    <p:sldId id="326" r:id="rId5"/>
    <p:sldId id="345" r:id="rId6"/>
    <p:sldId id="347" r:id="rId7"/>
    <p:sldId id="346" r:id="rId8"/>
    <p:sldId id="327" r:id="rId9"/>
    <p:sldId id="259" r:id="rId10"/>
    <p:sldId id="329" r:id="rId11"/>
    <p:sldId id="293" r:id="rId12"/>
    <p:sldId id="264" r:id="rId13"/>
    <p:sldId id="294" r:id="rId14"/>
    <p:sldId id="323" r:id="rId15"/>
    <p:sldId id="267" r:id="rId16"/>
    <p:sldId id="302" r:id="rId17"/>
    <p:sldId id="286" r:id="rId18"/>
    <p:sldId id="305" r:id="rId19"/>
    <p:sldId id="303" r:id="rId20"/>
    <p:sldId id="304" r:id="rId21"/>
    <p:sldId id="271" r:id="rId22"/>
    <p:sldId id="306" r:id="rId23"/>
    <p:sldId id="307" r:id="rId24"/>
    <p:sldId id="308" r:id="rId25"/>
    <p:sldId id="309" r:id="rId26"/>
    <p:sldId id="324" r:id="rId27"/>
    <p:sldId id="310" r:id="rId28"/>
    <p:sldId id="311" r:id="rId29"/>
    <p:sldId id="325" r:id="rId30"/>
    <p:sldId id="331" r:id="rId31"/>
    <p:sldId id="342" r:id="rId32"/>
    <p:sldId id="343" r:id="rId33"/>
    <p:sldId id="344" r:id="rId34"/>
    <p:sldId id="332" r:id="rId35"/>
    <p:sldId id="333" r:id="rId36"/>
    <p:sldId id="314" r:id="rId37"/>
    <p:sldId id="315" r:id="rId38"/>
    <p:sldId id="316" r:id="rId39"/>
    <p:sldId id="334" r:id="rId40"/>
    <p:sldId id="335" r:id="rId41"/>
    <p:sldId id="336" r:id="rId42"/>
    <p:sldId id="337" r:id="rId43"/>
    <p:sldId id="338" r:id="rId44"/>
    <p:sldId id="339" r:id="rId45"/>
    <p:sldId id="340" r:id="rId46"/>
    <p:sldId id="341" r:id="rId47"/>
    <p:sldId id="320"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3333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250" autoAdjust="0"/>
  </p:normalViewPr>
  <p:slideViewPr>
    <p:cSldViewPr>
      <p:cViewPr>
        <p:scale>
          <a:sx n="50" d="100"/>
          <a:sy n="50" d="100"/>
        </p:scale>
        <p:origin x="-1920" y="-7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9E89E1-AA26-4453-B83E-07B2CB3EBAF4}" type="datetimeFigureOut">
              <a:rPr lang="en-US" smtClean="0"/>
              <a:pPr/>
              <a:t>1/18/2017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3CF31-8EE3-4D7A-AB16-D5D57E68B898}" type="slidenum">
              <a:rPr lang="en-US" smtClean="0"/>
              <a:pPr/>
              <a:t>‹#›</a:t>
            </a:fld>
            <a:endParaRPr lang="en-US"/>
          </a:p>
        </p:txBody>
      </p:sp>
    </p:spTree>
    <p:extLst>
      <p:ext uri="{BB962C8B-B14F-4D97-AF65-F5344CB8AC3E}">
        <p14:creationId xmlns:p14="http://schemas.microsoft.com/office/powerpoint/2010/main" val="4213512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09A59F7F-B884-4606-ABCC-F1C5BDBA039B}" type="datetimeFigureOut">
              <a:rPr lang="en-US"/>
              <a:pPr>
                <a:defRPr/>
              </a:pPr>
              <a:t>1/18/2017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5A00DCB7-CDFF-4F87-BF93-E124412E76BA}" type="slidenum">
              <a:rPr lang="en-US"/>
              <a:pPr>
                <a:defRPr/>
              </a:pPr>
              <a:t>‹#›</a:t>
            </a:fld>
            <a:endParaRPr lang="en-US"/>
          </a:p>
        </p:txBody>
      </p:sp>
    </p:spTree>
    <p:extLst>
      <p:ext uri="{BB962C8B-B14F-4D97-AF65-F5344CB8AC3E}">
        <p14:creationId xmlns:p14="http://schemas.microsoft.com/office/powerpoint/2010/main" val="15462147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DA2221-E29D-47B3-B6A8-922238E4B00C}" type="slidenum">
              <a:rPr lang="en-US">
                <a:solidFill>
                  <a:srgbClr val="000000"/>
                </a:solidFill>
              </a:rPr>
              <a:pPr fontAlgn="base">
                <a:spcBef>
                  <a:spcPct val="0"/>
                </a:spcBef>
                <a:spcAft>
                  <a:spcPct val="0"/>
                </a:spcAft>
              </a:pPr>
              <a:t>1</a:t>
            </a:fld>
            <a:endParaRPr lang="en-US">
              <a:solidFill>
                <a:srgbClr val="000000"/>
              </a:solidFill>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spcBef>
                <a:spcPct val="0"/>
              </a:spcBef>
            </a:pPr>
            <a:r>
              <a:rPr lang="en-US" smtClean="0"/>
              <a:t>When looking at Offside there are four parts we will be considering</a:t>
            </a:r>
          </a:p>
          <a:p>
            <a:pPr marL="228600" indent="-228600">
              <a:spcBef>
                <a:spcPct val="0"/>
              </a:spcBef>
            </a:pPr>
            <a:endParaRPr lang="en-US" smtClean="0"/>
          </a:p>
          <a:p>
            <a:pPr marL="228600" indent="-228600">
              <a:spcBef>
                <a:spcPct val="0"/>
              </a:spcBef>
              <a:buFontTx/>
              <a:buAutoNum type="arabicPeriod"/>
            </a:pPr>
            <a:r>
              <a:rPr lang="en-US" smtClean="0"/>
              <a:t>The Offside position, what defines it </a:t>
            </a:r>
          </a:p>
          <a:p>
            <a:pPr marL="228600" indent="-228600">
              <a:spcBef>
                <a:spcPct val="0"/>
              </a:spcBef>
              <a:buFontTx/>
              <a:buAutoNum type="arabicPeriod"/>
            </a:pPr>
            <a:r>
              <a:rPr lang="en-US" smtClean="0"/>
              <a:t>When does offside position equal offense</a:t>
            </a:r>
          </a:p>
          <a:p>
            <a:pPr marL="228600" indent="-228600">
              <a:spcBef>
                <a:spcPct val="0"/>
              </a:spcBef>
              <a:buFontTx/>
              <a:buAutoNum type="arabicPeriod"/>
            </a:pPr>
            <a:r>
              <a:rPr lang="en-US" smtClean="0"/>
              <a:t>When is Offside position NOT  an Offside offense</a:t>
            </a:r>
          </a:p>
          <a:p>
            <a:pPr marL="228600" indent="-228600">
              <a:spcBef>
                <a:spcPct val="0"/>
              </a:spcBef>
              <a:buFontTx/>
              <a:buAutoNum type="arabicPeriod"/>
            </a:pPr>
            <a:r>
              <a:rPr lang="en-US" smtClean="0"/>
              <a:t>And what is the proper punishment for Offside infraction</a:t>
            </a:r>
          </a:p>
          <a:p>
            <a:pPr marL="228600" indent="-228600">
              <a:spcBef>
                <a:spcPct val="0"/>
              </a:spcBef>
            </a:pPr>
            <a:endParaRPr lang="en-US" smtClean="0"/>
          </a:p>
          <a:p>
            <a:pPr marL="228600" indent="-228600">
              <a:spcBef>
                <a:spcPct val="0"/>
              </a:spcBef>
            </a:pPr>
            <a:endParaRPr lang="en-US" smtClean="0"/>
          </a:p>
        </p:txBody>
      </p:sp>
      <p:sp>
        <p:nvSpPr>
          <p:cNvPr id="46084" name="Footer Placeholder 7"/>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917542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76B0CD-0A52-4A29-9FA0-C80B66B1DC21}" type="slidenum">
              <a:rPr lang="en-US">
                <a:solidFill>
                  <a:srgbClr val="000000"/>
                </a:solidFill>
                <a:latin typeface="Arial" charset="0"/>
                <a:cs typeface="Arial" charset="0"/>
              </a:rPr>
              <a:pPr fontAlgn="base">
                <a:spcBef>
                  <a:spcPct val="0"/>
                </a:spcBef>
                <a:spcAft>
                  <a:spcPct val="0"/>
                </a:spcAft>
              </a:pPr>
              <a:t>22</a:t>
            </a:fld>
            <a:endParaRPr lang="en-US">
              <a:solidFill>
                <a:srgbClr val="000000"/>
              </a:solidFill>
              <a:latin typeface="Arial" charset="0"/>
              <a:cs typeface="Arial" charset="0"/>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2297001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5B6B20-3072-44D4-AF34-BB5AB27D1E36}" type="slidenum">
              <a:rPr lang="en-US">
                <a:solidFill>
                  <a:srgbClr val="000000"/>
                </a:solidFill>
                <a:latin typeface="Arial" charset="0"/>
                <a:cs typeface="Arial" charset="0"/>
              </a:rPr>
              <a:pPr fontAlgn="base">
                <a:spcBef>
                  <a:spcPct val="0"/>
                </a:spcBef>
                <a:spcAft>
                  <a:spcPct val="0"/>
                </a:spcAft>
              </a:pPr>
              <a:t>24</a:t>
            </a:fld>
            <a:endParaRPr lang="en-US">
              <a:solidFill>
                <a:srgbClr val="000000"/>
              </a:solidFill>
              <a:latin typeface="Arial" charset="0"/>
              <a:cs typeface="Arial" charset="0"/>
            </a:endParaRPr>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3956696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3D8D5A-41DE-4571-A6C4-CF95815EB859}" type="slidenum">
              <a:rPr lang="en-US">
                <a:solidFill>
                  <a:srgbClr val="000000"/>
                </a:solidFill>
                <a:latin typeface="Arial" charset="0"/>
                <a:cs typeface="Arial" charset="0"/>
              </a:rPr>
              <a:pPr fontAlgn="base">
                <a:spcBef>
                  <a:spcPct val="0"/>
                </a:spcBef>
                <a:spcAft>
                  <a:spcPct val="0"/>
                </a:spcAft>
              </a:pPr>
              <a:t>27</a:t>
            </a:fld>
            <a:endParaRPr lang="en-US">
              <a:solidFill>
                <a:srgbClr val="000000"/>
              </a:solidFill>
              <a:latin typeface="Arial" charset="0"/>
              <a:cs typeface="Arial" charset="0"/>
            </a:endParaRPr>
          </a:p>
        </p:txBody>
      </p:sp>
      <p:sp>
        <p:nvSpPr>
          <p:cNvPr id="71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310516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fontAlgn="auto">
              <a:spcBef>
                <a:spcPts val="0"/>
              </a:spcBef>
              <a:spcAft>
                <a:spcPts val="0"/>
              </a:spcAft>
              <a:defRPr/>
            </a:pPr>
            <a:endParaRPr lang="en-US" dirty="0">
              <a:latin typeface="+mn-lt"/>
            </a:endParaRPr>
          </a:p>
        </p:txBody>
      </p:sp>
      <p:sp>
        <p:nvSpPr>
          <p:cNvPr id="4" name="Slide Number Placeholder 3"/>
          <p:cNvSpPr>
            <a:spLocks noGrp="1"/>
          </p:cNvSpPr>
          <p:nvPr>
            <p:ph type="sldNum" sz="quarter" idx="10"/>
          </p:nvPr>
        </p:nvSpPr>
        <p:spPr/>
        <p:txBody>
          <a:bodyPr/>
          <a:lstStyle/>
          <a:p>
            <a:fld id="{8AF1DF44-49E7-4C37-AC1E-BBD3806906FF}" type="slidenum">
              <a:rPr lang="en-US" smtClean="0"/>
              <a:t>31</a:t>
            </a:fld>
            <a:endParaRPr lang="en-US" dirty="0"/>
          </a:p>
        </p:txBody>
      </p:sp>
    </p:spTree>
    <p:extLst>
      <p:ext uri="{BB962C8B-B14F-4D97-AF65-F5344CB8AC3E}">
        <p14:creationId xmlns:p14="http://schemas.microsoft.com/office/powerpoint/2010/main" val="4170065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fontAlgn="auto">
              <a:spcBef>
                <a:spcPts val="0"/>
              </a:spcBef>
              <a:spcAft>
                <a:spcPts val="0"/>
              </a:spcAft>
              <a:defRPr/>
            </a:pPr>
            <a:endParaRPr lang="en-US" dirty="0">
              <a:latin typeface="+mn-lt"/>
            </a:endParaRPr>
          </a:p>
        </p:txBody>
      </p:sp>
      <p:sp>
        <p:nvSpPr>
          <p:cNvPr id="4" name="Slide Number Placeholder 3"/>
          <p:cNvSpPr>
            <a:spLocks noGrp="1"/>
          </p:cNvSpPr>
          <p:nvPr>
            <p:ph type="sldNum" sz="quarter" idx="10"/>
          </p:nvPr>
        </p:nvSpPr>
        <p:spPr/>
        <p:txBody>
          <a:bodyPr/>
          <a:lstStyle/>
          <a:p>
            <a:fld id="{8AF1DF44-49E7-4C37-AC1E-BBD3806906FF}" type="slidenum">
              <a:rPr lang="en-US" smtClean="0"/>
              <a:t>32</a:t>
            </a:fld>
            <a:endParaRPr lang="en-US" dirty="0"/>
          </a:p>
        </p:txBody>
      </p:sp>
    </p:spTree>
    <p:extLst>
      <p:ext uri="{BB962C8B-B14F-4D97-AF65-F5344CB8AC3E}">
        <p14:creationId xmlns:p14="http://schemas.microsoft.com/office/powerpoint/2010/main" val="1844834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fontAlgn="auto">
              <a:spcBef>
                <a:spcPts val="0"/>
              </a:spcBef>
              <a:spcAft>
                <a:spcPts val="0"/>
              </a:spcAft>
              <a:defRPr/>
            </a:pPr>
            <a:endParaRPr lang="en-US" dirty="0">
              <a:latin typeface="+mn-lt"/>
            </a:endParaRPr>
          </a:p>
        </p:txBody>
      </p:sp>
      <p:sp>
        <p:nvSpPr>
          <p:cNvPr id="4" name="Slide Number Placeholder 3"/>
          <p:cNvSpPr>
            <a:spLocks noGrp="1"/>
          </p:cNvSpPr>
          <p:nvPr>
            <p:ph type="sldNum" sz="quarter" idx="10"/>
          </p:nvPr>
        </p:nvSpPr>
        <p:spPr/>
        <p:txBody>
          <a:bodyPr/>
          <a:lstStyle/>
          <a:p>
            <a:fld id="{8AF1DF44-49E7-4C37-AC1E-BBD3806906FF}" type="slidenum">
              <a:rPr lang="en-US" smtClean="0"/>
              <a:t>33</a:t>
            </a:fld>
            <a:endParaRPr lang="en-US" dirty="0"/>
          </a:p>
        </p:txBody>
      </p:sp>
    </p:spTree>
    <p:extLst>
      <p:ext uri="{BB962C8B-B14F-4D97-AF65-F5344CB8AC3E}">
        <p14:creationId xmlns:p14="http://schemas.microsoft.com/office/powerpoint/2010/main" val="4170065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BE9D83-3400-4837-A29E-77AB59B18633}" type="slidenum">
              <a:rPr lang="en-US">
                <a:solidFill>
                  <a:srgbClr val="000000"/>
                </a:solidFill>
                <a:latin typeface="Arial" charset="0"/>
                <a:cs typeface="Arial" charset="0"/>
              </a:rPr>
              <a:pPr fontAlgn="base">
                <a:spcBef>
                  <a:spcPct val="0"/>
                </a:spcBef>
                <a:spcAft>
                  <a:spcPct val="0"/>
                </a:spcAft>
              </a:pPr>
              <a:t>34</a:t>
            </a:fld>
            <a:endParaRPr lang="en-US">
              <a:solidFill>
                <a:srgbClr val="000000"/>
              </a:solidFill>
              <a:latin typeface="Arial" charset="0"/>
              <a:cs typeface="Arial"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1037771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5DC392-2286-4422-A8C6-CA7F862EE066}" type="slidenum">
              <a:rPr lang="en-US">
                <a:solidFill>
                  <a:srgbClr val="000000"/>
                </a:solidFill>
                <a:latin typeface="Arial" charset="0"/>
                <a:cs typeface="Arial" charset="0"/>
              </a:rPr>
              <a:pPr fontAlgn="base">
                <a:spcBef>
                  <a:spcPct val="0"/>
                </a:spcBef>
                <a:spcAft>
                  <a:spcPct val="0"/>
                </a:spcAft>
              </a:pPr>
              <a:t>35</a:t>
            </a:fld>
            <a:endParaRPr lang="en-US">
              <a:solidFill>
                <a:srgbClr val="000000"/>
              </a:solidFill>
              <a:latin typeface="Arial" charset="0"/>
              <a:cs typeface="Arial" charset="0"/>
            </a:endParaRPr>
          </a:p>
        </p:txBody>
      </p:sp>
      <p:sp>
        <p:nvSpPr>
          <p:cNvPr id="76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282286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12432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28460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BE9D83-3400-4837-A29E-77AB59B18633}" type="slidenum">
              <a:rPr lang="en-US">
                <a:solidFill>
                  <a:srgbClr val="000000"/>
                </a:solidFill>
                <a:latin typeface="Arial" charset="0"/>
                <a:cs typeface="Arial" charset="0"/>
              </a:rPr>
              <a:pPr fontAlgn="base">
                <a:spcBef>
                  <a:spcPct val="0"/>
                </a:spcBef>
                <a:spcAft>
                  <a:spcPct val="0"/>
                </a:spcAft>
              </a:pPr>
              <a:t>9</a:t>
            </a:fld>
            <a:endParaRPr lang="en-US">
              <a:solidFill>
                <a:srgbClr val="000000"/>
              </a:solidFill>
              <a:latin typeface="Arial" charset="0"/>
              <a:cs typeface="Arial"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1037771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A4FC11A-0C42-4CA7-921E-843B2FBD81DC}"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2331597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76BC21-C88B-46FE-946A-9A1C49798E6A}" type="slidenum">
              <a:rPr lang="en-US" smtClean="0">
                <a:solidFill>
                  <a:prstClr val="black"/>
                </a:solidFill>
              </a:rPr>
              <a:pPr>
                <a:defRPr/>
              </a:pPr>
              <a:t>39</a:t>
            </a:fld>
            <a:endParaRPr lang="en-US" smtClean="0">
              <a:solidFill>
                <a:prstClr val="black"/>
              </a:solidFill>
            </a:endParaRPr>
          </a:p>
        </p:txBody>
      </p:sp>
    </p:spTree>
    <p:extLst>
      <p:ext uri="{BB962C8B-B14F-4D97-AF65-F5344CB8AC3E}">
        <p14:creationId xmlns:p14="http://schemas.microsoft.com/office/powerpoint/2010/main" val="2052874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76BC21-C88B-46FE-946A-9A1C49798E6A}" type="slidenum">
              <a:rPr lang="en-US" smtClean="0">
                <a:solidFill>
                  <a:prstClr val="black"/>
                </a:solidFill>
              </a:rPr>
              <a:pPr>
                <a:defRPr/>
              </a:pPr>
              <a:t>40</a:t>
            </a:fld>
            <a:endParaRPr lang="en-US" smtClean="0">
              <a:solidFill>
                <a:prstClr val="black"/>
              </a:solidFill>
            </a:endParaRPr>
          </a:p>
        </p:txBody>
      </p:sp>
    </p:spTree>
    <p:extLst>
      <p:ext uri="{BB962C8B-B14F-4D97-AF65-F5344CB8AC3E}">
        <p14:creationId xmlns:p14="http://schemas.microsoft.com/office/powerpoint/2010/main" val="2052874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76BC21-C88B-46FE-946A-9A1C49798E6A}" type="slidenum">
              <a:rPr lang="en-US" smtClean="0">
                <a:solidFill>
                  <a:prstClr val="black"/>
                </a:solidFill>
              </a:rPr>
              <a:pPr>
                <a:defRPr/>
              </a:pPr>
              <a:t>41</a:t>
            </a:fld>
            <a:endParaRPr lang="en-US" smtClean="0">
              <a:solidFill>
                <a:prstClr val="black"/>
              </a:solidFill>
            </a:endParaRPr>
          </a:p>
        </p:txBody>
      </p:sp>
    </p:spTree>
    <p:extLst>
      <p:ext uri="{BB962C8B-B14F-4D97-AF65-F5344CB8AC3E}">
        <p14:creationId xmlns:p14="http://schemas.microsoft.com/office/powerpoint/2010/main" val="2052874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76BC21-C88B-46FE-946A-9A1C49798E6A}" type="slidenum">
              <a:rPr lang="en-US" smtClean="0">
                <a:solidFill>
                  <a:prstClr val="black"/>
                </a:solidFill>
              </a:rPr>
              <a:pPr>
                <a:defRPr/>
              </a:pPr>
              <a:t>42</a:t>
            </a:fld>
            <a:endParaRPr lang="en-US" smtClean="0">
              <a:solidFill>
                <a:prstClr val="black"/>
              </a:solidFill>
            </a:endParaRPr>
          </a:p>
        </p:txBody>
      </p:sp>
    </p:spTree>
    <p:extLst>
      <p:ext uri="{BB962C8B-B14F-4D97-AF65-F5344CB8AC3E}">
        <p14:creationId xmlns:p14="http://schemas.microsoft.com/office/powerpoint/2010/main" val="2052874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76BC21-C88B-46FE-946A-9A1C49798E6A}" type="slidenum">
              <a:rPr lang="en-US" smtClean="0">
                <a:solidFill>
                  <a:prstClr val="black"/>
                </a:solidFill>
              </a:rPr>
              <a:pPr>
                <a:defRPr/>
              </a:pPr>
              <a:t>43</a:t>
            </a:fld>
            <a:endParaRPr lang="en-US" smtClean="0">
              <a:solidFill>
                <a:prstClr val="black"/>
              </a:solidFill>
            </a:endParaRPr>
          </a:p>
        </p:txBody>
      </p:sp>
    </p:spTree>
    <p:extLst>
      <p:ext uri="{BB962C8B-B14F-4D97-AF65-F5344CB8AC3E}">
        <p14:creationId xmlns:p14="http://schemas.microsoft.com/office/powerpoint/2010/main" val="170531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76BC21-C88B-46FE-946A-9A1C49798E6A}" type="slidenum">
              <a:rPr lang="en-US" smtClean="0">
                <a:solidFill>
                  <a:prstClr val="black"/>
                </a:solidFill>
              </a:rPr>
              <a:pPr>
                <a:defRPr/>
              </a:pPr>
              <a:t>44</a:t>
            </a:fld>
            <a:endParaRPr lang="en-US" smtClean="0">
              <a:solidFill>
                <a:prstClr val="black"/>
              </a:solidFill>
            </a:endParaRPr>
          </a:p>
        </p:txBody>
      </p:sp>
    </p:spTree>
    <p:extLst>
      <p:ext uri="{BB962C8B-B14F-4D97-AF65-F5344CB8AC3E}">
        <p14:creationId xmlns:p14="http://schemas.microsoft.com/office/powerpoint/2010/main" val="170531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76BC21-C88B-46FE-946A-9A1C49798E6A}" type="slidenum">
              <a:rPr lang="en-US" smtClean="0">
                <a:solidFill>
                  <a:prstClr val="black"/>
                </a:solidFill>
              </a:rPr>
              <a:pPr>
                <a:defRPr/>
              </a:pPr>
              <a:t>45</a:t>
            </a:fld>
            <a:endParaRPr lang="en-US" smtClean="0">
              <a:solidFill>
                <a:prstClr val="black"/>
              </a:solidFill>
            </a:endParaRPr>
          </a:p>
        </p:txBody>
      </p:sp>
    </p:spTree>
    <p:extLst>
      <p:ext uri="{BB962C8B-B14F-4D97-AF65-F5344CB8AC3E}">
        <p14:creationId xmlns:p14="http://schemas.microsoft.com/office/powerpoint/2010/main" val="778250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76BC21-C88B-46FE-946A-9A1C49798E6A}" type="slidenum">
              <a:rPr lang="en-US" smtClean="0">
                <a:solidFill>
                  <a:prstClr val="black"/>
                </a:solidFill>
              </a:rPr>
              <a:pPr>
                <a:defRPr/>
              </a:pPr>
              <a:t>46</a:t>
            </a:fld>
            <a:endParaRPr lang="en-US" smtClean="0">
              <a:solidFill>
                <a:prstClr val="black"/>
              </a:solidFill>
            </a:endParaRPr>
          </a:p>
        </p:txBody>
      </p:sp>
    </p:spTree>
    <p:extLst>
      <p:ext uri="{BB962C8B-B14F-4D97-AF65-F5344CB8AC3E}">
        <p14:creationId xmlns:p14="http://schemas.microsoft.com/office/powerpoint/2010/main" val="778250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76BC21-C88B-46FE-946A-9A1C49798E6A}" type="slidenum">
              <a:rPr lang="en-US" smtClean="0">
                <a:solidFill>
                  <a:prstClr val="black"/>
                </a:solidFill>
              </a:rPr>
              <a:pPr>
                <a:defRPr/>
              </a:pPr>
              <a:t>47</a:t>
            </a:fld>
            <a:endParaRPr lang="en-US" smtClean="0">
              <a:solidFill>
                <a:prstClr val="black"/>
              </a:solidFill>
            </a:endParaRPr>
          </a:p>
        </p:txBody>
      </p:sp>
    </p:spTree>
    <p:extLst>
      <p:ext uri="{BB962C8B-B14F-4D97-AF65-F5344CB8AC3E}">
        <p14:creationId xmlns:p14="http://schemas.microsoft.com/office/powerpoint/2010/main" val="162467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DB26CC-A4A9-43A3-957C-99F1E187F4F1}" type="slidenum">
              <a:rPr lang="en-US">
                <a:solidFill>
                  <a:srgbClr val="000000"/>
                </a:solidFill>
                <a:latin typeface="Arial" charset="0"/>
                <a:cs typeface="Arial" charset="0"/>
              </a:rPr>
              <a:pPr fontAlgn="base">
                <a:spcBef>
                  <a:spcPct val="0"/>
                </a:spcBef>
                <a:spcAft>
                  <a:spcPct val="0"/>
                </a:spcAft>
              </a:pPr>
              <a:t>12</a:t>
            </a:fld>
            <a:endParaRPr lang="en-US">
              <a:solidFill>
                <a:srgbClr val="000000"/>
              </a:solidFill>
              <a:latin typeface="Arial" charset="0"/>
              <a:cs typeface="Arial" charset="0"/>
            </a:endParaRPr>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4285918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1EE6D4-5B40-4FE7-B2FA-2DCF47FFA979}" type="slidenum">
              <a:rPr lang="en-US">
                <a:solidFill>
                  <a:srgbClr val="000000"/>
                </a:solidFill>
                <a:latin typeface="Arial" charset="0"/>
                <a:cs typeface="Arial" charset="0"/>
              </a:rPr>
              <a:pPr fontAlgn="base">
                <a:spcBef>
                  <a:spcPct val="0"/>
                </a:spcBef>
                <a:spcAft>
                  <a:spcPct val="0"/>
                </a:spcAft>
              </a:pPr>
              <a:t>15</a:t>
            </a:fld>
            <a:endParaRPr lang="en-US">
              <a:solidFill>
                <a:srgbClr val="000000"/>
              </a:solidFill>
              <a:latin typeface="Arial" charset="0"/>
              <a:cs typeface="Arial"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256394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30C32E-36CC-4162-9CFD-1614A21BB330}" type="slidenum">
              <a:rPr lang="en-US">
                <a:solidFill>
                  <a:srgbClr val="000000"/>
                </a:solidFill>
                <a:latin typeface="Arial" charset="0"/>
                <a:cs typeface="Arial" charset="0"/>
              </a:rPr>
              <a:pPr fontAlgn="base">
                <a:spcBef>
                  <a:spcPct val="0"/>
                </a:spcBef>
                <a:spcAft>
                  <a:spcPct val="0"/>
                </a:spcAft>
              </a:pPr>
              <a:t>16</a:t>
            </a:fld>
            <a:endParaRPr lang="en-US">
              <a:solidFill>
                <a:srgbClr val="000000"/>
              </a:solidFill>
              <a:latin typeface="Arial" charset="0"/>
              <a:cs typeface="Arial" charset="0"/>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1016300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18599A-AC72-49CD-85D2-F8CB05FCB707}" type="slidenum">
              <a:rPr lang="en-US">
                <a:solidFill>
                  <a:srgbClr val="000000"/>
                </a:solidFill>
                <a:latin typeface="Arial" charset="0"/>
                <a:cs typeface="Arial" charset="0"/>
              </a:rPr>
              <a:pPr fontAlgn="base">
                <a:spcBef>
                  <a:spcPct val="0"/>
                </a:spcBef>
                <a:spcAft>
                  <a:spcPct val="0"/>
                </a:spcAft>
              </a:pPr>
              <a:t>18</a:t>
            </a:fld>
            <a:endParaRPr lang="en-US">
              <a:solidFill>
                <a:srgbClr val="000000"/>
              </a:solidFill>
              <a:latin typeface="Arial" charset="0"/>
              <a:cs typeface="Arial" charset="0"/>
            </a:endParaRPr>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422070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FF56E0-AFA8-47D3-A989-8CD9AB8F72C2}" type="slidenum">
              <a:rPr lang="en-US">
                <a:solidFill>
                  <a:srgbClr val="000000"/>
                </a:solidFill>
                <a:latin typeface="Arial" charset="0"/>
                <a:cs typeface="Arial" charset="0"/>
              </a:rPr>
              <a:pPr fontAlgn="base">
                <a:spcBef>
                  <a:spcPct val="0"/>
                </a:spcBef>
                <a:spcAft>
                  <a:spcPct val="0"/>
                </a:spcAft>
              </a:pPr>
              <a:t>19</a:t>
            </a:fld>
            <a:endParaRPr lang="en-US">
              <a:solidFill>
                <a:srgbClr val="000000"/>
              </a:solidFill>
              <a:latin typeface="Arial" charset="0"/>
              <a:cs typeface="Arial" charset="0"/>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3301161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FF56E0-AFA8-47D3-A989-8CD9AB8F72C2}" type="slidenum">
              <a:rPr lang="en-US">
                <a:solidFill>
                  <a:srgbClr val="000000"/>
                </a:solidFill>
                <a:latin typeface="Arial" charset="0"/>
                <a:cs typeface="Arial" charset="0"/>
              </a:rPr>
              <a:pPr fontAlgn="base">
                <a:spcBef>
                  <a:spcPct val="0"/>
                </a:spcBef>
                <a:spcAft>
                  <a:spcPct val="0"/>
                </a:spcAft>
              </a:pPr>
              <a:t>20</a:t>
            </a:fld>
            <a:endParaRPr lang="en-US">
              <a:solidFill>
                <a:srgbClr val="000000"/>
              </a:solidFill>
              <a:latin typeface="Arial" charset="0"/>
              <a:cs typeface="Arial" charset="0"/>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86560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6D9FE6-903E-4784-AE87-E97A486A91C1}" type="slidenum">
              <a:rPr lang="en-US">
                <a:solidFill>
                  <a:srgbClr val="000000"/>
                </a:solidFill>
                <a:latin typeface="Arial" charset="0"/>
                <a:cs typeface="Arial" charset="0"/>
              </a:rPr>
              <a:pPr fontAlgn="base">
                <a:spcBef>
                  <a:spcPct val="0"/>
                </a:spcBef>
                <a:spcAft>
                  <a:spcPct val="0"/>
                </a:spcAft>
              </a:pPr>
              <a:t>21</a:t>
            </a:fld>
            <a:endParaRPr lang="en-US">
              <a:solidFill>
                <a:srgbClr val="000000"/>
              </a:solidFill>
              <a:latin typeface="Arial" charset="0"/>
              <a:cs typeface="Arial"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2876886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7758113" y="1463675"/>
            <a:ext cx="16902113" cy="10795000"/>
            <a:chOff x="-4887" y="922"/>
            <a:chExt cx="10647" cy="6800"/>
          </a:xfrm>
        </p:grpSpPr>
        <p:sp>
          <p:nvSpPr>
            <p:cNvPr id="5" name="Freeform 1027"/>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lstStyle/>
            <a:p>
              <a:pPr algn="ctr">
                <a:defRPr/>
              </a:pPr>
              <a:endParaRPr lang="en-US" sz="2400">
                <a:solidFill>
                  <a:srgbClr val="000000"/>
                </a:solidFill>
                <a:latin typeface="Times New Roman" pitchFamily="18" charset="0"/>
              </a:endParaRPr>
            </a:p>
          </p:txBody>
        </p:sp>
        <p:sp>
          <p:nvSpPr>
            <p:cNvPr id="6" name="Arc 1028"/>
            <p:cNvSpPr>
              <a:spLocks/>
            </p:cNvSpPr>
            <p:nvPr/>
          </p:nvSpPr>
          <p:spPr bwMode="auto">
            <a:xfrm>
              <a:off x="-4887" y="922"/>
              <a:ext cx="8474" cy="6800"/>
            </a:xfrm>
            <a:custGeom>
              <a:avLst/>
              <a:gdLst>
                <a:gd name="G0" fmla="+- 21600 0 0"/>
                <a:gd name="G1" fmla="+- 21600 0 0"/>
                <a:gd name="G2" fmla="+- 21600 0 0"/>
                <a:gd name="T0" fmla="*/ 43200 w 43200"/>
                <a:gd name="T1" fmla="*/ 21600 h 43200"/>
                <a:gd name="T2" fmla="*/ 24979 w 43200"/>
                <a:gd name="T3" fmla="*/ 266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close/>
                </a:path>
              </a:pathLst>
            </a:custGeom>
            <a:noFill/>
            <a:ln w="12700" cap="sq">
              <a:solidFill>
                <a:schemeClr val="folHlink"/>
              </a:solidFill>
              <a:round/>
              <a:headEnd type="none" w="sm" len="sm"/>
              <a:tailEnd type="none" w="sm" len="sm"/>
            </a:ln>
            <a:effectLst/>
          </p:spPr>
          <p:txBody>
            <a:bodyPr/>
            <a:lstStyle/>
            <a:p>
              <a:pPr algn="ctr">
                <a:defRPr/>
              </a:pPr>
              <a:endParaRPr lang="en-US" sz="2400">
                <a:solidFill>
                  <a:srgbClr val="000000"/>
                </a:solidFill>
                <a:latin typeface="Times New Roman" pitchFamily="18" charset="0"/>
              </a:endParaRPr>
            </a:p>
          </p:txBody>
        </p:sp>
      </p:grpSp>
      <p:pic>
        <p:nvPicPr>
          <p:cNvPr id="7" name="Picture 1039" descr="SAY large"/>
          <p:cNvPicPr>
            <a:picLocks noChangeAspect="1" noChangeArrowheads="1"/>
          </p:cNvPicPr>
          <p:nvPr userDrawn="1"/>
        </p:nvPicPr>
        <p:blipFill>
          <a:blip r:embed="rId2" cstate="print"/>
          <a:srcRect/>
          <a:stretch>
            <a:fillRect/>
          </a:stretch>
        </p:blipFill>
        <p:spPr bwMode="auto">
          <a:xfrm>
            <a:off x="1143000" y="2819400"/>
            <a:ext cx="2514600" cy="2514600"/>
          </a:xfrm>
          <a:prstGeom prst="rect">
            <a:avLst/>
          </a:prstGeom>
          <a:noFill/>
          <a:ln w="9525">
            <a:noFill/>
            <a:miter lim="800000"/>
            <a:headEnd/>
            <a:tailEnd/>
          </a:ln>
        </p:spPr>
      </p:pic>
      <p:sp>
        <p:nvSpPr>
          <p:cNvPr id="20485" name="Rectangle 1029"/>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20486" name="Rectangle 1030"/>
          <p:cNvSpPr>
            <a:spLocks noGrp="1" noChangeArrowheads="1"/>
          </p:cNvSpPr>
          <p:nvPr>
            <p:ph type="subTitle" sz="quarter" idx="1"/>
          </p:nvPr>
        </p:nvSpPr>
        <p:spPr>
          <a:xfrm>
            <a:off x="3429000" y="2085975"/>
            <a:ext cx="5638800" cy="1038225"/>
          </a:xfrm>
        </p:spPr>
        <p:txBody>
          <a:bodyPr lIns="92075" rIns="92075"/>
          <a:lstStyle>
            <a:lvl1pPr marL="0" indent="0" algn="l">
              <a:lnSpc>
                <a:spcPct val="70000"/>
              </a:lnSpc>
              <a:buFont typeface="Wingdings" pitchFamily="2" charset="2"/>
              <a:buNone/>
              <a:defRPr b="1"/>
            </a:lvl1pPr>
          </a:lstStyle>
          <a:p>
            <a:r>
              <a:rPr lang="en-US" dirty="0"/>
              <a:t>Click to edit Master subtitle style</a:t>
            </a:r>
          </a:p>
        </p:txBody>
      </p:sp>
      <p:sp>
        <p:nvSpPr>
          <p:cNvPr id="8" name="Date Placeholder 7"/>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1"/>
          </p:nvPr>
        </p:nvSpPr>
        <p:spPr/>
        <p:txBody>
          <a:bodyPr/>
          <a:lstStyle>
            <a:lvl2pPr lvl="1" fontAlgn="auto">
              <a:spcBef>
                <a:spcPts val="0"/>
              </a:spcBef>
              <a:spcAft>
                <a:spcPts val="0"/>
              </a:spcAft>
              <a:defRPr/>
            </a:lvl2pPr>
          </a:lstStyle>
          <a:p>
            <a:pPr lvl="1">
              <a:defRPr/>
            </a:pPr>
            <a:r>
              <a:rPr lang="en-US"/>
              <a:t>Slide </a:t>
            </a:r>
            <a:fld id="{D0CC9D87-35B1-425C-A23B-D095A950B38D}" type="slidenum">
              <a:rPr lang="en-US"/>
              <a:pPr lvl="1">
                <a:defRPr/>
              </a:pPr>
              <a:t>‹#›</a:t>
            </a:fld>
            <a:endParaRPr lang="en-US"/>
          </a:p>
        </p:txBody>
      </p:sp>
      <p:sp>
        <p:nvSpPr>
          <p:cNvPr id="10" name="Footer Placeholder 9"/>
          <p:cNvSpPr>
            <a:spLocks noGrp="1"/>
          </p:cNvSpPr>
          <p:nvPr>
            <p:ph type="ftr" sz="quarter" idx="12"/>
          </p:nvPr>
        </p:nvSpPr>
        <p:spPr/>
        <p:txBody>
          <a:bodyPr/>
          <a:lstStyle>
            <a:lvl1pPr fontAlgn="auto">
              <a:spcBef>
                <a:spcPts val="0"/>
              </a:spcBef>
              <a:spcAft>
                <a:spcPts val="0"/>
              </a:spcAft>
              <a:defRPr/>
            </a:lvl1pPr>
          </a:lstStyle>
          <a:p>
            <a:pPr>
              <a:defRPr/>
            </a:pPr>
            <a:r>
              <a:rPr lang="en-US"/>
              <a:t>SAY Referee Training</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6" name="Slide Number Placeholder 5"/>
          <p:cNvSpPr>
            <a:spLocks noGrp="1"/>
          </p:cNvSpPr>
          <p:nvPr>
            <p:ph type="sldNum" sz="quarter" idx="12"/>
          </p:nvPr>
        </p:nvSpPr>
        <p:spPr/>
        <p:txBody>
          <a:bodyPr/>
          <a:lstStyle>
            <a:lvl2pPr lvl="1" fontAlgn="auto">
              <a:spcBef>
                <a:spcPts val="0"/>
              </a:spcBef>
              <a:spcAft>
                <a:spcPts val="0"/>
              </a:spcAft>
              <a:defRPr/>
            </a:lvl2pPr>
          </a:lstStyle>
          <a:p>
            <a:pPr lvl="1">
              <a:defRPr/>
            </a:pPr>
            <a:r>
              <a:rPr lang="en-US"/>
              <a:t>Slide </a:t>
            </a:r>
            <a:fld id="{47A98972-F42E-4495-846B-724521D5AF20}"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2625" y="609600"/>
            <a:ext cx="59086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6" name="Slide Number Placeholder 5"/>
          <p:cNvSpPr>
            <a:spLocks noGrp="1"/>
          </p:cNvSpPr>
          <p:nvPr>
            <p:ph type="sldNum" sz="quarter" idx="12"/>
          </p:nvPr>
        </p:nvSpPr>
        <p:spPr/>
        <p:txBody>
          <a:bodyPr/>
          <a:lstStyle>
            <a:lvl2pPr lvl="1" fontAlgn="auto">
              <a:spcBef>
                <a:spcPts val="0"/>
              </a:spcBef>
              <a:spcAft>
                <a:spcPts val="0"/>
              </a:spcAft>
              <a:defRPr/>
            </a:lvl2pPr>
          </a:lstStyle>
          <a:p>
            <a:pPr lvl="1">
              <a:defRPr/>
            </a:pPr>
            <a:r>
              <a:rPr lang="en-US"/>
              <a:t>Slide </a:t>
            </a:r>
            <a:fld id="{39C04D19-E877-44D8-805E-2930EAA2A011}"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2625" y="609600"/>
            <a:ext cx="80803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2625"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5025"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1"/>
          </p:nvPr>
        </p:nvSpPr>
        <p:spPr/>
        <p:txBody>
          <a:bodyPr/>
          <a:lstStyle>
            <a:lvl2pPr lvl="1" fontAlgn="auto">
              <a:spcBef>
                <a:spcPts val="0"/>
              </a:spcBef>
              <a:spcAft>
                <a:spcPts val="0"/>
              </a:spcAft>
              <a:defRPr/>
            </a:lvl2pPr>
          </a:lstStyle>
          <a:p>
            <a:pPr lvl="1">
              <a:defRPr/>
            </a:pPr>
            <a:r>
              <a:rPr lang="en-US"/>
              <a:t>Slide </a:t>
            </a:r>
            <a:fld id="{AC169875-FA31-4427-9933-6AFB6A38B485}" type="slidenum">
              <a:rPr lang="en-US"/>
              <a:pPr lvl="1">
                <a:defRPr/>
              </a:pPr>
              <a:t>‹#›</a:t>
            </a:fld>
            <a:endParaRPr lang="en-US"/>
          </a:p>
        </p:txBody>
      </p:sp>
      <p:sp>
        <p:nvSpPr>
          <p:cNvPr id="7" name="Footer Placeholder 6"/>
          <p:cNvSpPr>
            <a:spLocks noGrp="1"/>
          </p:cNvSpPr>
          <p:nvPr>
            <p:ph type="ftr" sz="quarter" idx="12"/>
          </p:nvPr>
        </p:nvSpPr>
        <p:spPr/>
        <p:txBody>
          <a:bodyPr/>
          <a:lstStyle>
            <a:lvl1pPr fontAlgn="auto">
              <a:spcBef>
                <a:spcPts val="0"/>
              </a:spcBef>
              <a:spcAft>
                <a:spcPts val="0"/>
              </a:spcAft>
              <a:defRPr/>
            </a:lvl1pPr>
          </a:lstStyle>
          <a:p>
            <a:pPr>
              <a:defRPr/>
            </a:pPr>
            <a:r>
              <a:rPr lang="en-US"/>
              <a:t>SAY Referee Training</a:t>
            </a:r>
          </a:p>
        </p:txBody>
      </p:sp>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2625" y="609600"/>
            <a:ext cx="80803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2625"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2625"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114800" y="6362700"/>
            <a:ext cx="1905000" cy="457200"/>
          </a:xfrm>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a:xfrm>
            <a:off x="682625" y="6365875"/>
            <a:ext cx="4267200" cy="457200"/>
          </a:xfrm>
        </p:spPr>
        <p:txBody>
          <a:bodyPr/>
          <a:lstStyle>
            <a:lvl1pPr fontAlgn="auto">
              <a:spcBef>
                <a:spcPts val="0"/>
              </a:spcBef>
              <a:spcAft>
                <a:spcPts val="0"/>
              </a:spcAft>
              <a:defRPr smtClean="0"/>
            </a:lvl1pPr>
          </a:lstStyle>
          <a:p>
            <a:pPr>
              <a:defRPr/>
            </a:pPr>
            <a:r>
              <a:rPr lang="en-US"/>
              <a:t>SAY Referee Training</a:t>
            </a:r>
          </a:p>
        </p:txBody>
      </p:sp>
      <p:sp>
        <p:nvSpPr>
          <p:cNvPr id="7" name="Slide Number Placeholder 6"/>
          <p:cNvSpPr>
            <a:spLocks noGrp="1"/>
          </p:cNvSpPr>
          <p:nvPr>
            <p:ph type="sldNum" sz="quarter" idx="12"/>
          </p:nvPr>
        </p:nvSpPr>
        <p:spPr>
          <a:xfrm>
            <a:off x="7239000" y="6400800"/>
            <a:ext cx="1905000" cy="381000"/>
          </a:xfrm>
        </p:spPr>
        <p:txBody>
          <a:bodyPr/>
          <a:lstStyle>
            <a:lvl2pPr lvl="1" fontAlgn="auto">
              <a:spcBef>
                <a:spcPts val="0"/>
              </a:spcBef>
              <a:spcAft>
                <a:spcPts val="0"/>
              </a:spcAft>
              <a:defRPr/>
            </a:lvl2pPr>
          </a:lstStyle>
          <a:p>
            <a:pPr lvl="1">
              <a:defRPr/>
            </a:pPr>
            <a:r>
              <a:rPr lang="en-US"/>
              <a:t>Slide </a:t>
            </a:r>
            <a:fld id="{4869CF41-10A6-458C-A7C3-3D02485783A7}"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2625" y="609600"/>
            <a:ext cx="808037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2625" y="1981200"/>
            <a:ext cx="3810000" cy="4114800"/>
          </a:xfrm>
        </p:spPr>
        <p:txBody>
          <a:bodyPr/>
          <a:lstStyle/>
          <a:p>
            <a:pPr lvl="0"/>
            <a:endParaRPr lang="en-US" noProof="0"/>
          </a:p>
        </p:txBody>
      </p:sp>
      <p:sp>
        <p:nvSpPr>
          <p:cNvPr id="4" name="Text Placeholder 3"/>
          <p:cNvSpPr>
            <a:spLocks noGrp="1"/>
          </p:cNvSpPr>
          <p:nvPr>
            <p:ph type="body" sz="half" idx="2"/>
          </p:nvPr>
        </p:nvSpPr>
        <p:spPr>
          <a:xfrm>
            <a:off x="4645025"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114800" y="6362700"/>
            <a:ext cx="1905000" cy="457200"/>
          </a:xfrm>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a:xfrm>
            <a:off x="682625" y="6365875"/>
            <a:ext cx="4267200" cy="457200"/>
          </a:xfrm>
        </p:spPr>
        <p:txBody>
          <a:bodyPr/>
          <a:lstStyle>
            <a:lvl1pPr fontAlgn="auto">
              <a:spcBef>
                <a:spcPts val="0"/>
              </a:spcBef>
              <a:spcAft>
                <a:spcPts val="0"/>
              </a:spcAft>
              <a:defRPr smtClean="0"/>
            </a:lvl1pPr>
          </a:lstStyle>
          <a:p>
            <a:pPr>
              <a:defRPr/>
            </a:pPr>
            <a:r>
              <a:rPr lang="en-US"/>
              <a:t>SAY Referee Training</a:t>
            </a:r>
          </a:p>
        </p:txBody>
      </p:sp>
      <p:sp>
        <p:nvSpPr>
          <p:cNvPr id="7" name="Slide Number Placeholder 6"/>
          <p:cNvSpPr>
            <a:spLocks noGrp="1"/>
          </p:cNvSpPr>
          <p:nvPr>
            <p:ph type="sldNum" sz="quarter" idx="12"/>
          </p:nvPr>
        </p:nvSpPr>
        <p:spPr>
          <a:xfrm>
            <a:off x="7239000" y="6400800"/>
            <a:ext cx="1905000" cy="381000"/>
          </a:xfrm>
        </p:spPr>
        <p:txBody>
          <a:bodyPr/>
          <a:lstStyle>
            <a:lvl2pPr lvl="1" fontAlgn="auto">
              <a:spcBef>
                <a:spcPts val="0"/>
              </a:spcBef>
              <a:spcAft>
                <a:spcPts val="0"/>
              </a:spcAft>
              <a:defRPr/>
            </a:lvl2pPr>
          </a:lstStyle>
          <a:p>
            <a:pPr lvl="1">
              <a:defRPr/>
            </a:pPr>
            <a:r>
              <a:rPr lang="en-US"/>
              <a:t>Slide </a:t>
            </a:r>
            <a:fld id="{ADF88FDB-6332-4E37-B39C-DCA756168ACF}"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solidFill>
                  <a:srgbClr val="000000"/>
                </a:solidFill>
                <a:latin typeface="+mn-lt"/>
              </a:defRPr>
            </a:lvl1pPr>
          </a:lstStyle>
          <a:p>
            <a:pPr>
              <a:defRPr/>
            </a:pPr>
            <a:fld id="{2A030EA3-ADC7-4BA7-A527-A3181E15531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429000" y="6362700"/>
            <a:ext cx="1905000" cy="457200"/>
          </a:xfrm>
        </p:spPr>
        <p:txBody>
          <a:bodyPr/>
          <a:lstStyle>
            <a:lvl1pPr algn="ctr" fontAlgn="auto">
              <a:spcBef>
                <a:spcPts val="0"/>
              </a:spcBef>
              <a:spcAft>
                <a:spcPts val="0"/>
              </a:spcAft>
              <a:defRPr baseline="0" dirty="0">
                <a:latin typeface="Comic Sans MS" pitchFamily="66" charset="0"/>
              </a:defRPr>
            </a:lvl1pPr>
          </a:lstStyle>
          <a:p>
            <a:pPr>
              <a:defRPr/>
            </a:pPr>
            <a:endParaRPr lang="en-US"/>
          </a:p>
        </p:txBody>
      </p:sp>
      <p:sp>
        <p:nvSpPr>
          <p:cNvPr id="5" name="Footer Placeholder 4"/>
          <p:cNvSpPr>
            <a:spLocks noGrp="1"/>
          </p:cNvSpPr>
          <p:nvPr>
            <p:ph type="ftr" sz="quarter" idx="11"/>
          </p:nvPr>
        </p:nvSpPr>
        <p:spPr>
          <a:xfrm>
            <a:off x="152400" y="6400800"/>
            <a:ext cx="3048000" cy="457200"/>
          </a:xfrm>
        </p:spPr>
        <p:txBody>
          <a:bodyPr/>
          <a:lstStyle>
            <a:lvl1pPr fontAlgn="auto">
              <a:spcBef>
                <a:spcPts val="0"/>
              </a:spcBef>
              <a:spcAft>
                <a:spcPts val="0"/>
              </a:spcAft>
              <a:defRPr b="1" baseline="0" dirty="0" smtClean="0">
                <a:latin typeface="Comic Sans MS" pitchFamily="66" charset="0"/>
              </a:defRPr>
            </a:lvl1pPr>
          </a:lstStyle>
          <a:p>
            <a:pPr>
              <a:defRPr/>
            </a:pPr>
            <a:r>
              <a:rPr lang="en-US"/>
              <a:t>SAY Referee Training</a:t>
            </a:r>
          </a:p>
        </p:txBody>
      </p:sp>
      <p:sp>
        <p:nvSpPr>
          <p:cNvPr id="6" name="Slide Number Placeholder 5"/>
          <p:cNvSpPr>
            <a:spLocks noGrp="1"/>
          </p:cNvSpPr>
          <p:nvPr>
            <p:ph type="sldNum" sz="quarter" idx="12"/>
          </p:nvPr>
        </p:nvSpPr>
        <p:spPr>
          <a:xfrm>
            <a:off x="7239000" y="6396038"/>
            <a:ext cx="1905000" cy="381000"/>
          </a:xfrm>
        </p:spPr>
        <p:txBody>
          <a:bodyPr/>
          <a:lstStyle>
            <a:lvl2pPr lvl="1" fontAlgn="auto">
              <a:spcBef>
                <a:spcPts val="0"/>
              </a:spcBef>
              <a:spcAft>
                <a:spcPts val="0"/>
              </a:spcAft>
              <a:defRPr b="1" dirty="0" smtClean="0"/>
            </a:lvl2pPr>
          </a:lstStyle>
          <a:p>
            <a:pPr lvl="1">
              <a:defRPr/>
            </a:pPr>
            <a:r>
              <a:rPr lang="en-US"/>
              <a:t>Slide </a:t>
            </a:r>
            <a:fld id="{3A70713E-9D7F-4E32-B1CC-B350FE73C1B0}"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6" name="Slide Number Placeholder 5"/>
          <p:cNvSpPr>
            <a:spLocks noGrp="1"/>
          </p:cNvSpPr>
          <p:nvPr>
            <p:ph type="sldNum" sz="quarter" idx="12"/>
          </p:nvPr>
        </p:nvSpPr>
        <p:spPr/>
        <p:txBody>
          <a:bodyPr/>
          <a:lstStyle>
            <a:lvl2pPr lvl="1" fontAlgn="auto">
              <a:spcBef>
                <a:spcPts val="0"/>
              </a:spcBef>
              <a:spcAft>
                <a:spcPts val="0"/>
              </a:spcAft>
              <a:defRPr/>
            </a:lvl2pPr>
          </a:lstStyle>
          <a:p>
            <a:pPr lvl="1">
              <a:defRPr/>
            </a:pPr>
            <a:r>
              <a:rPr lang="en-US"/>
              <a:t>Slide </a:t>
            </a:r>
            <a:fld id="{93D26092-FA32-4FD1-B1F3-6705C8568BA4}"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26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7" name="Slide Number Placeholder 6"/>
          <p:cNvSpPr>
            <a:spLocks noGrp="1"/>
          </p:cNvSpPr>
          <p:nvPr>
            <p:ph type="sldNum" sz="quarter" idx="12"/>
          </p:nvPr>
        </p:nvSpPr>
        <p:spPr/>
        <p:txBody>
          <a:bodyPr/>
          <a:lstStyle>
            <a:lvl2pPr lvl="1" fontAlgn="auto">
              <a:spcBef>
                <a:spcPts val="0"/>
              </a:spcBef>
              <a:spcAft>
                <a:spcPts val="0"/>
              </a:spcAft>
              <a:defRPr/>
            </a:lvl2pPr>
          </a:lstStyle>
          <a:p>
            <a:pPr lvl="1">
              <a:defRPr/>
            </a:pPr>
            <a:r>
              <a:rPr lang="en-US"/>
              <a:t>Slide </a:t>
            </a:r>
            <a:fld id="{3A409C19-49A1-4D33-9494-C335465E1BDE}"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9" name="Slide Number Placeholder 8"/>
          <p:cNvSpPr>
            <a:spLocks noGrp="1"/>
          </p:cNvSpPr>
          <p:nvPr>
            <p:ph type="sldNum" sz="quarter" idx="12"/>
          </p:nvPr>
        </p:nvSpPr>
        <p:spPr/>
        <p:txBody>
          <a:bodyPr/>
          <a:lstStyle>
            <a:lvl2pPr lvl="1" fontAlgn="auto">
              <a:spcBef>
                <a:spcPts val="0"/>
              </a:spcBef>
              <a:spcAft>
                <a:spcPts val="0"/>
              </a:spcAft>
              <a:defRPr/>
            </a:lvl2pPr>
          </a:lstStyle>
          <a:p>
            <a:pPr lvl="1">
              <a:defRPr/>
            </a:pPr>
            <a:r>
              <a:rPr lang="en-US"/>
              <a:t>Slide </a:t>
            </a:r>
            <a:fld id="{719B95E1-46A3-4E5A-8038-DDB79BC02488}"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5" name="Slide Number Placeholder 4"/>
          <p:cNvSpPr>
            <a:spLocks noGrp="1"/>
          </p:cNvSpPr>
          <p:nvPr>
            <p:ph type="sldNum" sz="quarter" idx="12"/>
          </p:nvPr>
        </p:nvSpPr>
        <p:spPr/>
        <p:txBody>
          <a:bodyPr/>
          <a:lstStyle>
            <a:lvl2pPr lvl="1" fontAlgn="auto">
              <a:spcBef>
                <a:spcPts val="0"/>
              </a:spcBef>
              <a:spcAft>
                <a:spcPts val="0"/>
              </a:spcAft>
              <a:defRPr/>
            </a:lvl2pPr>
          </a:lstStyle>
          <a:p>
            <a:pPr lvl="1">
              <a:defRPr/>
            </a:pPr>
            <a:r>
              <a:rPr lang="en-US"/>
              <a:t>Slide </a:t>
            </a:r>
            <a:fld id="{4CE04BB2-E5D1-499C-A31C-D9EA4ECF2C67}"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4" name="Slide Number Placeholder 3"/>
          <p:cNvSpPr>
            <a:spLocks noGrp="1"/>
          </p:cNvSpPr>
          <p:nvPr>
            <p:ph type="sldNum" sz="quarter" idx="12"/>
          </p:nvPr>
        </p:nvSpPr>
        <p:spPr/>
        <p:txBody>
          <a:bodyPr/>
          <a:lstStyle>
            <a:lvl2pPr lvl="1" fontAlgn="auto">
              <a:spcBef>
                <a:spcPts val="0"/>
              </a:spcBef>
              <a:spcAft>
                <a:spcPts val="0"/>
              </a:spcAft>
              <a:defRPr/>
            </a:lvl2pPr>
          </a:lstStyle>
          <a:p>
            <a:pPr lvl="1">
              <a:defRPr/>
            </a:pPr>
            <a:r>
              <a:rPr lang="en-US"/>
              <a:t>Slide </a:t>
            </a:r>
            <a:fld id="{912FB79D-E497-4E17-868A-2CE8795EE12B}"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7" name="Slide Number Placeholder 6"/>
          <p:cNvSpPr>
            <a:spLocks noGrp="1"/>
          </p:cNvSpPr>
          <p:nvPr>
            <p:ph type="sldNum" sz="quarter" idx="12"/>
          </p:nvPr>
        </p:nvSpPr>
        <p:spPr/>
        <p:txBody>
          <a:bodyPr/>
          <a:lstStyle>
            <a:lvl2pPr lvl="1" fontAlgn="auto">
              <a:spcBef>
                <a:spcPts val="0"/>
              </a:spcBef>
              <a:spcAft>
                <a:spcPts val="0"/>
              </a:spcAft>
              <a:defRPr/>
            </a:lvl2pPr>
          </a:lstStyle>
          <a:p>
            <a:pPr lvl="1">
              <a:defRPr/>
            </a:pPr>
            <a:r>
              <a:rPr lang="en-US"/>
              <a:t>Slide </a:t>
            </a:r>
            <a:fld id="{F0FBA82C-ACA9-49C8-A1AB-5ADFB7962AA9}"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smtClean="0"/>
            </a:lvl1pPr>
          </a:lstStyle>
          <a:p>
            <a:pPr>
              <a:defRPr/>
            </a:pPr>
            <a:r>
              <a:rPr lang="en-US"/>
              <a:t>SAY Referee Training</a:t>
            </a:r>
          </a:p>
        </p:txBody>
      </p:sp>
      <p:sp>
        <p:nvSpPr>
          <p:cNvPr id="7" name="Slide Number Placeholder 6"/>
          <p:cNvSpPr>
            <a:spLocks noGrp="1"/>
          </p:cNvSpPr>
          <p:nvPr>
            <p:ph type="sldNum" sz="quarter" idx="12"/>
          </p:nvPr>
        </p:nvSpPr>
        <p:spPr/>
        <p:txBody>
          <a:bodyPr/>
          <a:lstStyle>
            <a:lvl2pPr lvl="1" fontAlgn="auto">
              <a:spcBef>
                <a:spcPts val="0"/>
              </a:spcBef>
              <a:spcAft>
                <a:spcPts val="0"/>
              </a:spcAft>
              <a:defRPr/>
            </a:lvl2pPr>
          </a:lstStyle>
          <a:p>
            <a:pPr lvl="1">
              <a:defRPr/>
            </a:pPr>
            <a:r>
              <a:rPr lang="en-US"/>
              <a:t>Slide </a:t>
            </a:r>
            <a:fld id="{B5EBA494-AB6E-4DD0-9012-0AD1FE8AF0C8}" type="slidenum">
              <a:rPr lang="en-US"/>
              <a:pPr lvl="1">
                <a:defRPr/>
              </a:pPr>
              <a:t>‹#›</a:t>
            </a:fld>
            <a:endParaRPr lang="en-US"/>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alpha val="26000"/>
              </a:srgbClr>
            </a:gs>
            <a:gs pos="39999">
              <a:srgbClr val="85C2FF"/>
            </a:gs>
            <a:gs pos="70000">
              <a:srgbClr val="C4D6EB"/>
            </a:gs>
            <a:gs pos="100000">
              <a:srgbClr val="FFEBFA"/>
            </a:gs>
          </a:gsLst>
          <a:lin ang="0" scaled="0"/>
          <a:tileRect/>
        </a:gradFill>
        <a:effectLst/>
      </p:bgPr>
    </p:bg>
    <p:spTree>
      <p:nvGrpSpPr>
        <p:cNvPr id="1" name=""/>
        <p:cNvGrpSpPr/>
        <p:nvPr/>
      </p:nvGrpSpPr>
      <p:grpSpPr>
        <a:xfrm>
          <a:off x="0" y="0"/>
          <a:ext cx="0" cy="0"/>
          <a:chOff x="0" y="0"/>
          <a:chExt cx="0" cy="0"/>
        </a:xfrm>
      </p:grpSpPr>
      <p:grpSp>
        <p:nvGrpSpPr>
          <p:cNvPr id="1026" name="Group 2050"/>
          <p:cNvGrpSpPr>
            <a:grpSpLocks/>
          </p:cNvGrpSpPr>
          <p:nvPr/>
        </p:nvGrpSpPr>
        <p:grpSpPr bwMode="auto">
          <a:xfrm>
            <a:off x="-8394700" y="0"/>
            <a:ext cx="17538700" cy="13690600"/>
            <a:chOff x="-5295" y="3"/>
            <a:chExt cx="11048" cy="8624"/>
          </a:xfrm>
        </p:grpSpPr>
        <p:sp>
          <p:nvSpPr>
            <p:cNvPr id="19459" name="Freeform 2051"/>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lstStyle/>
            <a:p>
              <a:pPr algn="ctr">
                <a:defRPr/>
              </a:pPr>
              <a:endParaRPr lang="en-US" sz="2400">
                <a:solidFill>
                  <a:srgbClr val="000000"/>
                </a:solidFill>
                <a:latin typeface="Times New Roman" pitchFamily="18" charset="0"/>
              </a:endParaRPr>
            </a:p>
          </p:txBody>
        </p:sp>
        <p:sp>
          <p:nvSpPr>
            <p:cNvPr id="19460" name="Arc 2052"/>
            <p:cNvSpPr>
              <a:spLocks/>
            </p:cNvSpPr>
            <p:nvPr/>
          </p:nvSpPr>
          <p:spPr bwMode="auto">
            <a:xfrm>
              <a:off x="-5295" y="3"/>
              <a:ext cx="10596" cy="8624"/>
            </a:xfrm>
            <a:custGeom>
              <a:avLst/>
              <a:gdLst>
                <a:gd name="G0" fmla="+- 21600 0 0"/>
                <a:gd name="G1" fmla="+- 21600 0 0"/>
                <a:gd name="G2" fmla="+- 21600 0 0"/>
                <a:gd name="T0" fmla="*/ 43200 w 43200"/>
                <a:gd name="T1" fmla="*/ 2160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close/>
                </a:path>
              </a:pathLst>
            </a:custGeom>
            <a:noFill/>
            <a:ln w="12700" cap="sq">
              <a:solidFill>
                <a:schemeClr val="folHlink"/>
              </a:solidFill>
              <a:round/>
              <a:headEnd type="none" w="sm" len="sm"/>
              <a:tailEnd type="none" w="sm" len="sm"/>
            </a:ln>
            <a:effectLst/>
          </p:spPr>
          <p:txBody>
            <a:bodyPr/>
            <a:lstStyle/>
            <a:p>
              <a:pPr algn="ctr">
                <a:defRPr/>
              </a:pPr>
              <a:endParaRPr lang="en-US" sz="2400">
                <a:solidFill>
                  <a:srgbClr val="000000"/>
                </a:solidFill>
                <a:latin typeface="Times New Roman" pitchFamily="18" charset="0"/>
              </a:endParaRPr>
            </a:p>
          </p:txBody>
        </p:sp>
      </p:grpSp>
      <p:sp>
        <p:nvSpPr>
          <p:cNvPr id="19461" name="Rectangle 2053"/>
          <p:cNvSpPr>
            <a:spLocks noGrp="1" noChangeArrowheads="1"/>
          </p:cNvSpPr>
          <p:nvPr>
            <p:ph type="title"/>
          </p:nvPr>
        </p:nvSpPr>
        <p:spPr bwMode="auto">
          <a:xfrm>
            <a:off x="682625" y="609600"/>
            <a:ext cx="80803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2054"/>
          <p:cNvSpPr>
            <a:spLocks noGrp="1" noChangeArrowheads="1"/>
          </p:cNvSpPr>
          <p:nvPr>
            <p:ph type="body" idx="1"/>
          </p:nvPr>
        </p:nvSpPr>
        <p:spPr bwMode="auto">
          <a:xfrm>
            <a:off x="682625" y="19812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3" name="Rectangle 2055"/>
          <p:cNvSpPr>
            <a:spLocks noGrp="1" noChangeArrowheads="1"/>
          </p:cNvSpPr>
          <p:nvPr>
            <p:ph type="dt" sz="half" idx="2"/>
          </p:nvPr>
        </p:nvSpPr>
        <p:spPr bwMode="auto">
          <a:xfrm>
            <a:off x="3584575" y="63627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dirty="0">
                <a:solidFill>
                  <a:srgbClr val="000000"/>
                </a:solidFill>
                <a:latin typeface="Times New Roman" pitchFamily="18" charset="0"/>
              </a:defRPr>
            </a:lvl1pPr>
          </a:lstStyle>
          <a:p>
            <a:pPr>
              <a:defRPr/>
            </a:pPr>
            <a:endParaRPr lang="en-US"/>
          </a:p>
        </p:txBody>
      </p:sp>
      <p:sp>
        <p:nvSpPr>
          <p:cNvPr id="19464" name="Rectangle 2056"/>
          <p:cNvSpPr>
            <a:spLocks noGrp="1" noChangeArrowheads="1"/>
          </p:cNvSpPr>
          <p:nvPr>
            <p:ph type="ftr" sz="quarter" idx="3"/>
          </p:nvPr>
        </p:nvSpPr>
        <p:spPr bwMode="auto">
          <a:xfrm>
            <a:off x="152400" y="6365875"/>
            <a:ext cx="4267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1" dirty="0" smtClean="0">
                <a:solidFill>
                  <a:srgbClr val="000000"/>
                </a:solidFill>
                <a:latin typeface="+mn-lt"/>
              </a:defRPr>
            </a:lvl1pPr>
          </a:lstStyle>
          <a:p>
            <a:pPr>
              <a:defRPr/>
            </a:pPr>
            <a:r>
              <a:rPr lang="en-US"/>
              <a:t>SAY Referee Training</a:t>
            </a:r>
          </a:p>
        </p:txBody>
      </p:sp>
      <p:sp>
        <p:nvSpPr>
          <p:cNvPr id="19465" name="Rectangle 2057"/>
          <p:cNvSpPr>
            <a:spLocks noGrp="1" noChangeArrowheads="1"/>
          </p:cNvSpPr>
          <p:nvPr>
            <p:ph type="sldNum" sz="quarter" idx="4"/>
          </p:nvPr>
        </p:nvSpPr>
        <p:spPr bwMode="auto">
          <a:xfrm>
            <a:off x="7239000" y="6346825"/>
            <a:ext cx="1905000" cy="381000"/>
          </a:xfrm>
          <a:prstGeom prst="rect">
            <a:avLst/>
          </a:prstGeom>
          <a:noFill/>
          <a:ln w="9525">
            <a:noFill/>
            <a:miter lim="800000"/>
            <a:headEnd/>
            <a:tailEnd/>
          </a:ln>
          <a:effectLst/>
        </p:spPr>
        <p:txBody>
          <a:bodyPr vert="horz" wrap="none" lIns="92075" tIns="0" rIns="92075" bIns="0" numCol="1" anchor="b" anchorCtr="0" compatLnSpc="1">
            <a:prstTxWarp prst="textNoShape">
              <a:avLst/>
            </a:prstTxWarp>
          </a:bodyPr>
          <a:lstStyle>
            <a:lvl2pPr lvl="1" algn="r">
              <a:defRPr sz="1400" b="1" dirty="0" smtClean="0">
                <a:solidFill>
                  <a:srgbClr val="000000"/>
                </a:solidFill>
                <a:latin typeface="+mj-lt"/>
              </a:defRPr>
            </a:lvl2pPr>
          </a:lstStyle>
          <a:p>
            <a:pPr lvl="1">
              <a:defRPr/>
            </a:pPr>
            <a:r>
              <a:rPr lang="en-US"/>
              <a:t>Slide </a:t>
            </a:r>
            <a:fld id="{88BCF942-A348-4AA8-96E1-D29C26E23E66}" type="slidenum">
              <a:rPr lang="en-US"/>
              <a:pPr lvl="1">
                <a:defRPr/>
              </a:pPr>
              <a:t>‹#›</a:t>
            </a:fld>
            <a:endParaRPr lang="en-US"/>
          </a:p>
        </p:txBody>
      </p:sp>
      <p:pic>
        <p:nvPicPr>
          <p:cNvPr id="1032" name="Picture 2064" descr="Say"/>
          <p:cNvPicPr>
            <a:picLocks noChangeAspect="1" noChangeArrowheads="1"/>
          </p:cNvPicPr>
          <p:nvPr userDrawn="1"/>
        </p:nvPicPr>
        <p:blipFill>
          <a:blip r:embed="rId17" cstate="print"/>
          <a:srcRect/>
          <a:stretch>
            <a:fillRect/>
          </a:stretch>
        </p:blipFill>
        <p:spPr bwMode="auto">
          <a:xfrm>
            <a:off x="0" y="0"/>
            <a:ext cx="914400" cy="914400"/>
          </a:xfrm>
          <a:prstGeom prst="rect">
            <a:avLst/>
          </a:prstGeom>
          <a:noFill/>
          <a:ln w="9525">
            <a:noFill/>
            <a:miter lim="800000"/>
            <a:headEnd/>
            <a:tailEnd/>
          </a:ln>
        </p:spPr>
      </p:pic>
      <p:pic>
        <p:nvPicPr>
          <p:cNvPr id="1033" name="Picture 2065" descr="sl00393_"/>
          <p:cNvPicPr>
            <a:picLocks noChangeAspect="1" noChangeArrowheads="1"/>
          </p:cNvPicPr>
          <p:nvPr userDrawn="1"/>
        </p:nvPicPr>
        <p:blipFill>
          <a:blip r:embed="rId18" cstate="print"/>
          <a:srcRect/>
          <a:stretch>
            <a:fillRect/>
          </a:stretch>
        </p:blipFill>
        <p:spPr bwMode="auto">
          <a:xfrm>
            <a:off x="7848600" y="152400"/>
            <a:ext cx="1219200" cy="646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ransition/>
  <p:timing>
    <p:tnLst>
      <p:par>
        <p:cTn id="1" dur="indefinite" restart="never" nodeType="tmRoot"/>
      </p:par>
    </p:tnLst>
  </p:timing>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emf"/><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17.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17.wmf"/></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xml"/><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8.wmf"/><Relationship Id="rId4" Type="http://schemas.openxmlformats.org/officeDocument/2006/relationships/oleObject" Target="../embeddings/oleObject5.bin"/><Relationship Id="rId9"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emf"/><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5.png"/><Relationship Id="rId5" Type="http://schemas.openxmlformats.org/officeDocument/2006/relationships/image" Target="../media/image20.w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8.xml"/><Relationship Id="rId7" Type="http://schemas.openxmlformats.org/officeDocument/2006/relationships/image" Target="../media/image21.wmf"/><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20.wmf"/><Relationship Id="rId4" Type="http://schemas.openxmlformats.org/officeDocument/2006/relationships/oleObject" Target="../embeddings/oleObject8.bin"/><Relationship Id="rId9" Type="http://schemas.openxmlformats.org/officeDocument/2006/relationships/image" Target="../media/image6.emf"/></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9.xml"/><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22.wmf"/><Relationship Id="rId4" Type="http://schemas.openxmlformats.org/officeDocument/2006/relationships/oleObject" Target="../embeddings/oleObject10.bin"/><Relationship Id="rId9" Type="http://schemas.openxmlformats.org/officeDocument/2006/relationships/image" Target="../media/image6.emf"/></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xml"/><Relationship Id="rId7" Type="http://schemas.openxmlformats.org/officeDocument/2006/relationships/image" Target="../media/image25.wmf"/><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oleObject" Target="../embeddings/oleObject13.bin"/><Relationship Id="rId5" Type="http://schemas.openxmlformats.org/officeDocument/2006/relationships/image" Target="../media/image24.wmf"/><Relationship Id="rId4" Type="http://schemas.openxmlformats.org/officeDocument/2006/relationships/oleObject" Target="../embeddings/oleObject12.bin"/><Relationship Id="rId9"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1.xml"/><Relationship Id="rId7" Type="http://schemas.openxmlformats.org/officeDocument/2006/relationships/image" Target="../media/image27.wmf"/><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oleObject" Target="../embeddings/oleObject15.bin"/><Relationship Id="rId11" Type="http://schemas.openxmlformats.org/officeDocument/2006/relationships/image" Target="../media/image6.emf"/><Relationship Id="rId5" Type="http://schemas.openxmlformats.org/officeDocument/2006/relationships/image" Target="../media/image26.wmf"/><Relationship Id="rId10" Type="http://schemas.openxmlformats.org/officeDocument/2006/relationships/image" Target="../media/image5.png"/><Relationship Id="rId4" Type="http://schemas.openxmlformats.org/officeDocument/2006/relationships/oleObject" Target="../embeddings/oleObject14.bin"/><Relationship Id="rId9" Type="http://schemas.openxmlformats.org/officeDocument/2006/relationships/image" Target="../media/image28.wmf"/></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12.xml"/><Relationship Id="rId7" Type="http://schemas.openxmlformats.org/officeDocument/2006/relationships/image" Target="../media/image30.wmf"/><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oleObject" Target="../embeddings/oleObject18.bin"/><Relationship Id="rId11" Type="http://schemas.openxmlformats.org/officeDocument/2006/relationships/image" Target="../media/image6.emf"/><Relationship Id="rId5" Type="http://schemas.openxmlformats.org/officeDocument/2006/relationships/image" Target="../media/image29.wmf"/><Relationship Id="rId10" Type="http://schemas.openxmlformats.org/officeDocument/2006/relationships/image" Target="../media/image5.png"/><Relationship Id="rId4" Type="http://schemas.openxmlformats.org/officeDocument/2006/relationships/oleObject" Target="../embeddings/oleObject17.bin"/><Relationship Id="rId9" Type="http://schemas.openxmlformats.org/officeDocument/2006/relationships/image" Target="../media/image31.wmf"/></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wmf"/></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38.xml.rels><?xml version="1.0" encoding="UTF-8" standalone="yes"?>
<Relationships xmlns="http://schemas.openxmlformats.org/package/2006/relationships"><Relationship Id="rId3" Type="http://schemas.openxmlformats.org/officeDocument/2006/relationships/hyperlink" Target="Review%20Questions%20for%2012%20hrs%20Instruction.pptx"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emf"/><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12.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685800" y="838200"/>
            <a:ext cx="4803775" cy="5105400"/>
          </a:xfrm>
        </p:spPr>
        <p:txBody>
          <a:bodyPr/>
          <a:lstStyle/>
          <a:p>
            <a:pPr algn="ctr" eaLnBrk="1" hangingPunct="1"/>
            <a:r>
              <a:rPr lang="en-US" sz="6000" b="1" dirty="0" smtClean="0">
                <a:effectLst>
                  <a:outerShdw blurRad="38100" dist="38100" dir="2700000" algn="tl">
                    <a:srgbClr val="C0C0C0"/>
                  </a:outerShdw>
                </a:effectLst>
              </a:rPr>
              <a:t>LAW 11 </a:t>
            </a:r>
            <a:br>
              <a:rPr lang="en-US" sz="6000" b="1" dirty="0" smtClean="0">
                <a:effectLst>
                  <a:outerShdw blurRad="38100" dist="38100" dir="2700000" algn="tl">
                    <a:srgbClr val="C0C0C0"/>
                  </a:outerShdw>
                </a:effectLst>
              </a:rPr>
            </a:br>
            <a:r>
              <a:rPr lang="en-US" sz="4000" b="1" dirty="0" smtClean="0">
                <a:effectLst>
                  <a:outerShdw blurRad="38100" dist="38100" dir="2700000" algn="tl">
                    <a:srgbClr val="C0C0C0"/>
                  </a:outerShdw>
                </a:effectLst>
              </a:rPr>
              <a:t/>
            </a:r>
            <a:br>
              <a:rPr lang="en-US" sz="4000" b="1" dirty="0" smtClean="0">
                <a:effectLst>
                  <a:outerShdw blurRad="38100" dist="38100" dir="2700000" algn="tl">
                    <a:srgbClr val="C0C0C0"/>
                  </a:outerShdw>
                </a:effectLst>
              </a:rPr>
            </a:br>
            <a:r>
              <a:rPr lang="en-US" sz="6000" b="1" dirty="0" smtClean="0">
                <a:effectLst>
                  <a:outerShdw blurRad="38100" dist="38100" dir="2700000" algn="tl">
                    <a:srgbClr val="C0C0C0"/>
                  </a:outerShdw>
                </a:effectLst>
              </a:rPr>
              <a:t>The </a:t>
            </a:r>
            <a:br>
              <a:rPr lang="en-US" sz="6000" b="1" dirty="0" smtClean="0">
                <a:effectLst>
                  <a:outerShdw blurRad="38100" dist="38100" dir="2700000" algn="tl">
                    <a:srgbClr val="C0C0C0"/>
                  </a:outerShdw>
                </a:effectLst>
              </a:rPr>
            </a:br>
            <a:r>
              <a:rPr lang="en-US" sz="6000" b="1" dirty="0" smtClean="0">
                <a:effectLst>
                  <a:outerShdw blurRad="38100" dist="38100" dir="2700000" algn="tl">
                    <a:srgbClr val="C0C0C0"/>
                  </a:outerShdw>
                </a:effectLst>
              </a:rPr>
              <a:t>Offside </a:t>
            </a:r>
            <a:br>
              <a:rPr lang="en-US" sz="6000" b="1" dirty="0" smtClean="0">
                <a:effectLst>
                  <a:outerShdw blurRad="38100" dist="38100" dir="2700000" algn="tl">
                    <a:srgbClr val="C0C0C0"/>
                  </a:outerShdw>
                </a:effectLst>
              </a:rPr>
            </a:br>
            <a:r>
              <a:rPr lang="en-US" sz="6000" b="1" dirty="0" smtClean="0">
                <a:effectLst>
                  <a:outerShdw blurRad="38100" dist="38100" dir="2700000" algn="tl">
                    <a:srgbClr val="C0C0C0"/>
                  </a:outerShdw>
                </a:effectLst>
              </a:rPr>
              <a:t>Law</a:t>
            </a:r>
            <a:r>
              <a:rPr lang="en-US" sz="4000" b="1" dirty="0" smtClean="0">
                <a:effectLst>
                  <a:outerShdw blurRad="38100" dist="38100" dir="2700000" algn="tl">
                    <a:srgbClr val="C0C0C0"/>
                  </a:outerShdw>
                </a:effectLst>
              </a:rPr>
              <a:t>  </a:t>
            </a:r>
            <a:r>
              <a:rPr lang="en-US" sz="3600" dirty="0" smtClean="0">
                <a:effectLst>
                  <a:outerShdw blurRad="38100" dist="38100" dir="2700000" algn="tl">
                    <a:srgbClr val="C0C0C0"/>
                  </a:outerShdw>
                </a:effectLst>
              </a:rPr>
              <a:t/>
            </a:r>
            <a:br>
              <a:rPr lang="en-US" sz="3600" dirty="0" smtClean="0">
                <a:effectLst>
                  <a:outerShdw blurRad="38100" dist="38100" dir="2700000" algn="tl">
                    <a:srgbClr val="C0C0C0"/>
                  </a:outerShdw>
                </a:effectLst>
              </a:rPr>
            </a:br>
            <a:endParaRPr lang="en-US" sz="3600" dirty="0" smtClean="0">
              <a:effectLst>
                <a:outerShdw blurRad="38100" dist="38100" dir="2700000" algn="tl">
                  <a:srgbClr val="C0C0C0"/>
                </a:outerShdw>
              </a:effectLst>
            </a:endParaRPr>
          </a:p>
        </p:txBody>
      </p:sp>
      <p:graphicFrame>
        <p:nvGraphicFramePr>
          <p:cNvPr id="20482" name="Object 4"/>
          <p:cNvGraphicFramePr>
            <a:graphicFrameLocks noChangeAspect="1"/>
          </p:cNvGraphicFramePr>
          <p:nvPr>
            <p:extLst>
              <p:ext uri="{D42A27DB-BD31-4B8C-83A1-F6EECF244321}">
                <p14:modId xmlns:p14="http://schemas.microsoft.com/office/powerpoint/2010/main" val="3961228833"/>
              </p:ext>
            </p:extLst>
          </p:nvPr>
        </p:nvGraphicFramePr>
        <p:xfrm>
          <a:off x="5562600" y="685800"/>
          <a:ext cx="2314575" cy="5686425"/>
        </p:xfrm>
        <a:graphic>
          <a:graphicData uri="http://schemas.openxmlformats.org/presentationml/2006/ole">
            <mc:AlternateContent xmlns:mc="http://schemas.openxmlformats.org/markup-compatibility/2006">
              <mc:Choice xmlns:v="urn:schemas-microsoft-com:vml" Requires="v">
                <p:oleObj spid="_x0000_s20528" name="PhotoSuite Image" r:id="rId4" imgW="4143375" imgH="13725525" progId="">
                  <p:embed/>
                </p:oleObj>
              </mc:Choice>
              <mc:Fallback>
                <p:oleObj name="PhotoSuite Image" r:id="rId4" imgW="4143375" imgH="13725525" progId="">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685800"/>
                        <a:ext cx="2314575"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8229600" y="6477000"/>
            <a:ext cx="838200" cy="369332"/>
          </a:xfrm>
          <a:prstGeom prst="rect">
            <a:avLst/>
          </a:prstGeom>
          <a:noFill/>
        </p:spPr>
        <p:txBody>
          <a:bodyPr wrap="square" rtlCol="0">
            <a:spAutoFit/>
          </a:bodyPr>
          <a:lstStyle/>
          <a:p>
            <a:pPr algn="ctr"/>
            <a:r>
              <a:rPr lang="en-US" dirty="0" smtClean="0"/>
              <a:t>2017</a:t>
            </a:r>
            <a:endParaRPr lang="en-US" dirty="0"/>
          </a:p>
        </p:txBody>
      </p:sp>
      <p:pic>
        <p:nvPicPr>
          <p:cNvPr id="7" name="Picture 2" descr="OhioSouthshirt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7620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76200"/>
            <a:ext cx="1023257" cy="1023257"/>
          </a:xfrm>
          <a:prstGeom prst="rect">
            <a:avLst/>
          </a:prstGeom>
        </p:spPr>
      </p:pic>
      <p:sp>
        <p:nvSpPr>
          <p:cNvPr id="9"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p:nvPr>
        </p:nvSpPr>
        <p:spPr>
          <a:xfrm>
            <a:off x="457200" y="914400"/>
            <a:ext cx="8229600" cy="3854005"/>
          </a:xfrm>
          <a:prstGeom prst="rect">
            <a:avLst/>
          </a:prstGeom>
          <a:noFill/>
        </p:spPr>
        <p:txBody>
          <a:bodyPr wrap="square" rtlCol="0">
            <a:spAutoFit/>
          </a:bodyPr>
          <a:lstStyle/>
          <a:p>
            <a:pPr marL="0" indent="0" algn="ctr">
              <a:buNone/>
            </a:pPr>
            <a:r>
              <a:rPr lang="en-US" sz="5400" b="1" u="sng" dirty="0" smtClean="0"/>
              <a:t>PART 1</a:t>
            </a:r>
          </a:p>
          <a:p>
            <a:pPr marL="0" indent="0" algn="ctr">
              <a:buNone/>
            </a:pPr>
            <a:r>
              <a:rPr lang="en-US" sz="5400" b="1" u="sng" dirty="0" smtClean="0"/>
              <a:t>OFFSIDE POSITION</a:t>
            </a:r>
          </a:p>
          <a:p>
            <a:pPr marL="0" indent="0" algn="ctr">
              <a:buNone/>
            </a:pPr>
            <a:endParaRPr lang="en-US" b="1" u="sng" dirty="0" smtClean="0">
              <a:latin typeface="+mn-lt"/>
            </a:endParaRPr>
          </a:p>
          <a:p>
            <a:pPr marL="0" indent="0" algn="ctr">
              <a:buNone/>
            </a:pPr>
            <a:endParaRPr lang="en-US" b="1" u="sng" dirty="0">
              <a:latin typeface="+mn-lt"/>
            </a:endParaRPr>
          </a:p>
          <a:p>
            <a:pPr marL="0" indent="0" algn="ctr">
              <a:buNone/>
            </a:pPr>
            <a:r>
              <a:rPr lang="en-US" sz="6000" b="1" u="sng" dirty="0" smtClean="0">
                <a:solidFill>
                  <a:srgbClr val="FF0000"/>
                </a:solidFill>
                <a:latin typeface="+mn-lt"/>
              </a:rPr>
              <a:t>How Many Ways ?</a:t>
            </a:r>
            <a:endParaRPr lang="en-US" sz="6000" b="1" u="sng" dirty="0">
              <a:solidFill>
                <a:srgbClr val="3333FF"/>
              </a:solidFill>
              <a:latin typeface="+mn-lt"/>
            </a:endParaRP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10</a:t>
            </a:fld>
            <a:endParaRPr lang="en-US" dirty="0"/>
          </a:p>
        </p:txBody>
      </p:sp>
      <p:pic>
        <p:nvPicPr>
          <p:cNvPr id="7"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9"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3247018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p:nvPr>
        </p:nvSpPr>
        <p:spPr>
          <a:xfrm>
            <a:off x="457200" y="457200"/>
            <a:ext cx="8229600" cy="5851475"/>
          </a:xfrm>
          <a:prstGeom prst="rect">
            <a:avLst/>
          </a:prstGeom>
          <a:noFill/>
        </p:spPr>
        <p:txBody>
          <a:bodyPr wrap="square" rtlCol="0">
            <a:spAutoFit/>
          </a:bodyPr>
          <a:lstStyle/>
          <a:p>
            <a:pPr marL="0" indent="0" algn="ctr">
              <a:buNone/>
            </a:pPr>
            <a:r>
              <a:rPr lang="en-US" sz="5400" b="1" u="sng" dirty="0" smtClean="0"/>
              <a:t>PART 1</a:t>
            </a:r>
          </a:p>
          <a:p>
            <a:pPr marL="0" indent="0" algn="ctr">
              <a:buNone/>
            </a:pPr>
            <a:r>
              <a:rPr lang="en-US" sz="5400" b="1" u="sng" dirty="0" smtClean="0"/>
              <a:t>OFFSIDE POSITION</a:t>
            </a:r>
          </a:p>
          <a:p>
            <a:pPr marL="0" indent="0" algn="ctr">
              <a:buNone/>
            </a:pPr>
            <a:endParaRPr lang="en-US" b="1" u="sng" dirty="0">
              <a:latin typeface="+mn-lt"/>
            </a:endParaRPr>
          </a:p>
          <a:p>
            <a:pPr marL="0" indent="0" algn="ctr">
              <a:buNone/>
            </a:pPr>
            <a:r>
              <a:rPr lang="en-US" sz="5400" b="1" u="sng" dirty="0" smtClean="0">
                <a:solidFill>
                  <a:srgbClr val="FF0000"/>
                </a:solidFill>
                <a:latin typeface="+mn-lt"/>
              </a:rPr>
              <a:t>3 Ways</a:t>
            </a:r>
          </a:p>
          <a:p>
            <a:pPr algn="ctr"/>
            <a:endParaRPr lang="en-US" b="1" u="sng" dirty="0">
              <a:latin typeface="+mn-lt"/>
            </a:endParaRPr>
          </a:p>
          <a:p>
            <a:pPr marL="0" indent="0" algn="ctr">
              <a:buNone/>
            </a:pPr>
            <a:r>
              <a:rPr lang="en-US" sz="5400" b="1" u="sng" dirty="0" smtClean="0">
                <a:solidFill>
                  <a:srgbClr val="3333FF"/>
                </a:solidFill>
              </a:rPr>
              <a:t>What are they??</a:t>
            </a:r>
          </a:p>
          <a:p>
            <a:pPr marL="0" indent="0" algn="ctr">
              <a:buNone/>
            </a:pPr>
            <a:endParaRPr lang="en-US" sz="1000" b="1" u="sng" dirty="0" smtClean="0">
              <a:solidFill>
                <a:srgbClr val="3333FF"/>
              </a:solidFill>
            </a:endParaRPr>
          </a:p>
          <a:p>
            <a:pPr marL="0" indent="0" algn="ctr">
              <a:buNone/>
            </a:pPr>
            <a:r>
              <a:rPr lang="en-US" sz="5400" b="1" u="sng" dirty="0" smtClean="0">
                <a:solidFill>
                  <a:srgbClr val="FF0000"/>
                </a:solidFill>
              </a:rPr>
              <a:t>Special Conditions?</a:t>
            </a:r>
            <a:endParaRPr lang="en-US" sz="5400" b="1" u="sng" dirty="0">
              <a:solidFill>
                <a:srgbClr val="FF0000"/>
              </a:solidFill>
            </a:endParaRP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11</a:t>
            </a:fld>
            <a:endParaRPr lang="en-US" dirty="0"/>
          </a:p>
        </p:txBody>
      </p:sp>
      <p:pic>
        <p:nvPicPr>
          <p:cNvPr id="7"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9"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781589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2"/>
          <p:cNvSpPr>
            <a:spLocks noChangeArrowheads="1"/>
          </p:cNvSpPr>
          <p:nvPr/>
        </p:nvSpPr>
        <p:spPr bwMode="auto">
          <a:xfrm>
            <a:off x="0" y="357188"/>
            <a:ext cx="9144000" cy="709612"/>
          </a:xfrm>
          <a:prstGeom prst="rect">
            <a:avLst/>
          </a:prstGeom>
          <a:noFill/>
          <a:ln w="9525">
            <a:noFill/>
            <a:miter lim="800000"/>
            <a:headEnd/>
            <a:tailEnd/>
          </a:ln>
        </p:spPr>
        <p:txBody>
          <a:bodyPr/>
          <a:lstStyle/>
          <a:p>
            <a:pPr algn="ctr"/>
            <a:r>
              <a:rPr lang="en-US" sz="4000" b="1" dirty="0" smtClean="0">
                <a:solidFill>
                  <a:srgbClr val="000000"/>
                </a:solidFill>
                <a:latin typeface="Comic Sans MS" pitchFamily="66" charset="0"/>
              </a:rPr>
              <a:t>PART 1 - </a:t>
            </a:r>
            <a:r>
              <a:rPr lang="en-US" sz="4000" b="1" dirty="0" smtClean="0">
                <a:solidFill>
                  <a:srgbClr val="FF0000"/>
                </a:solidFill>
                <a:latin typeface="Comic Sans MS" pitchFamily="66" charset="0"/>
              </a:rPr>
              <a:t>Offside </a:t>
            </a:r>
            <a:r>
              <a:rPr lang="en-US" sz="4000" b="1" dirty="0">
                <a:solidFill>
                  <a:srgbClr val="FF0000"/>
                </a:solidFill>
                <a:latin typeface="Comic Sans MS" pitchFamily="66" charset="0"/>
              </a:rPr>
              <a:t>Position</a:t>
            </a:r>
          </a:p>
        </p:txBody>
      </p:sp>
      <p:sp>
        <p:nvSpPr>
          <p:cNvPr id="22532" name="Text Box 4"/>
          <p:cNvSpPr txBox="1">
            <a:spLocks noChangeArrowheads="1"/>
          </p:cNvSpPr>
          <p:nvPr/>
        </p:nvSpPr>
        <p:spPr bwMode="auto">
          <a:xfrm>
            <a:off x="304800" y="1266885"/>
            <a:ext cx="8509000" cy="5115246"/>
          </a:xfrm>
          <a:prstGeom prst="rect">
            <a:avLst/>
          </a:prstGeom>
          <a:noFill/>
          <a:ln w="9525">
            <a:noFill/>
            <a:miter lim="800000"/>
            <a:headEnd/>
            <a:tailEnd/>
          </a:ln>
        </p:spPr>
        <p:txBody>
          <a:bodyPr wrap="square">
            <a:spAutoFit/>
          </a:bodyPr>
          <a:lstStyle/>
          <a:p>
            <a:pPr algn="ctr">
              <a:spcBef>
                <a:spcPct val="20000"/>
              </a:spcBef>
            </a:pPr>
            <a:r>
              <a:rPr lang="en-US" sz="3200" b="1" dirty="0">
                <a:solidFill>
                  <a:srgbClr val="000000"/>
                </a:solidFill>
                <a:latin typeface="Comic Sans MS" pitchFamily="66" charset="0"/>
                <a:cs typeface="Arial" charset="0"/>
              </a:rPr>
              <a:t>A player is in an offside position </a:t>
            </a:r>
            <a:r>
              <a:rPr lang="en-US" sz="3200" b="1" dirty="0">
                <a:solidFill>
                  <a:srgbClr val="FF0000"/>
                </a:solidFill>
                <a:latin typeface="Comic Sans MS" pitchFamily="66" charset="0"/>
                <a:cs typeface="Arial" charset="0"/>
              </a:rPr>
              <a:t>ONLY</a:t>
            </a:r>
            <a:r>
              <a:rPr lang="en-US" sz="3200" b="1" dirty="0">
                <a:solidFill>
                  <a:srgbClr val="000000"/>
                </a:solidFill>
                <a:latin typeface="Comic Sans MS" pitchFamily="66" charset="0"/>
                <a:cs typeface="Arial" charset="0"/>
              </a:rPr>
              <a:t> if they </a:t>
            </a:r>
            <a:r>
              <a:rPr lang="en-US" sz="3200" b="1" dirty="0" smtClean="0">
                <a:solidFill>
                  <a:srgbClr val="000000"/>
                </a:solidFill>
                <a:latin typeface="Comic Sans MS" pitchFamily="66" charset="0"/>
                <a:cs typeface="Arial" charset="0"/>
              </a:rPr>
              <a:t>are:</a:t>
            </a:r>
            <a:endParaRPr lang="en-US" sz="3200" b="1" dirty="0">
              <a:solidFill>
                <a:srgbClr val="000000"/>
              </a:solidFill>
              <a:latin typeface="Comic Sans MS" pitchFamily="66" charset="0"/>
              <a:cs typeface="Arial" charset="0"/>
            </a:endParaRPr>
          </a:p>
          <a:p>
            <a:pPr>
              <a:spcBef>
                <a:spcPct val="20000"/>
              </a:spcBef>
            </a:pPr>
            <a:endParaRPr lang="en-US" sz="1600" b="1" dirty="0">
              <a:solidFill>
                <a:srgbClr val="000000"/>
              </a:solidFill>
              <a:latin typeface="Comic Sans MS" pitchFamily="66" charset="0"/>
              <a:cs typeface="Arial" charset="0"/>
            </a:endParaRPr>
          </a:p>
          <a:p>
            <a:pPr>
              <a:spcBef>
                <a:spcPct val="20000"/>
              </a:spcBef>
              <a:buFont typeface="Wingdings" pitchFamily="2" charset="2"/>
              <a:buChar char="Ø"/>
            </a:pPr>
            <a:r>
              <a:rPr lang="en-US" sz="3200" b="1" dirty="0">
                <a:solidFill>
                  <a:srgbClr val="3333FF"/>
                </a:solidFill>
                <a:latin typeface="Comic Sans MS" pitchFamily="66" charset="0"/>
              </a:rPr>
              <a:t> ahead of the </a:t>
            </a:r>
            <a:r>
              <a:rPr lang="en-US" sz="3200" b="1" dirty="0" smtClean="0">
                <a:solidFill>
                  <a:srgbClr val="3333FF"/>
                </a:solidFill>
                <a:latin typeface="Comic Sans MS" pitchFamily="66" charset="0"/>
              </a:rPr>
              <a:t>ball    </a:t>
            </a:r>
            <a:r>
              <a:rPr lang="en-US" sz="3200" b="1" dirty="0" smtClean="0">
                <a:latin typeface="Comic Sans MS" pitchFamily="66" charset="0"/>
              </a:rPr>
              <a:t>and</a:t>
            </a:r>
            <a:r>
              <a:rPr lang="en-US" sz="3200" dirty="0" smtClean="0">
                <a:latin typeface="Comic Sans MS" pitchFamily="66" charset="0"/>
              </a:rPr>
              <a:t> </a:t>
            </a:r>
            <a:endParaRPr lang="en-US" sz="3200" dirty="0">
              <a:latin typeface="Comic Sans MS" pitchFamily="66" charset="0"/>
            </a:endParaRPr>
          </a:p>
          <a:p>
            <a:pPr>
              <a:spcBef>
                <a:spcPct val="20000"/>
              </a:spcBef>
              <a:buFont typeface="Wingdings" pitchFamily="2" charset="2"/>
              <a:buChar char="Ø"/>
            </a:pPr>
            <a:r>
              <a:rPr lang="en-US" sz="3200" b="1" dirty="0">
                <a:solidFill>
                  <a:srgbClr val="3333FF"/>
                </a:solidFill>
                <a:latin typeface="Comic Sans MS" pitchFamily="66" charset="0"/>
                <a:cs typeface="Arial" charset="0"/>
              </a:rPr>
              <a:t> in their attacking half of the </a:t>
            </a:r>
            <a:r>
              <a:rPr lang="en-US" sz="3200" b="1" dirty="0" smtClean="0">
                <a:solidFill>
                  <a:srgbClr val="3333FF"/>
                </a:solidFill>
                <a:latin typeface="Comic Sans MS" pitchFamily="66" charset="0"/>
                <a:cs typeface="Arial" charset="0"/>
              </a:rPr>
              <a:t>field </a:t>
            </a:r>
          </a:p>
          <a:p>
            <a:pPr algn="ctr">
              <a:spcBef>
                <a:spcPct val="20000"/>
              </a:spcBef>
            </a:pPr>
            <a:r>
              <a:rPr lang="en-US" sz="3200" b="1" dirty="0" smtClean="0">
                <a:latin typeface="Comic Sans MS" pitchFamily="66" charset="0"/>
                <a:cs typeface="Arial" charset="0"/>
              </a:rPr>
              <a:t>and </a:t>
            </a:r>
            <a:endParaRPr lang="en-US" sz="3200" b="1" dirty="0">
              <a:latin typeface="Comic Sans MS" pitchFamily="66" charset="0"/>
              <a:cs typeface="Arial" charset="0"/>
            </a:endParaRPr>
          </a:p>
          <a:p>
            <a:pPr>
              <a:spcBef>
                <a:spcPct val="20000"/>
              </a:spcBef>
              <a:buFont typeface="Wingdings" pitchFamily="2" charset="2"/>
              <a:buChar char="Ø"/>
            </a:pPr>
            <a:r>
              <a:rPr lang="en-US" sz="3200" b="1" dirty="0">
                <a:solidFill>
                  <a:srgbClr val="3333FF"/>
                </a:solidFill>
                <a:latin typeface="Comic Sans MS" pitchFamily="66" charset="0"/>
                <a:cs typeface="Arial" charset="0"/>
              </a:rPr>
              <a:t> ahead of the second to last defender</a:t>
            </a:r>
          </a:p>
          <a:p>
            <a:pPr>
              <a:spcBef>
                <a:spcPct val="20000"/>
              </a:spcBef>
              <a:buFont typeface="Wingdings" pitchFamily="2" charset="2"/>
              <a:buNone/>
            </a:pPr>
            <a:endParaRPr lang="en-US" sz="1600" b="1" dirty="0">
              <a:solidFill>
                <a:srgbClr val="000000"/>
              </a:solidFill>
              <a:latin typeface="Comic Sans MS" pitchFamily="66" charset="0"/>
              <a:cs typeface="Arial" charset="0"/>
            </a:endParaRPr>
          </a:p>
          <a:p>
            <a:pPr>
              <a:spcBef>
                <a:spcPct val="20000"/>
              </a:spcBef>
              <a:buFont typeface="Wingdings" pitchFamily="2" charset="2"/>
              <a:buNone/>
            </a:pPr>
            <a:r>
              <a:rPr lang="en-US" sz="3200" b="1" dirty="0">
                <a:solidFill>
                  <a:srgbClr val="000000"/>
                </a:solidFill>
                <a:latin typeface="Comic Sans MS" pitchFamily="66" charset="0"/>
                <a:cs typeface="Arial" charset="0"/>
              </a:rPr>
              <a:t>If any of the 3 conditions is missing then the player is </a:t>
            </a:r>
            <a:r>
              <a:rPr lang="en-US" sz="3200" b="1" dirty="0">
                <a:solidFill>
                  <a:srgbClr val="FF0000"/>
                </a:solidFill>
                <a:latin typeface="Comic Sans MS" pitchFamily="66" charset="0"/>
                <a:cs typeface="Arial" charset="0"/>
              </a:rPr>
              <a:t>NOT</a:t>
            </a:r>
            <a:r>
              <a:rPr lang="en-US" sz="3200" b="1" dirty="0">
                <a:solidFill>
                  <a:srgbClr val="000000"/>
                </a:solidFill>
                <a:latin typeface="Comic Sans MS" pitchFamily="66" charset="0"/>
                <a:cs typeface="Arial" charset="0"/>
              </a:rPr>
              <a:t> in an offside position</a:t>
            </a: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AE54F98B-3718-44E6-BFA0-7E2705D9E10C}" type="slidenum">
              <a:rPr lang="en-US"/>
              <a:pPr lvl="1" fontAlgn="auto">
                <a:spcBef>
                  <a:spcPts val="0"/>
                </a:spcBef>
                <a:spcAft>
                  <a:spcPts val="0"/>
                </a:spcAft>
                <a:defRPr/>
              </a:pPr>
              <a:t>12</a:t>
            </a:fld>
            <a:endParaRPr lang="en-US"/>
          </a:p>
        </p:txBody>
      </p:sp>
      <p:pic>
        <p:nvPicPr>
          <p:cNvPr id="8"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0"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p:nvPr>
        </p:nvSpPr>
        <p:spPr>
          <a:xfrm>
            <a:off x="457200" y="228600"/>
            <a:ext cx="8229600" cy="5208222"/>
          </a:xfrm>
          <a:prstGeom prst="rect">
            <a:avLst/>
          </a:prstGeom>
          <a:noFill/>
        </p:spPr>
        <p:txBody>
          <a:bodyPr wrap="square" rtlCol="0">
            <a:spAutoFit/>
          </a:bodyPr>
          <a:lstStyle/>
          <a:p>
            <a:pPr marL="0" indent="0" algn="ctr">
              <a:buNone/>
            </a:pPr>
            <a:r>
              <a:rPr lang="en-US" sz="5400" b="1" u="sng" dirty="0" smtClean="0"/>
              <a:t>PART 2 </a:t>
            </a:r>
          </a:p>
          <a:p>
            <a:pPr marL="0" indent="0" algn="ctr">
              <a:buNone/>
            </a:pPr>
            <a:r>
              <a:rPr lang="en-US" sz="5400" b="1" u="sng" dirty="0" smtClean="0"/>
              <a:t>OFFSIDE OFFENSE</a:t>
            </a:r>
          </a:p>
          <a:p>
            <a:pPr marL="0" indent="0" algn="ctr">
              <a:buNone/>
            </a:pPr>
            <a:endParaRPr lang="en-US" b="1" u="sng" dirty="0" smtClean="0"/>
          </a:p>
          <a:p>
            <a:pPr marL="0" indent="0" algn="ctr">
              <a:buNone/>
            </a:pPr>
            <a:r>
              <a:rPr lang="en-US" sz="5400" b="1" u="sng" dirty="0" smtClean="0"/>
              <a:t>Involved in Active Play</a:t>
            </a:r>
          </a:p>
          <a:p>
            <a:pPr marL="0" indent="0" algn="ctr">
              <a:buNone/>
            </a:pPr>
            <a:endParaRPr lang="en-US" b="1" u="sng" dirty="0">
              <a:latin typeface="+mn-lt"/>
            </a:endParaRPr>
          </a:p>
          <a:p>
            <a:pPr marL="0" indent="0" algn="ctr">
              <a:buNone/>
            </a:pPr>
            <a:r>
              <a:rPr lang="en-US" sz="5400" b="1" u="sng" dirty="0" smtClean="0">
                <a:solidFill>
                  <a:srgbClr val="FF0000"/>
                </a:solidFill>
                <a:latin typeface="+mn-lt"/>
              </a:rPr>
              <a:t>How Many Ways ?</a:t>
            </a:r>
          </a:p>
          <a:p>
            <a:pPr marL="0" indent="0" algn="ctr">
              <a:buNone/>
            </a:pPr>
            <a:endParaRPr lang="en-US" b="1" u="sng" dirty="0">
              <a:latin typeface="+mn-lt"/>
            </a:endParaRP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13</a:t>
            </a:fld>
            <a:endParaRPr lang="en-US" dirty="0"/>
          </a:p>
        </p:txBody>
      </p:sp>
      <p:pic>
        <p:nvPicPr>
          <p:cNvPr id="7"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9"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3760326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p:nvPr>
        </p:nvSpPr>
        <p:spPr>
          <a:xfrm>
            <a:off x="457200" y="228600"/>
            <a:ext cx="8229600" cy="6122318"/>
          </a:xfrm>
          <a:prstGeom prst="rect">
            <a:avLst/>
          </a:prstGeom>
          <a:noFill/>
        </p:spPr>
        <p:txBody>
          <a:bodyPr wrap="square" rtlCol="0">
            <a:spAutoFit/>
          </a:bodyPr>
          <a:lstStyle/>
          <a:p>
            <a:pPr marL="0" indent="0" algn="ctr">
              <a:buNone/>
            </a:pPr>
            <a:r>
              <a:rPr lang="en-US" sz="5400" b="1" u="sng" dirty="0" smtClean="0"/>
              <a:t>PART 2 </a:t>
            </a:r>
          </a:p>
          <a:p>
            <a:pPr marL="0" indent="0" algn="ctr">
              <a:buNone/>
            </a:pPr>
            <a:r>
              <a:rPr lang="en-US" sz="5400" b="1" u="sng" dirty="0" smtClean="0"/>
              <a:t>OFFSIDE OFFENSE</a:t>
            </a:r>
          </a:p>
          <a:p>
            <a:pPr marL="0" indent="0" algn="ctr">
              <a:buNone/>
            </a:pPr>
            <a:endParaRPr lang="en-US" b="1" u="sng" dirty="0" smtClean="0"/>
          </a:p>
          <a:p>
            <a:pPr marL="0" indent="0" algn="ctr">
              <a:buNone/>
            </a:pPr>
            <a:r>
              <a:rPr lang="en-US" sz="5400" b="1" u="sng" dirty="0" smtClean="0"/>
              <a:t>Involved in Active Play</a:t>
            </a:r>
          </a:p>
          <a:p>
            <a:pPr marL="0" indent="0" algn="ctr">
              <a:buNone/>
            </a:pPr>
            <a:endParaRPr lang="en-US" b="1" u="sng" dirty="0">
              <a:latin typeface="+mn-lt"/>
            </a:endParaRPr>
          </a:p>
          <a:p>
            <a:pPr marL="0" indent="0" algn="ctr">
              <a:buNone/>
            </a:pPr>
            <a:r>
              <a:rPr lang="en-US" sz="5400" b="1" u="sng" dirty="0" smtClean="0">
                <a:solidFill>
                  <a:srgbClr val="FF0000"/>
                </a:solidFill>
                <a:latin typeface="+mn-lt"/>
              </a:rPr>
              <a:t>3 Ways</a:t>
            </a:r>
          </a:p>
          <a:p>
            <a:pPr marL="0" indent="0" algn="ctr">
              <a:buNone/>
            </a:pPr>
            <a:endParaRPr lang="en-US" b="1" u="sng" dirty="0">
              <a:latin typeface="+mn-lt"/>
            </a:endParaRPr>
          </a:p>
          <a:p>
            <a:pPr marL="0" indent="0" algn="ctr">
              <a:buNone/>
            </a:pPr>
            <a:r>
              <a:rPr lang="en-US" sz="5400" b="1" u="sng" dirty="0" smtClean="0">
                <a:solidFill>
                  <a:srgbClr val="3333FF"/>
                </a:solidFill>
                <a:latin typeface="+mn-lt"/>
              </a:rPr>
              <a:t>What are they??</a:t>
            </a:r>
            <a:endParaRPr lang="en-US" sz="5400" b="1" u="sng" dirty="0">
              <a:solidFill>
                <a:srgbClr val="3333FF"/>
              </a:solidFill>
              <a:latin typeface="+mn-lt"/>
            </a:endParaRP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14</a:t>
            </a:fld>
            <a:endParaRPr lang="en-US" dirty="0"/>
          </a:p>
        </p:txBody>
      </p:sp>
      <p:pic>
        <p:nvPicPr>
          <p:cNvPr id="7"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9"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3969024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8" name="Rectangle 2"/>
          <p:cNvSpPr>
            <a:spLocks noGrp="1" noChangeArrowheads="1"/>
          </p:cNvSpPr>
          <p:nvPr>
            <p:ph type="title" idx="4294967295"/>
          </p:nvPr>
        </p:nvSpPr>
        <p:spPr>
          <a:xfrm>
            <a:off x="1181100" y="304800"/>
            <a:ext cx="6863444" cy="792162"/>
          </a:xfrm>
        </p:spPr>
        <p:txBody>
          <a:bodyPr/>
          <a:lstStyle/>
          <a:p>
            <a:pPr eaLnBrk="1" hangingPunct="1"/>
            <a:r>
              <a:rPr lang="en-US" sz="3600" b="1" dirty="0" smtClean="0">
                <a:solidFill>
                  <a:srgbClr val="FF3300"/>
                </a:solidFill>
                <a:effectLst>
                  <a:outerShdw blurRad="38100" dist="38100" dir="2700000" algn="tl">
                    <a:srgbClr val="C0C0C0"/>
                  </a:outerShdw>
                </a:effectLst>
              </a:rPr>
              <a:t>Involved in Active Play by ...</a:t>
            </a:r>
          </a:p>
        </p:txBody>
      </p:sp>
      <p:sp>
        <p:nvSpPr>
          <p:cNvPr id="106518" name="Text Box 22"/>
          <p:cNvSpPr txBox="1">
            <a:spLocks noChangeArrowheads="1"/>
          </p:cNvSpPr>
          <p:nvPr/>
        </p:nvSpPr>
        <p:spPr bwMode="auto">
          <a:xfrm>
            <a:off x="2906713" y="1604963"/>
            <a:ext cx="3951287" cy="519112"/>
          </a:xfrm>
          <a:prstGeom prst="rect">
            <a:avLst/>
          </a:prstGeom>
          <a:noFill/>
          <a:ln w="9525">
            <a:noFill/>
            <a:miter lim="800000"/>
            <a:headEnd/>
            <a:tailEnd/>
          </a:ln>
        </p:spPr>
        <p:txBody>
          <a:bodyPr>
            <a:spAutoFit/>
          </a:bodyPr>
          <a:lstStyle/>
          <a:p>
            <a:pPr algn="ctr">
              <a:spcBef>
                <a:spcPct val="50000"/>
              </a:spcBef>
            </a:pPr>
            <a:r>
              <a:rPr lang="en-US" sz="2800" b="1" i="1" dirty="0">
                <a:solidFill>
                  <a:srgbClr val="000000"/>
                </a:solidFill>
              </a:rPr>
              <a:t>Interfering with </a:t>
            </a:r>
            <a:r>
              <a:rPr lang="en-US" sz="2800" b="1" i="1" dirty="0" smtClean="0">
                <a:solidFill>
                  <a:srgbClr val="FF0000"/>
                </a:solidFill>
              </a:rPr>
              <a:t>Play</a:t>
            </a:r>
            <a:endParaRPr lang="en-US" sz="2800" b="1" i="1" dirty="0">
              <a:solidFill>
                <a:srgbClr val="FF0000"/>
              </a:solidFill>
            </a:endParaRPr>
          </a:p>
        </p:txBody>
      </p:sp>
      <p:sp>
        <p:nvSpPr>
          <p:cNvPr id="106519" name="Text Box 23"/>
          <p:cNvSpPr txBox="1">
            <a:spLocks noChangeArrowheads="1"/>
          </p:cNvSpPr>
          <p:nvPr/>
        </p:nvSpPr>
        <p:spPr bwMode="auto">
          <a:xfrm>
            <a:off x="2057400" y="3048000"/>
            <a:ext cx="5189538" cy="519113"/>
          </a:xfrm>
          <a:prstGeom prst="rect">
            <a:avLst/>
          </a:prstGeom>
          <a:noFill/>
          <a:ln w="9525">
            <a:noFill/>
            <a:miter lim="800000"/>
            <a:headEnd/>
            <a:tailEnd/>
          </a:ln>
        </p:spPr>
        <p:txBody>
          <a:bodyPr>
            <a:spAutoFit/>
          </a:bodyPr>
          <a:lstStyle/>
          <a:p>
            <a:pPr algn="ctr">
              <a:spcBef>
                <a:spcPct val="50000"/>
              </a:spcBef>
            </a:pPr>
            <a:r>
              <a:rPr lang="en-US" sz="2800" b="1" i="1" dirty="0">
                <a:solidFill>
                  <a:srgbClr val="000000"/>
                </a:solidFill>
              </a:rPr>
              <a:t>Interfering with an </a:t>
            </a:r>
            <a:r>
              <a:rPr lang="en-US" sz="2800" b="1" i="1" dirty="0" smtClean="0">
                <a:solidFill>
                  <a:srgbClr val="FF0000"/>
                </a:solidFill>
              </a:rPr>
              <a:t>Opponent</a:t>
            </a:r>
            <a:endParaRPr lang="en-US" sz="2800" b="1" i="1" dirty="0">
              <a:solidFill>
                <a:srgbClr val="FF0000"/>
              </a:solidFill>
            </a:endParaRPr>
          </a:p>
        </p:txBody>
      </p:sp>
      <p:sp>
        <p:nvSpPr>
          <p:cNvPr id="106521" name="Text Box 25"/>
          <p:cNvSpPr txBox="1">
            <a:spLocks noChangeArrowheads="1"/>
          </p:cNvSpPr>
          <p:nvPr/>
        </p:nvSpPr>
        <p:spPr bwMode="auto">
          <a:xfrm>
            <a:off x="2692400" y="4891088"/>
            <a:ext cx="4013200" cy="519112"/>
          </a:xfrm>
          <a:prstGeom prst="rect">
            <a:avLst/>
          </a:prstGeom>
          <a:noFill/>
          <a:ln w="9525">
            <a:noFill/>
            <a:miter lim="800000"/>
            <a:headEnd/>
            <a:tailEnd/>
          </a:ln>
        </p:spPr>
        <p:txBody>
          <a:bodyPr>
            <a:spAutoFit/>
          </a:bodyPr>
          <a:lstStyle/>
          <a:p>
            <a:pPr algn="ctr">
              <a:spcBef>
                <a:spcPct val="50000"/>
              </a:spcBef>
            </a:pPr>
            <a:r>
              <a:rPr lang="en-US" sz="2800" b="1" i="1" dirty="0">
                <a:solidFill>
                  <a:srgbClr val="FF0000"/>
                </a:solidFill>
              </a:rPr>
              <a:t>Gaining</a:t>
            </a:r>
            <a:r>
              <a:rPr lang="en-US" sz="2800" b="1" i="1" dirty="0">
                <a:solidFill>
                  <a:srgbClr val="000000"/>
                </a:solidFill>
              </a:rPr>
              <a:t> an </a:t>
            </a:r>
            <a:r>
              <a:rPr lang="en-US" sz="2800" b="1" i="1" dirty="0" smtClean="0">
                <a:solidFill>
                  <a:srgbClr val="000000"/>
                </a:solidFill>
              </a:rPr>
              <a:t>Advantage</a:t>
            </a:r>
            <a:endParaRPr lang="en-US" sz="2800" b="1" i="1" dirty="0">
              <a:solidFill>
                <a:srgbClr val="000000"/>
              </a:solidFill>
            </a:endParaRPr>
          </a:p>
        </p:txBody>
      </p:sp>
      <p:sp>
        <p:nvSpPr>
          <p:cNvPr id="21"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15</a:t>
            </a:fld>
            <a:endParaRPr lang="en-US" dirty="0"/>
          </a:p>
        </p:txBody>
      </p:sp>
      <p:pic>
        <p:nvPicPr>
          <p:cNvPr id="28701" name="Picture 29" descr="Interfering with Play Image"/>
          <p:cNvPicPr>
            <a:picLocks noChangeAspect="1" noChangeArrowheads="1"/>
          </p:cNvPicPr>
          <p:nvPr/>
        </p:nvPicPr>
        <p:blipFill>
          <a:blip r:embed="rId3" cstate="print"/>
          <a:srcRect/>
          <a:stretch>
            <a:fillRect/>
          </a:stretch>
        </p:blipFill>
        <p:spPr bwMode="auto">
          <a:xfrm>
            <a:off x="762000" y="2590800"/>
            <a:ext cx="1289050" cy="1397000"/>
          </a:xfrm>
          <a:prstGeom prst="rect">
            <a:avLst/>
          </a:prstGeom>
          <a:noFill/>
        </p:spPr>
      </p:pic>
      <p:pic>
        <p:nvPicPr>
          <p:cNvPr id="28702" name="Picture 30"/>
          <p:cNvPicPr>
            <a:picLocks noChangeAspect="1" noChangeArrowheads="1"/>
          </p:cNvPicPr>
          <p:nvPr/>
        </p:nvPicPr>
        <p:blipFill>
          <a:blip r:embed="rId4" cstate="print"/>
          <a:srcRect/>
          <a:stretch>
            <a:fillRect/>
          </a:stretch>
        </p:blipFill>
        <p:spPr bwMode="auto">
          <a:xfrm>
            <a:off x="6781800" y="1295400"/>
            <a:ext cx="1447800" cy="1295400"/>
          </a:xfrm>
          <a:prstGeom prst="rect">
            <a:avLst/>
          </a:prstGeom>
          <a:noFill/>
          <a:ln w="9525">
            <a:noFill/>
            <a:miter lim="800000"/>
            <a:headEnd/>
            <a:tailEnd/>
          </a:ln>
          <a:effectLst/>
        </p:spPr>
      </p:pic>
      <p:pic>
        <p:nvPicPr>
          <p:cNvPr id="28703" name="Picture 31" descr="028B shot deflects copy"/>
          <p:cNvPicPr>
            <a:picLocks noChangeAspect="1" noChangeArrowheads="1"/>
          </p:cNvPicPr>
          <p:nvPr/>
        </p:nvPicPr>
        <p:blipFill>
          <a:blip r:embed="rId5" cstate="print"/>
          <a:srcRect/>
          <a:stretch>
            <a:fillRect/>
          </a:stretch>
        </p:blipFill>
        <p:spPr bwMode="auto">
          <a:xfrm>
            <a:off x="762000" y="4518025"/>
            <a:ext cx="1981200" cy="1311275"/>
          </a:xfrm>
          <a:prstGeom prst="rect">
            <a:avLst/>
          </a:prstGeom>
          <a:noFill/>
        </p:spPr>
      </p:pic>
      <p:pic>
        <p:nvPicPr>
          <p:cNvPr id="28705" name="Picture 33" descr="018Bpg 15 off GK copy"/>
          <p:cNvPicPr>
            <a:picLocks noChangeAspect="1" noChangeArrowheads="1"/>
          </p:cNvPicPr>
          <p:nvPr/>
        </p:nvPicPr>
        <p:blipFill>
          <a:blip r:embed="rId6" cstate="print"/>
          <a:srcRect/>
          <a:stretch>
            <a:fillRect/>
          </a:stretch>
        </p:blipFill>
        <p:spPr bwMode="auto">
          <a:xfrm>
            <a:off x="6705600" y="4567238"/>
            <a:ext cx="1981200" cy="1300162"/>
          </a:xfrm>
          <a:prstGeom prst="rect">
            <a:avLst/>
          </a:prstGeom>
          <a:noFill/>
        </p:spPr>
      </p:pic>
      <p:pic>
        <p:nvPicPr>
          <p:cNvPr id="13" name="Picture 2" descr="OhioSouthshirt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5"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6518"/>
                                        </p:tgtEl>
                                        <p:attrNameLst>
                                          <p:attrName>style.visibility</p:attrName>
                                        </p:attrNameLst>
                                      </p:cBhvr>
                                      <p:to>
                                        <p:strVal val="visible"/>
                                      </p:to>
                                    </p:set>
                                    <p:animEffect transition="in" filter="blinds(horizontal)">
                                      <p:cBhvr>
                                        <p:cTn id="7" dur="500"/>
                                        <p:tgtEl>
                                          <p:spTgt spid="1065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6519"/>
                                        </p:tgtEl>
                                        <p:attrNameLst>
                                          <p:attrName>style.visibility</p:attrName>
                                        </p:attrNameLst>
                                      </p:cBhvr>
                                      <p:to>
                                        <p:strVal val="visible"/>
                                      </p:to>
                                    </p:set>
                                    <p:animEffect transition="in" filter="blinds(horizontal)">
                                      <p:cBhvr>
                                        <p:cTn id="10" dur="500"/>
                                        <p:tgtEl>
                                          <p:spTgt spid="1065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6521"/>
                                        </p:tgtEl>
                                        <p:attrNameLst>
                                          <p:attrName>style.visibility</p:attrName>
                                        </p:attrNameLst>
                                      </p:cBhvr>
                                      <p:to>
                                        <p:strVal val="visible"/>
                                      </p:to>
                                    </p:set>
                                    <p:animEffect transition="in" filter="blinds(horizontal)">
                                      <p:cBhvr>
                                        <p:cTn id="13" dur="500"/>
                                        <p:tgtEl>
                                          <p:spTgt spid="106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8" grpId="0"/>
      <p:bldP spid="106519" grpId="0"/>
      <p:bldP spid="1065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idx="4294967295"/>
          </p:nvPr>
        </p:nvSpPr>
        <p:spPr>
          <a:xfrm>
            <a:off x="2514600" y="263525"/>
            <a:ext cx="4114800" cy="727075"/>
          </a:xfrm>
          <a:solidFill>
            <a:srgbClr val="FFFF00"/>
          </a:solidFill>
        </p:spPr>
        <p:txBody>
          <a:bodyPr/>
          <a:lstStyle/>
          <a:p>
            <a:pPr algn="ctr" eaLnBrk="1" hangingPunct="1"/>
            <a:r>
              <a:rPr lang="en-US" sz="2800" b="1" smtClean="0">
                <a:solidFill>
                  <a:srgbClr val="FF0000"/>
                </a:solidFill>
              </a:rPr>
              <a:t>Interfering With Play</a:t>
            </a:r>
          </a:p>
        </p:txBody>
      </p:sp>
      <p:sp>
        <p:nvSpPr>
          <p:cNvPr id="21508" name="Rectangle 4"/>
          <p:cNvSpPr>
            <a:spLocks noChangeArrowheads="1"/>
          </p:cNvSpPr>
          <p:nvPr/>
        </p:nvSpPr>
        <p:spPr bwMode="auto">
          <a:xfrm>
            <a:off x="4359275" y="1371600"/>
            <a:ext cx="3897313" cy="1600438"/>
          </a:xfrm>
          <a:prstGeom prst="rect">
            <a:avLst/>
          </a:prstGeom>
          <a:noFill/>
          <a:ln w="9525">
            <a:noFill/>
            <a:miter lim="800000"/>
            <a:headEnd/>
            <a:tailEnd/>
          </a:ln>
        </p:spPr>
        <p:txBody>
          <a:bodyPr>
            <a:spAutoFit/>
          </a:bodyPr>
          <a:lstStyle/>
          <a:p>
            <a:pPr algn="ctr">
              <a:spcBef>
                <a:spcPct val="50000"/>
              </a:spcBef>
            </a:pPr>
            <a:r>
              <a:rPr lang="en-US" sz="2800" b="1" dirty="0">
                <a:solidFill>
                  <a:srgbClr val="FF3300"/>
                </a:solidFill>
                <a:effectLst>
                  <a:outerShdw blurRad="38100" dist="38100" dir="2700000" algn="tl">
                    <a:srgbClr val="000000">
                      <a:alpha val="43137"/>
                    </a:srgbClr>
                  </a:outerShdw>
                </a:effectLst>
                <a:latin typeface="Comic Sans MS" pitchFamily="66" charset="0"/>
              </a:rPr>
              <a:t>Most Common Way</a:t>
            </a:r>
          </a:p>
          <a:p>
            <a:pPr algn="ctr">
              <a:spcBef>
                <a:spcPct val="50000"/>
              </a:spcBef>
            </a:pPr>
            <a:r>
              <a:rPr lang="en-US" sz="2000" b="1" dirty="0">
                <a:solidFill>
                  <a:srgbClr val="000000"/>
                </a:solidFill>
                <a:latin typeface="Comic Sans MS" pitchFamily="66" charset="0"/>
              </a:rPr>
              <a:t>Having the ball played or touched (deflected) to you by a teammate</a:t>
            </a:r>
          </a:p>
        </p:txBody>
      </p:sp>
      <p:graphicFrame>
        <p:nvGraphicFramePr>
          <p:cNvPr id="21510" name="Object 6"/>
          <p:cNvGraphicFramePr>
            <a:graphicFrameLocks noChangeAspect="1"/>
          </p:cNvGraphicFramePr>
          <p:nvPr/>
        </p:nvGraphicFramePr>
        <p:xfrm>
          <a:off x="960438" y="1309688"/>
          <a:ext cx="3078162" cy="3043237"/>
        </p:xfrm>
        <a:graphic>
          <a:graphicData uri="http://schemas.openxmlformats.org/presentationml/2006/ole">
            <mc:AlternateContent xmlns:mc="http://schemas.openxmlformats.org/markup-compatibility/2006">
              <mc:Choice xmlns:v="urn:schemas-microsoft-com:vml" Requires="v">
                <p:oleObj spid="_x0000_s127007" name="PhotoSuite Image" r:id="rId4" imgW="13430250" imgH="13030200" progId="">
                  <p:embed/>
                </p:oleObj>
              </mc:Choice>
              <mc:Fallback>
                <p:oleObj name="PhotoSuite Image" r:id="rId4" imgW="13430250" imgH="130302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38" y="1309688"/>
                        <a:ext cx="3078162" cy="304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4" name="Text Box 10"/>
          <p:cNvSpPr txBox="1">
            <a:spLocks noChangeArrowheads="1"/>
          </p:cNvSpPr>
          <p:nvPr/>
        </p:nvSpPr>
        <p:spPr bwMode="auto">
          <a:xfrm>
            <a:off x="4308475" y="3336925"/>
            <a:ext cx="3789363" cy="1006475"/>
          </a:xfrm>
          <a:prstGeom prst="rect">
            <a:avLst/>
          </a:prstGeom>
          <a:noFill/>
          <a:ln w="9525">
            <a:noFill/>
            <a:miter lim="800000"/>
            <a:headEnd/>
            <a:tailEnd/>
          </a:ln>
        </p:spPr>
        <p:txBody>
          <a:bodyPr>
            <a:spAutoFit/>
          </a:bodyPr>
          <a:lstStyle/>
          <a:p>
            <a:pPr algn="ctr">
              <a:spcBef>
                <a:spcPct val="50000"/>
              </a:spcBef>
            </a:pPr>
            <a:r>
              <a:rPr lang="en-US" sz="2000" b="1" dirty="0">
                <a:solidFill>
                  <a:srgbClr val="000000"/>
                </a:solidFill>
              </a:rPr>
              <a:t>NOT</a:t>
            </a:r>
            <a:r>
              <a:rPr lang="en-US" sz="2000" b="1" dirty="0">
                <a:solidFill>
                  <a:srgbClr val="FF3300"/>
                </a:solidFill>
              </a:rPr>
              <a:t> “Interfering With Play”</a:t>
            </a:r>
            <a:r>
              <a:rPr lang="en-US" sz="2000" b="1" dirty="0">
                <a:solidFill>
                  <a:srgbClr val="000000"/>
                </a:solidFill>
              </a:rPr>
              <a:t> until you actually “touch” the ball.</a:t>
            </a:r>
            <a:endParaRPr lang="en-US" sz="2000" dirty="0">
              <a:solidFill>
                <a:srgbClr val="000000"/>
              </a:solidFill>
            </a:endParaRPr>
          </a:p>
        </p:txBody>
      </p:sp>
      <p:sp>
        <p:nvSpPr>
          <p:cNvPr id="21515" name="Text Box 11"/>
          <p:cNvSpPr txBox="1">
            <a:spLocks noChangeArrowheads="1"/>
          </p:cNvSpPr>
          <p:nvPr/>
        </p:nvSpPr>
        <p:spPr bwMode="auto">
          <a:xfrm>
            <a:off x="1289050" y="4803775"/>
            <a:ext cx="5926138" cy="1038225"/>
          </a:xfrm>
          <a:prstGeom prst="rect">
            <a:avLst/>
          </a:prstGeom>
          <a:noFill/>
          <a:ln w="9525">
            <a:noFill/>
            <a:miter lim="800000"/>
            <a:headEnd/>
            <a:tailEnd/>
          </a:ln>
        </p:spPr>
        <p:txBody>
          <a:bodyPr>
            <a:spAutoFit/>
          </a:bodyPr>
          <a:lstStyle/>
          <a:p>
            <a:pPr algn="ctr">
              <a:spcBef>
                <a:spcPct val="50000"/>
              </a:spcBef>
            </a:pPr>
            <a:r>
              <a:rPr lang="en-US" sz="2000" b="1">
                <a:solidFill>
                  <a:srgbClr val="000000"/>
                </a:solidFill>
                <a:latin typeface="Comic Sans MS" pitchFamily="66" charset="0"/>
              </a:rPr>
              <a:t>TOUCH  =  Interfering with Play</a:t>
            </a:r>
          </a:p>
          <a:p>
            <a:pPr algn="ctr">
              <a:spcBef>
                <a:spcPct val="50000"/>
              </a:spcBef>
            </a:pPr>
            <a:endParaRPr lang="en-US" sz="800" b="1">
              <a:solidFill>
                <a:srgbClr val="000000"/>
              </a:solidFill>
              <a:latin typeface="Comic Sans MS" pitchFamily="66" charset="0"/>
            </a:endParaRPr>
          </a:p>
          <a:p>
            <a:pPr algn="ctr">
              <a:spcBef>
                <a:spcPct val="50000"/>
              </a:spcBef>
            </a:pPr>
            <a:r>
              <a:rPr lang="en-US" sz="2000" b="1">
                <a:solidFill>
                  <a:srgbClr val="0033CC"/>
                </a:solidFill>
                <a:latin typeface="Comic Sans MS" pitchFamily="66" charset="0"/>
              </a:rPr>
              <a:t>NO TOUCH  =  NOT Offside</a:t>
            </a:r>
            <a:r>
              <a:rPr lang="en-US" sz="2000" b="1">
                <a:solidFill>
                  <a:srgbClr val="000000"/>
                </a:solidFill>
                <a:latin typeface="Comic Sans MS" pitchFamily="66" charset="0"/>
              </a:rPr>
              <a:t> </a:t>
            </a:r>
            <a:r>
              <a:rPr lang="en-US" sz="2000" b="1">
                <a:solidFill>
                  <a:srgbClr val="FF3300"/>
                </a:solidFill>
                <a:latin typeface="Comic Sans MS" pitchFamily="66" charset="0"/>
              </a:rPr>
              <a:t>……</a:t>
            </a:r>
            <a:r>
              <a:rPr lang="en-US" sz="2000" b="1">
                <a:solidFill>
                  <a:srgbClr val="000000"/>
                </a:solidFill>
                <a:latin typeface="Comic Sans MS" pitchFamily="66" charset="0"/>
              </a:rPr>
              <a:t> </a:t>
            </a:r>
            <a:r>
              <a:rPr lang="en-US" sz="2000" b="1">
                <a:solidFill>
                  <a:srgbClr val="FF3300"/>
                </a:solidFill>
                <a:latin typeface="Comic Sans MS" pitchFamily="66" charset="0"/>
              </a:rPr>
              <a:t>YET</a:t>
            </a:r>
          </a:p>
        </p:txBody>
      </p:sp>
      <p:sp>
        <p:nvSpPr>
          <p:cNvPr id="9"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C2299A50-1B74-423D-BFD5-27B2DBB22E5D}" type="slidenum">
              <a:rPr lang="en-US"/>
              <a:pPr lvl="1" fontAlgn="auto">
                <a:spcBef>
                  <a:spcPts val="0"/>
                </a:spcBef>
                <a:spcAft>
                  <a:spcPts val="0"/>
                </a:spcAft>
                <a:defRPr/>
              </a:pPr>
              <a:t>16</a:t>
            </a:fld>
            <a:endParaRPr lang="en-US"/>
          </a:p>
        </p:txBody>
      </p:sp>
      <p:pic>
        <p:nvPicPr>
          <p:cNvPr id="11" name="Picture 2" descr="OhioSouthshirt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3"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dissolve">
                                      <p:cBhvr>
                                        <p:cTn id="7" dur="500"/>
                                        <p:tgtEl>
                                          <p:spTgt spid="215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8"/>
                                        </p:tgtEl>
                                        <p:attrNameLst>
                                          <p:attrName>style.visibility</p:attrName>
                                        </p:attrNameLst>
                                      </p:cBhvr>
                                      <p:to>
                                        <p:strVal val="visible"/>
                                      </p:to>
                                    </p:set>
                                    <p:animEffect transition="in" filter="dissolve">
                                      <p:cBhvr>
                                        <p:cTn id="10" dur="500"/>
                                        <p:tgtEl>
                                          <p:spTgt spid="2150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15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51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bwMode="auto">
          <a:xfrm>
            <a:off x="4019550" y="4038600"/>
            <a:ext cx="4876109" cy="2609850"/>
          </a:xfrm>
          <a:custGeom>
            <a:avLst/>
            <a:gdLst>
              <a:gd name="connsiteX0" fmla="*/ 323850 w 4876109"/>
              <a:gd name="connsiteY0" fmla="*/ 133350 h 2609850"/>
              <a:gd name="connsiteX1" fmla="*/ 133350 w 4876109"/>
              <a:gd name="connsiteY1" fmla="*/ 381000 h 2609850"/>
              <a:gd name="connsiteX2" fmla="*/ 114300 w 4876109"/>
              <a:gd name="connsiteY2" fmla="*/ 438150 h 2609850"/>
              <a:gd name="connsiteX3" fmla="*/ 76200 w 4876109"/>
              <a:gd name="connsiteY3" fmla="*/ 495300 h 2609850"/>
              <a:gd name="connsiteX4" fmla="*/ 114300 w 4876109"/>
              <a:gd name="connsiteY4" fmla="*/ 781050 h 2609850"/>
              <a:gd name="connsiteX5" fmla="*/ 152400 w 4876109"/>
              <a:gd name="connsiteY5" fmla="*/ 933450 h 2609850"/>
              <a:gd name="connsiteX6" fmla="*/ 190500 w 4876109"/>
              <a:gd name="connsiteY6" fmla="*/ 990600 h 2609850"/>
              <a:gd name="connsiteX7" fmla="*/ 247650 w 4876109"/>
              <a:gd name="connsiteY7" fmla="*/ 1104900 h 2609850"/>
              <a:gd name="connsiteX8" fmla="*/ 304800 w 4876109"/>
              <a:gd name="connsiteY8" fmla="*/ 1143000 h 2609850"/>
              <a:gd name="connsiteX9" fmla="*/ 381000 w 4876109"/>
              <a:gd name="connsiteY9" fmla="*/ 1257300 h 2609850"/>
              <a:gd name="connsiteX10" fmla="*/ 209550 w 4876109"/>
              <a:gd name="connsiteY10" fmla="*/ 1371600 h 2609850"/>
              <a:gd name="connsiteX11" fmla="*/ 152400 w 4876109"/>
              <a:gd name="connsiteY11" fmla="*/ 1409700 h 2609850"/>
              <a:gd name="connsiteX12" fmla="*/ 95250 w 4876109"/>
              <a:gd name="connsiteY12" fmla="*/ 1447800 h 2609850"/>
              <a:gd name="connsiteX13" fmla="*/ 19050 w 4876109"/>
              <a:gd name="connsiteY13" fmla="*/ 1638300 h 2609850"/>
              <a:gd name="connsiteX14" fmla="*/ 0 w 4876109"/>
              <a:gd name="connsiteY14" fmla="*/ 1695450 h 2609850"/>
              <a:gd name="connsiteX15" fmla="*/ 19050 w 4876109"/>
              <a:gd name="connsiteY15" fmla="*/ 1885950 h 2609850"/>
              <a:gd name="connsiteX16" fmla="*/ 76200 w 4876109"/>
              <a:gd name="connsiteY16" fmla="*/ 2000250 h 2609850"/>
              <a:gd name="connsiteX17" fmla="*/ 247650 w 4876109"/>
              <a:gd name="connsiteY17" fmla="*/ 2133600 h 2609850"/>
              <a:gd name="connsiteX18" fmla="*/ 323850 w 4876109"/>
              <a:gd name="connsiteY18" fmla="*/ 2228850 h 2609850"/>
              <a:gd name="connsiteX19" fmla="*/ 361950 w 4876109"/>
              <a:gd name="connsiteY19" fmla="*/ 2343150 h 2609850"/>
              <a:gd name="connsiteX20" fmla="*/ 381000 w 4876109"/>
              <a:gd name="connsiteY20" fmla="*/ 2400300 h 2609850"/>
              <a:gd name="connsiteX21" fmla="*/ 400050 w 4876109"/>
              <a:gd name="connsiteY21" fmla="*/ 2457450 h 2609850"/>
              <a:gd name="connsiteX22" fmla="*/ 457200 w 4876109"/>
              <a:gd name="connsiteY22" fmla="*/ 2495550 h 2609850"/>
              <a:gd name="connsiteX23" fmla="*/ 723900 w 4876109"/>
              <a:gd name="connsiteY23" fmla="*/ 2552700 h 2609850"/>
              <a:gd name="connsiteX24" fmla="*/ 1200150 w 4876109"/>
              <a:gd name="connsiteY24" fmla="*/ 2533650 h 2609850"/>
              <a:gd name="connsiteX25" fmla="*/ 1333500 w 4876109"/>
              <a:gd name="connsiteY25" fmla="*/ 2514600 h 2609850"/>
              <a:gd name="connsiteX26" fmla="*/ 1866900 w 4876109"/>
              <a:gd name="connsiteY26" fmla="*/ 2571750 h 2609850"/>
              <a:gd name="connsiteX27" fmla="*/ 1924050 w 4876109"/>
              <a:gd name="connsiteY27" fmla="*/ 2590800 h 2609850"/>
              <a:gd name="connsiteX28" fmla="*/ 2000250 w 4876109"/>
              <a:gd name="connsiteY28" fmla="*/ 2609850 h 2609850"/>
              <a:gd name="connsiteX29" fmla="*/ 2609850 w 4876109"/>
              <a:gd name="connsiteY29" fmla="*/ 2590800 h 2609850"/>
              <a:gd name="connsiteX30" fmla="*/ 2724150 w 4876109"/>
              <a:gd name="connsiteY30" fmla="*/ 2552700 h 2609850"/>
              <a:gd name="connsiteX31" fmla="*/ 2762250 w 4876109"/>
              <a:gd name="connsiteY31" fmla="*/ 2495550 h 2609850"/>
              <a:gd name="connsiteX32" fmla="*/ 2819400 w 4876109"/>
              <a:gd name="connsiteY32" fmla="*/ 2476500 h 2609850"/>
              <a:gd name="connsiteX33" fmla="*/ 3505200 w 4876109"/>
              <a:gd name="connsiteY33" fmla="*/ 2495550 h 2609850"/>
              <a:gd name="connsiteX34" fmla="*/ 3619500 w 4876109"/>
              <a:gd name="connsiteY34" fmla="*/ 2552700 h 2609850"/>
              <a:gd name="connsiteX35" fmla="*/ 3733800 w 4876109"/>
              <a:gd name="connsiteY35" fmla="*/ 2609850 h 2609850"/>
              <a:gd name="connsiteX36" fmla="*/ 3981450 w 4876109"/>
              <a:gd name="connsiteY36" fmla="*/ 2590800 h 2609850"/>
              <a:gd name="connsiteX37" fmla="*/ 4095750 w 4876109"/>
              <a:gd name="connsiteY37" fmla="*/ 2552700 h 2609850"/>
              <a:gd name="connsiteX38" fmla="*/ 4229100 w 4876109"/>
              <a:gd name="connsiteY38" fmla="*/ 2514600 h 2609850"/>
              <a:gd name="connsiteX39" fmla="*/ 4286250 w 4876109"/>
              <a:gd name="connsiteY39" fmla="*/ 2476500 h 2609850"/>
              <a:gd name="connsiteX40" fmla="*/ 4476750 w 4876109"/>
              <a:gd name="connsiteY40" fmla="*/ 2419350 h 2609850"/>
              <a:gd name="connsiteX41" fmla="*/ 4533900 w 4876109"/>
              <a:gd name="connsiteY41" fmla="*/ 2381250 h 2609850"/>
              <a:gd name="connsiteX42" fmla="*/ 4610100 w 4876109"/>
              <a:gd name="connsiteY42" fmla="*/ 2266950 h 2609850"/>
              <a:gd name="connsiteX43" fmla="*/ 4629150 w 4876109"/>
              <a:gd name="connsiteY43" fmla="*/ 2057400 h 2609850"/>
              <a:gd name="connsiteX44" fmla="*/ 4648200 w 4876109"/>
              <a:gd name="connsiteY44" fmla="*/ 1981200 h 2609850"/>
              <a:gd name="connsiteX45" fmla="*/ 4705350 w 4876109"/>
              <a:gd name="connsiteY45" fmla="*/ 1714500 h 2609850"/>
              <a:gd name="connsiteX46" fmla="*/ 4762500 w 4876109"/>
              <a:gd name="connsiteY46" fmla="*/ 1676400 h 2609850"/>
              <a:gd name="connsiteX47" fmla="*/ 4819650 w 4876109"/>
              <a:gd name="connsiteY47" fmla="*/ 647700 h 2609850"/>
              <a:gd name="connsiteX48" fmla="*/ 4800600 w 4876109"/>
              <a:gd name="connsiteY48" fmla="*/ 476250 h 2609850"/>
              <a:gd name="connsiteX49" fmla="*/ 4762500 w 4876109"/>
              <a:gd name="connsiteY49" fmla="*/ 361950 h 2609850"/>
              <a:gd name="connsiteX50" fmla="*/ 4572000 w 4876109"/>
              <a:gd name="connsiteY50" fmla="*/ 304800 h 2609850"/>
              <a:gd name="connsiteX51" fmla="*/ 4457700 w 4876109"/>
              <a:gd name="connsiteY51" fmla="*/ 266700 h 2609850"/>
              <a:gd name="connsiteX52" fmla="*/ 4343400 w 4876109"/>
              <a:gd name="connsiteY52" fmla="*/ 209550 h 2609850"/>
              <a:gd name="connsiteX53" fmla="*/ 4286250 w 4876109"/>
              <a:gd name="connsiteY53" fmla="*/ 171450 h 2609850"/>
              <a:gd name="connsiteX54" fmla="*/ 3886200 w 4876109"/>
              <a:gd name="connsiteY54" fmla="*/ 152400 h 2609850"/>
              <a:gd name="connsiteX55" fmla="*/ 3733800 w 4876109"/>
              <a:gd name="connsiteY55" fmla="*/ 114300 h 2609850"/>
              <a:gd name="connsiteX56" fmla="*/ 3200400 w 4876109"/>
              <a:gd name="connsiteY56" fmla="*/ 76200 h 2609850"/>
              <a:gd name="connsiteX57" fmla="*/ 3086100 w 4876109"/>
              <a:gd name="connsiteY57" fmla="*/ 57150 h 2609850"/>
              <a:gd name="connsiteX58" fmla="*/ 3028950 w 4876109"/>
              <a:gd name="connsiteY58" fmla="*/ 19050 h 2609850"/>
              <a:gd name="connsiteX59" fmla="*/ 2971800 w 4876109"/>
              <a:gd name="connsiteY59" fmla="*/ 0 h 2609850"/>
              <a:gd name="connsiteX60" fmla="*/ 1524000 w 4876109"/>
              <a:gd name="connsiteY60" fmla="*/ 19050 h 2609850"/>
              <a:gd name="connsiteX61" fmla="*/ 1466850 w 4876109"/>
              <a:gd name="connsiteY61" fmla="*/ 38100 h 2609850"/>
              <a:gd name="connsiteX62" fmla="*/ 1409700 w 4876109"/>
              <a:gd name="connsiteY62" fmla="*/ 76200 h 2609850"/>
              <a:gd name="connsiteX63" fmla="*/ 1257300 w 4876109"/>
              <a:gd name="connsiteY63" fmla="*/ 133350 h 2609850"/>
              <a:gd name="connsiteX64" fmla="*/ 933450 w 4876109"/>
              <a:gd name="connsiteY64" fmla="*/ 95250 h 2609850"/>
              <a:gd name="connsiteX65" fmla="*/ 476250 w 4876109"/>
              <a:gd name="connsiteY65" fmla="*/ 114300 h 2609850"/>
              <a:gd name="connsiteX66" fmla="*/ 323850 w 4876109"/>
              <a:gd name="connsiteY66" fmla="*/ 133350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109" h="2609850">
                <a:moveTo>
                  <a:pt x="323850" y="133350"/>
                </a:moveTo>
                <a:cubicBezTo>
                  <a:pt x="266700" y="177800"/>
                  <a:pt x="274190" y="334053"/>
                  <a:pt x="133350" y="381000"/>
                </a:cubicBezTo>
                <a:cubicBezTo>
                  <a:pt x="127000" y="400050"/>
                  <a:pt x="123280" y="420189"/>
                  <a:pt x="114300" y="438150"/>
                </a:cubicBezTo>
                <a:cubicBezTo>
                  <a:pt x="104061" y="458628"/>
                  <a:pt x="77723" y="472455"/>
                  <a:pt x="76200" y="495300"/>
                </a:cubicBezTo>
                <a:cubicBezTo>
                  <a:pt x="61072" y="722221"/>
                  <a:pt x="80483" y="657056"/>
                  <a:pt x="114300" y="781050"/>
                </a:cubicBezTo>
                <a:cubicBezTo>
                  <a:pt x="128078" y="831568"/>
                  <a:pt x="123354" y="889881"/>
                  <a:pt x="152400" y="933450"/>
                </a:cubicBezTo>
                <a:cubicBezTo>
                  <a:pt x="165100" y="952500"/>
                  <a:pt x="180261" y="970122"/>
                  <a:pt x="190500" y="990600"/>
                </a:cubicBezTo>
                <a:cubicBezTo>
                  <a:pt x="221488" y="1052575"/>
                  <a:pt x="193055" y="1050305"/>
                  <a:pt x="247650" y="1104900"/>
                </a:cubicBezTo>
                <a:cubicBezTo>
                  <a:pt x="263839" y="1121089"/>
                  <a:pt x="285750" y="1130300"/>
                  <a:pt x="304800" y="1143000"/>
                </a:cubicBezTo>
                <a:cubicBezTo>
                  <a:pt x="330200" y="1181100"/>
                  <a:pt x="419100" y="1231900"/>
                  <a:pt x="381000" y="1257300"/>
                </a:cubicBezTo>
                <a:lnTo>
                  <a:pt x="209550" y="1371600"/>
                </a:lnTo>
                <a:lnTo>
                  <a:pt x="152400" y="1409700"/>
                </a:lnTo>
                <a:lnTo>
                  <a:pt x="95250" y="1447800"/>
                </a:lnTo>
                <a:cubicBezTo>
                  <a:pt x="39189" y="1559921"/>
                  <a:pt x="66130" y="1497059"/>
                  <a:pt x="19050" y="1638300"/>
                </a:cubicBezTo>
                <a:lnTo>
                  <a:pt x="0" y="1695450"/>
                </a:lnTo>
                <a:cubicBezTo>
                  <a:pt x="6350" y="1758950"/>
                  <a:pt x="9346" y="1822875"/>
                  <a:pt x="19050" y="1885950"/>
                </a:cubicBezTo>
                <a:cubicBezTo>
                  <a:pt x="25208" y="1925977"/>
                  <a:pt x="49915" y="1970680"/>
                  <a:pt x="76200" y="2000250"/>
                </a:cubicBezTo>
                <a:cubicBezTo>
                  <a:pt x="184410" y="2121986"/>
                  <a:pt x="146945" y="2100032"/>
                  <a:pt x="247650" y="2133600"/>
                </a:cubicBezTo>
                <a:cubicBezTo>
                  <a:pt x="317125" y="2342026"/>
                  <a:pt x="200753" y="2031895"/>
                  <a:pt x="323850" y="2228850"/>
                </a:cubicBezTo>
                <a:cubicBezTo>
                  <a:pt x="345135" y="2262906"/>
                  <a:pt x="349250" y="2305050"/>
                  <a:pt x="361950" y="2343150"/>
                </a:cubicBezTo>
                <a:lnTo>
                  <a:pt x="381000" y="2400300"/>
                </a:lnTo>
                <a:cubicBezTo>
                  <a:pt x="387350" y="2419350"/>
                  <a:pt x="383342" y="2446311"/>
                  <a:pt x="400050" y="2457450"/>
                </a:cubicBezTo>
                <a:cubicBezTo>
                  <a:pt x="419100" y="2470150"/>
                  <a:pt x="436278" y="2486251"/>
                  <a:pt x="457200" y="2495550"/>
                </a:cubicBezTo>
                <a:cubicBezTo>
                  <a:pt x="563418" y="2542758"/>
                  <a:pt x="603864" y="2537695"/>
                  <a:pt x="723900" y="2552700"/>
                </a:cubicBezTo>
                <a:cubicBezTo>
                  <a:pt x="882650" y="2546350"/>
                  <a:pt x="1042177" y="2550576"/>
                  <a:pt x="1200150" y="2533650"/>
                </a:cubicBezTo>
                <a:cubicBezTo>
                  <a:pt x="1402749" y="2511943"/>
                  <a:pt x="1093673" y="2454643"/>
                  <a:pt x="1333500" y="2514600"/>
                </a:cubicBezTo>
                <a:cubicBezTo>
                  <a:pt x="1526641" y="2643361"/>
                  <a:pt x="1341419" y="2534216"/>
                  <a:pt x="1866900" y="2571750"/>
                </a:cubicBezTo>
                <a:cubicBezTo>
                  <a:pt x="1886929" y="2573181"/>
                  <a:pt x="1904742" y="2585283"/>
                  <a:pt x="1924050" y="2590800"/>
                </a:cubicBezTo>
                <a:cubicBezTo>
                  <a:pt x="1949224" y="2597993"/>
                  <a:pt x="1974850" y="2603500"/>
                  <a:pt x="2000250" y="2609850"/>
                </a:cubicBezTo>
                <a:cubicBezTo>
                  <a:pt x="2203450" y="2603500"/>
                  <a:pt x="2407181" y="2606800"/>
                  <a:pt x="2609850" y="2590800"/>
                </a:cubicBezTo>
                <a:cubicBezTo>
                  <a:pt x="2649886" y="2587639"/>
                  <a:pt x="2724150" y="2552700"/>
                  <a:pt x="2724150" y="2552700"/>
                </a:cubicBezTo>
                <a:cubicBezTo>
                  <a:pt x="2736850" y="2533650"/>
                  <a:pt x="2744372" y="2509853"/>
                  <a:pt x="2762250" y="2495550"/>
                </a:cubicBezTo>
                <a:cubicBezTo>
                  <a:pt x="2777930" y="2483006"/>
                  <a:pt x="2799320" y="2476500"/>
                  <a:pt x="2819400" y="2476500"/>
                </a:cubicBezTo>
                <a:cubicBezTo>
                  <a:pt x="3048088" y="2476500"/>
                  <a:pt x="3276600" y="2489200"/>
                  <a:pt x="3505200" y="2495550"/>
                </a:cubicBezTo>
                <a:cubicBezTo>
                  <a:pt x="3648848" y="2543433"/>
                  <a:pt x="3471784" y="2478842"/>
                  <a:pt x="3619500" y="2552700"/>
                </a:cubicBezTo>
                <a:cubicBezTo>
                  <a:pt x="3777241" y="2631570"/>
                  <a:pt x="3570016" y="2500661"/>
                  <a:pt x="3733800" y="2609850"/>
                </a:cubicBezTo>
                <a:cubicBezTo>
                  <a:pt x="3816350" y="2603500"/>
                  <a:pt x="3899669" y="2603713"/>
                  <a:pt x="3981450" y="2590800"/>
                </a:cubicBezTo>
                <a:cubicBezTo>
                  <a:pt x="4021119" y="2584536"/>
                  <a:pt x="4056788" y="2562440"/>
                  <a:pt x="4095750" y="2552700"/>
                </a:cubicBezTo>
                <a:cubicBezTo>
                  <a:pt x="4120165" y="2546596"/>
                  <a:pt x="4201771" y="2528265"/>
                  <a:pt x="4229100" y="2514600"/>
                </a:cubicBezTo>
                <a:cubicBezTo>
                  <a:pt x="4249578" y="2504361"/>
                  <a:pt x="4265328" y="2485799"/>
                  <a:pt x="4286250" y="2476500"/>
                </a:cubicBezTo>
                <a:cubicBezTo>
                  <a:pt x="4345881" y="2449997"/>
                  <a:pt x="4413421" y="2435182"/>
                  <a:pt x="4476750" y="2419350"/>
                </a:cubicBezTo>
                <a:cubicBezTo>
                  <a:pt x="4495800" y="2406650"/>
                  <a:pt x="4518823" y="2398480"/>
                  <a:pt x="4533900" y="2381250"/>
                </a:cubicBezTo>
                <a:cubicBezTo>
                  <a:pt x="4564053" y="2346789"/>
                  <a:pt x="4610100" y="2266950"/>
                  <a:pt x="4610100" y="2266950"/>
                </a:cubicBezTo>
                <a:cubicBezTo>
                  <a:pt x="4616450" y="2197100"/>
                  <a:pt x="4619880" y="2126923"/>
                  <a:pt x="4629150" y="2057400"/>
                </a:cubicBezTo>
                <a:cubicBezTo>
                  <a:pt x="4632610" y="2031448"/>
                  <a:pt x="4644740" y="2007152"/>
                  <a:pt x="4648200" y="1981200"/>
                </a:cubicBezTo>
                <a:cubicBezTo>
                  <a:pt x="4662550" y="1873572"/>
                  <a:pt x="4630555" y="1789295"/>
                  <a:pt x="4705350" y="1714500"/>
                </a:cubicBezTo>
                <a:cubicBezTo>
                  <a:pt x="4721539" y="1698311"/>
                  <a:pt x="4743450" y="1689100"/>
                  <a:pt x="4762500" y="1676400"/>
                </a:cubicBezTo>
                <a:cubicBezTo>
                  <a:pt x="4978896" y="1351806"/>
                  <a:pt x="4819650" y="1612893"/>
                  <a:pt x="4819650" y="647700"/>
                </a:cubicBezTo>
                <a:cubicBezTo>
                  <a:pt x="4819650" y="590198"/>
                  <a:pt x="4811877" y="532635"/>
                  <a:pt x="4800600" y="476250"/>
                </a:cubicBezTo>
                <a:cubicBezTo>
                  <a:pt x="4792724" y="436869"/>
                  <a:pt x="4800600" y="374650"/>
                  <a:pt x="4762500" y="361950"/>
                </a:cubicBezTo>
                <a:cubicBezTo>
                  <a:pt x="4358387" y="227246"/>
                  <a:pt x="4859905" y="391171"/>
                  <a:pt x="4572000" y="304800"/>
                </a:cubicBezTo>
                <a:cubicBezTo>
                  <a:pt x="4533533" y="293260"/>
                  <a:pt x="4491116" y="288977"/>
                  <a:pt x="4457700" y="266700"/>
                </a:cubicBezTo>
                <a:cubicBezTo>
                  <a:pt x="4293916" y="157511"/>
                  <a:pt x="4501141" y="288420"/>
                  <a:pt x="4343400" y="209550"/>
                </a:cubicBezTo>
                <a:cubicBezTo>
                  <a:pt x="4322922" y="199311"/>
                  <a:pt x="4308968" y="174290"/>
                  <a:pt x="4286250" y="171450"/>
                </a:cubicBezTo>
                <a:cubicBezTo>
                  <a:pt x="4153780" y="154891"/>
                  <a:pt x="4019550" y="158750"/>
                  <a:pt x="3886200" y="152400"/>
                </a:cubicBezTo>
                <a:lnTo>
                  <a:pt x="3733800" y="114300"/>
                </a:lnTo>
                <a:cubicBezTo>
                  <a:pt x="3509622" y="58255"/>
                  <a:pt x="3683759" y="96340"/>
                  <a:pt x="3200400" y="76200"/>
                </a:cubicBezTo>
                <a:cubicBezTo>
                  <a:pt x="3162300" y="69850"/>
                  <a:pt x="3122743" y="69364"/>
                  <a:pt x="3086100" y="57150"/>
                </a:cubicBezTo>
                <a:cubicBezTo>
                  <a:pt x="3064380" y="49910"/>
                  <a:pt x="3049428" y="29289"/>
                  <a:pt x="3028950" y="19050"/>
                </a:cubicBezTo>
                <a:cubicBezTo>
                  <a:pt x="3010989" y="10070"/>
                  <a:pt x="2990850" y="6350"/>
                  <a:pt x="2971800" y="0"/>
                </a:cubicBezTo>
                <a:lnTo>
                  <a:pt x="1524000" y="19050"/>
                </a:lnTo>
                <a:cubicBezTo>
                  <a:pt x="1503926" y="19558"/>
                  <a:pt x="1484811" y="29120"/>
                  <a:pt x="1466850" y="38100"/>
                </a:cubicBezTo>
                <a:cubicBezTo>
                  <a:pt x="1446372" y="48339"/>
                  <a:pt x="1430744" y="67181"/>
                  <a:pt x="1409700" y="76200"/>
                </a:cubicBezTo>
                <a:cubicBezTo>
                  <a:pt x="1046574" y="231825"/>
                  <a:pt x="1638250" y="-57125"/>
                  <a:pt x="1257300" y="133350"/>
                </a:cubicBezTo>
                <a:cubicBezTo>
                  <a:pt x="1133098" y="108510"/>
                  <a:pt x="1085622" y="95250"/>
                  <a:pt x="933450" y="95250"/>
                </a:cubicBezTo>
                <a:cubicBezTo>
                  <a:pt x="780918" y="95250"/>
                  <a:pt x="628650" y="107950"/>
                  <a:pt x="476250" y="114300"/>
                </a:cubicBezTo>
                <a:cubicBezTo>
                  <a:pt x="347006" y="200463"/>
                  <a:pt x="381000" y="88900"/>
                  <a:pt x="323850" y="133350"/>
                </a:cubicBezTo>
                <a:close/>
              </a:path>
            </a:pathLst>
          </a:cu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290608899"/>
              </p:ext>
            </p:extLst>
          </p:nvPr>
        </p:nvGraphicFramePr>
        <p:xfrm>
          <a:off x="960438" y="2062163"/>
          <a:ext cx="3078162" cy="3043237"/>
        </p:xfrm>
        <a:graphic>
          <a:graphicData uri="http://schemas.openxmlformats.org/presentationml/2006/ole">
            <mc:AlternateContent xmlns:mc="http://schemas.openxmlformats.org/markup-compatibility/2006">
              <mc:Choice xmlns:v="urn:schemas-microsoft-com:vml" Requires="v">
                <p:oleObj spid="_x0000_s100392" name="PhotoSuite Image" r:id="rId3" imgW="13430250" imgH="13030200" progId="">
                  <p:embed/>
                </p:oleObj>
              </mc:Choice>
              <mc:Fallback>
                <p:oleObj name="PhotoSuite Image" r:id="rId3" imgW="13430250" imgH="13030200" progId="">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8" y="2062163"/>
                        <a:ext cx="3078162" cy="304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
          <p:cNvSpPr txBox="1">
            <a:spLocks noChangeArrowheads="1"/>
          </p:cNvSpPr>
          <p:nvPr/>
        </p:nvSpPr>
        <p:spPr bwMode="auto">
          <a:xfrm>
            <a:off x="4267200" y="1524000"/>
            <a:ext cx="4114800" cy="727075"/>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ctr" eaLnBrk="1" hangingPunct="1"/>
            <a:r>
              <a:rPr lang="en-US" sz="2800" b="1" kern="0" dirty="0" smtClean="0">
                <a:solidFill>
                  <a:srgbClr val="FF0000"/>
                </a:solidFill>
              </a:rPr>
              <a:t>Interfering With Play</a:t>
            </a:r>
          </a:p>
        </p:txBody>
      </p:sp>
      <p:sp>
        <p:nvSpPr>
          <p:cNvPr id="7" name="TextBox 6"/>
          <p:cNvSpPr txBox="1"/>
          <p:nvPr/>
        </p:nvSpPr>
        <p:spPr>
          <a:xfrm>
            <a:off x="4419600" y="2362200"/>
            <a:ext cx="3962400" cy="1569660"/>
          </a:xfrm>
          <a:prstGeom prst="rect">
            <a:avLst/>
          </a:prstGeom>
          <a:noFill/>
        </p:spPr>
        <p:txBody>
          <a:bodyPr wrap="square" rtlCol="0">
            <a:spAutoFit/>
          </a:bodyPr>
          <a:lstStyle/>
          <a:p>
            <a:r>
              <a:rPr lang="en-US" sz="2400" b="1" dirty="0" smtClean="0">
                <a:latin typeface="+mn-lt"/>
              </a:rPr>
              <a:t>(Having the ball passed to you, running toward the ball, or a combination of these.)</a:t>
            </a:r>
            <a:endParaRPr lang="en-US" sz="2400" b="1" dirty="0">
              <a:latin typeface="+mn-lt"/>
            </a:endParaRPr>
          </a:p>
        </p:txBody>
      </p:sp>
      <p:sp>
        <p:nvSpPr>
          <p:cNvPr id="8" name="Rectangle 2"/>
          <p:cNvSpPr txBox="1">
            <a:spLocks noChangeArrowheads="1"/>
          </p:cNvSpPr>
          <p:nvPr/>
        </p:nvSpPr>
        <p:spPr bwMode="auto">
          <a:xfrm>
            <a:off x="1053152" y="304800"/>
            <a:ext cx="6934200" cy="727075"/>
          </a:xfrm>
          <a:prstGeom prst="rect">
            <a:avLst/>
          </a:prstGeom>
          <a:solidFill>
            <a:srgbClr val="FFFF00"/>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ctr" eaLnBrk="1" hangingPunct="1"/>
            <a:r>
              <a:rPr lang="en-US" sz="2600" b="1" u="sng" kern="0" dirty="0" smtClean="0">
                <a:solidFill>
                  <a:srgbClr val="FF0000"/>
                </a:solidFill>
              </a:rPr>
              <a:t>Laws of the Game Made Easy – Page 25</a:t>
            </a:r>
          </a:p>
        </p:txBody>
      </p:sp>
      <p:sp>
        <p:nvSpPr>
          <p:cNvPr id="10" name="TextBox 9"/>
          <p:cNvSpPr txBox="1"/>
          <p:nvPr/>
        </p:nvSpPr>
        <p:spPr>
          <a:xfrm>
            <a:off x="4419600" y="4743271"/>
            <a:ext cx="4114800" cy="1569660"/>
          </a:xfrm>
          <a:prstGeom prst="rect">
            <a:avLst/>
          </a:prstGeom>
          <a:solidFill>
            <a:srgbClr val="00B0F0"/>
          </a:solidFill>
        </p:spPr>
        <p:txBody>
          <a:bodyPr wrap="square" rtlCol="0">
            <a:spAutoFit/>
          </a:bodyPr>
          <a:lstStyle/>
          <a:p>
            <a:r>
              <a:rPr lang="en-US" sz="2400" b="1" dirty="0" smtClean="0">
                <a:latin typeface="+mn-lt"/>
              </a:rPr>
              <a:t>You are </a:t>
            </a:r>
            <a:r>
              <a:rPr lang="en-US" sz="2400" b="1" dirty="0" smtClean="0">
                <a:solidFill>
                  <a:srgbClr val="FF0000"/>
                </a:solidFill>
                <a:effectLst>
                  <a:outerShdw blurRad="38100" dist="38100" dir="2700000" algn="tl">
                    <a:srgbClr val="000000">
                      <a:alpha val="43137"/>
                    </a:srgbClr>
                  </a:outerShdw>
                </a:effectLst>
                <a:latin typeface="+mn-lt"/>
              </a:rPr>
              <a:t>NOT </a:t>
            </a:r>
            <a:r>
              <a:rPr lang="en-US" sz="2400" b="1" dirty="0" smtClean="0">
                <a:latin typeface="+mn-lt"/>
              </a:rPr>
              <a:t>guilty of interfering with play </a:t>
            </a:r>
            <a:r>
              <a:rPr lang="en-US" sz="2400" b="1" dirty="0" smtClean="0">
                <a:solidFill>
                  <a:srgbClr val="FF0000"/>
                </a:solidFill>
                <a:effectLst>
                  <a:outerShdw blurRad="38100" dist="38100" dir="2700000" algn="tl">
                    <a:srgbClr val="000000">
                      <a:alpha val="43137"/>
                    </a:srgbClr>
                  </a:outerShdw>
                </a:effectLst>
                <a:latin typeface="+mn-lt"/>
              </a:rPr>
              <a:t>until</a:t>
            </a:r>
            <a:r>
              <a:rPr lang="en-US" sz="2400" b="1" dirty="0" smtClean="0">
                <a:effectLst>
                  <a:outerShdw blurRad="38100" dist="38100" dir="2700000" algn="tl">
                    <a:srgbClr val="000000">
                      <a:alpha val="43137"/>
                    </a:srgbClr>
                  </a:outerShdw>
                </a:effectLst>
                <a:latin typeface="+mn-lt"/>
              </a:rPr>
              <a:t> </a:t>
            </a:r>
            <a:r>
              <a:rPr lang="en-US" sz="2400" b="1" dirty="0" smtClean="0">
                <a:latin typeface="+mn-lt"/>
              </a:rPr>
              <a:t>you actually </a:t>
            </a:r>
            <a:r>
              <a:rPr lang="en-US" sz="2400" b="1" dirty="0" smtClean="0">
                <a:solidFill>
                  <a:srgbClr val="FF0000"/>
                </a:solidFill>
                <a:effectLst>
                  <a:outerShdw blurRad="38100" dist="38100" dir="2700000" algn="tl">
                    <a:srgbClr val="000000">
                      <a:alpha val="43137"/>
                    </a:srgbClr>
                  </a:outerShdw>
                </a:effectLst>
                <a:latin typeface="+mn-lt"/>
              </a:rPr>
              <a:t>touch the ball.</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1" name="TextBox 10"/>
          <p:cNvSpPr txBox="1"/>
          <p:nvPr/>
        </p:nvSpPr>
        <p:spPr>
          <a:xfrm>
            <a:off x="4419600" y="4267200"/>
            <a:ext cx="2438400" cy="369332"/>
          </a:xfrm>
          <a:prstGeom prst="rect">
            <a:avLst/>
          </a:prstGeom>
          <a:solidFill>
            <a:srgbClr val="FFC000"/>
          </a:solidFill>
        </p:spPr>
        <p:txBody>
          <a:bodyPr wrap="square" rtlCol="0">
            <a:spAutoFit/>
          </a:bodyPr>
          <a:lstStyle/>
          <a:p>
            <a:r>
              <a:rPr lang="en-US" b="1" u="sng" dirty="0" smtClean="0">
                <a:solidFill>
                  <a:srgbClr val="3333FF"/>
                </a:solidFill>
                <a:latin typeface="+mn-lt"/>
              </a:rPr>
              <a:t>ADD THIS NOTE:</a:t>
            </a:r>
            <a:endParaRPr lang="en-US" b="1" u="sng" dirty="0">
              <a:solidFill>
                <a:srgbClr val="3333FF"/>
              </a:solidFill>
              <a:latin typeface="+mn-lt"/>
            </a:endParaRPr>
          </a:p>
        </p:txBody>
      </p:sp>
      <p:pic>
        <p:nvPicPr>
          <p:cNvPr id="12" name="Picture 2" descr="OhioSouthshirt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4" name="Footer Placeholder 2"/>
          <p:cNvSpPr>
            <a:spLocks noGrp="1"/>
          </p:cNvSpPr>
          <p:nvPr>
            <p:ph type="ftr" sz="quarter" idx="11"/>
          </p:nvPr>
        </p:nvSpPr>
        <p:spPr>
          <a:xfrm>
            <a:off x="152400" y="6365875"/>
            <a:ext cx="4267200" cy="457200"/>
          </a:xfrm>
          <a:noFill/>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22654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3327400" y="1160463"/>
            <a:ext cx="4908550" cy="1187450"/>
          </a:xfrm>
          <a:prstGeom prst="rect">
            <a:avLst/>
          </a:prstGeom>
          <a:noFill/>
          <a:ln w="9525">
            <a:noFill/>
            <a:miter lim="800000"/>
            <a:headEnd/>
            <a:tailEnd/>
          </a:ln>
        </p:spPr>
        <p:txBody>
          <a:bodyPr>
            <a:spAutoFit/>
          </a:bodyPr>
          <a:lstStyle/>
          <a:p>
            <a:pPr algn="ctr"/>
            <a:r>
              <a:rPr lang="en-US" sz="2400" b="1">
                <a:solidFill>
                  <a:srgbClr val="000000"/>
                </a:solidFill>
                <a:latin typeface="Comic Sans MS" pitchFamily="66" charset="0"/>
              </a:rPr>
              <a:t>Blocking movement or line of sight of the defending goalkeeper (most common way)</a:t>
            </a:r>
          </a:p>
        </p:txBody>
      </p:sp>
      <p:sp>
        <p:nvSpPr>
          <p:cNvPr id="27653" name="Rectangle 5"/>
          <p:cNvSpPr>
            <a:spLocks noChangeArrowheads="1"/>
          </p:cNvSpPr>
          <p:nvPr/>
        </p:nvSpPr>
        <p:spPr bwMode="auto">
          <a:xfrm>
            <a:off x="776288" y="4305300"/>
            <a:ext cx="4071937" cy="1552575"/>
          </a:xfrm>
          <a:prstGeom prst="rect">
            <a:avLst/>
          </a:prstGeom>
          <a:noFill/>
          <a:ln w="9525">
            <a:noFill/>
            <a:miter lim="800000"/>
            <a:headEnd/>
            <a:tailEnd/>
          </a:ln>
        </p:spPr>
        <p:txBody>
          <a:bodyPr>
            <a:spAutoFit/>
          </a:bodyPr>
          <a:lstStyle/>
          <a:p>
            <a:pPr algn="ctr"/>
            <a:r>
              <a:rPr lang="en-US" sz="2400" b="1">
                <a:solidFill>
                  <a:srgbClr val="000000"/>
                </a:solidFill>
                <a:latin typeface="Comic Sans MS" pitchFamily="66" charset="0"/>
              </a:rPr>
              <a:t>Being in the way of an opponent – forcing the opponent to stop, swerve, or slow down</a:t>
            </a:r>
          </a:p>
        </p:txBody>
      </p:sp>
      <p:graphicFrame>
        <p:nvGraphicFramePr>
          <p:cNvPr id="27654" name="Object 6"/>
          <p:cNvGraphicFramePr>
            <a:graphicFrameLocks noChangeAspect="1"/>
          </p:cNvGraphicFramePr>
          <p:nvPr/>
        </p:nvGraphicFramePr>
        <p:xfrm>
          <a:off x="782638" y="1265238"/>
          <a:ext cx="2066925" cy="2509837"/>
        </p:xfrm>
        <a:graphic>
          <a:graphicData uri="http://schemas.openxmlformats.org/presentationml/2006/ole">
            <mc:AlternateContent xmlns:mc="http://schemas.openxmlformats.org/markup-compatibility/2006">
              <mc:Choice xmlns:v="urn:schemas-microsoft-com:vml" Requires="v">
                <p:oleObj spid="_x0000_s130108" name="PhotoSuite Image" r:id="rId4" imgW="9048750" imgH="10982325" progId="">
                  <p:embed/>
                </p:oleObj>
              </mc:Choice>
              <mc:Fallback>
                <p:oleObj name="PhotoSuite Image" r:id="rId4" imgW="9048750" imgH="1098232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638" y="1265238"/>
                        <a:ext cx="2066925" cy="250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6" name="Object 8"/>
          <p:cNvGraphicFramePr>
            <a:graphicFrameLocks noChangeAspect="1"/>
          </p:cNvGraphicFramePr>
          <p:nvPr/>
        </p:nvGraphicFramePr>
        <p:xfrm>
          <a:off x="5000625" y="3376613"/>
          <a:ext cx="3457575" cy="3176587"/>
        </p:xfrm>
        <a:graphic>
          <a:graphicData uri="http://schemas.openxmlformats.org/presentationml/2006/ole">
            <mc:AlternateContent xmlns:mc="http://schemas.openxmlformats.org/markup-compatibility/2006">
              <mc:Choice xmlns:v="urn:schemas-microsoft-com:vml" Requires="v">
                <p:oleObj spid="_x0000_s130109" name="PhotoSuite Image" r:id="rId6" imgW="12954000" imgH="13296900" progId="">
                  <p:embed/>
                </p:oleObj>
              </mc:Choice>
              <mc:Fallback>
                <p:oleObj name="PhotoSuite Image" r:id="rId6" imgW="12954000" imgH="1329690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0625" y="3376613"/>
                        <a:ext cx="3457575"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9" name="Rectangle 11"/>
          <p:cNvSpPr>
            <a:spLocks noChangeArrowheads="1"/>
          </p:cNvSpPr>
          <p:nvPr/>
        </p:nvSpPr>
        <p:spPr bwMode="auto">
          <a:xfrm>
            <a:off x="3168650" y="2438400"/>
            <a:ext cx="5249863" cy="701675"/>
          </a:xfrm>
          <a:prstGeom prst="rect">
            <a:avLst/>
          </a:prstGeom>
          <a:noFill/>
          <a:ln w="9525">
            <a:noFill/>
            <a:miter lim="800000"/>
            <a:headEnd/>
            <a:tailEnd/>
          </a:ln>
        </p:spPr>
        <p:txBody>
          <a:bodyPr>
            <a:spAutoFit/>
          </a:bodyPr>
          <a:lstStyle/>
          <a:p>
            <a:pPr algn="ctr"/>
            <a:r>
              <a:rPr lang="en-US" sz="2000" b="1">
                <a:solidFill>
                  <a:srgbClr val="000000"/>
                </a:solidFill>
                <a:latin typeface="Comic Sans MS" pitchFamily="66" charset="0"/>
              </a:rPr>
              <a:t>– just being near the goalkeeper is not enough to “interfere” with goalkeeper</a:t>
            </a:r>
            <a:r>
              <a:rPr lang="en-US" sz="2000" b="1">
                <a:solidFill>
                  <a:srgbClr val="969696"/>
                </a:solidFill>
                <a:latin typeface="Comic Sans MS" pitchFamily="66" charset="0"/>
              </a:rPr>
              <a:t>.</a:t>
            </a:r>
          </a:p>
        </p:txBody>
      </p:sp>
      <p:sp>
        <p:nvSpPr>
          <p:cNvPr id="27660" name="Text Box 12"/>
          <p:cNvSpPr txBox="1">
            <a:spLocks noChangeArrowheads="1"/>
          </p:cNvSpPr>
          <p:nvPr/>
        </p:nvSpPr>
        <p:spPr bwMode="auto">
          <a:xfrm>
            <a:off x="7883525" y="5027613"/>
            <a:ext cx="874713" cy="457200"/>
          </a:xfrm>
          <a:prstGeom prst="rect">
            <a:avLst/>
          </a:prstGeom>
          <a:noFill/>
          <a:ln w="9525">
            <a:noFill/>
            <a:miter lim="800000"/>
            <a:headEnd/>
            <a:tailEnd/>
          </a:ln>
        </p:spPr>
        <p:txBody>
          <a:bodyPr>
            <a:spAutoFit/>
          </a:bodyPr>
          <a:lstStyle/>
          <a:p>
            <a:pPr algn="ctr">
              <a:spcBef>
                <a:spcPct val="50000"/>
              </a:spcBef>
            </a:pPr>
            <a:r>
              <a:rPr lang="en-US" sz="1200" b="1">
                <a:solidFill>
                  <a:srgbClr val="000000"/>
                </a:solidFill>
                <a:latin typeface="Comic Sans MS" pitchFamily="66" charset="0"/>
              </a:rPr>
              <a:t>Last Opponent</a:t>
            </a:r>
          </a:p>
        </p:txBody>
      </p:sp>
      <p:sp>
        <p:nvSpPr>
          <p:cNvPr id="9" name="Slide Number Placeholder 8"/>
          <p:cNvSpPr>
            <a:spLocks noGrp="1"/>
          </p:cNvSpPr>
          <p:nvPr>
            <p:ph type="sldNum" sz="quarter" idx="12"/>
          </p:nvPr>
        </p:nvSpPr>
        <p:spPr/>
        <p:txBody>
          <a:bodyPr/>
          <a:lstStyle/>
          <a:p>
            <a:pPr lvl="1">
              <a:defRPr/>
            </a:pPr>
            <a:r>
              <a:rPr lang="en-US"/>
              <a:t>Slide </a:t>
            </a:r>
            <a:fld id="{CD5E19EC-A4BB-42BE-AD5E-E9265ADF415E}" type="slidenum">
              <a:rPr lang="en-US"/>
              <a:pPr lvl="1">
                <a:defRPr/>
              </a:pPr>
              <a:t>18</a:t>
            </a:fld>
            <a:endParaRPr lang="en-US"/>
          </a:p>
        </p:txBody>
      </p:sp>
      <p:sp>
        <p:nvSpPr>
          <p:cNvPr id="13" name="Rectangle 2"/>
          <p:cNvSpPr txBox="1">
            <a:spLocks noChangeArrowheads="1"/>
          </p:cNvSpPr>
          <p:nvPr/>
        </p:nvSpPr>
        <p:spPr bwMode="auto">
          <a:xfrm>
            <a:off x="1905000" y="304800"/>
            <a:ext cx="5638800" cy="650875"/>
          </a:xfrm>
          <a:prstGeom prst="rect">
            <a:avLst/>
          </a:prstGeom>
          <a:solidFill>
            <a:srgbClr val="FFFF00"/>
          </a:solid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FF0000"/>
                </a:solidFill>
                <a:effectLst>
                  <a:outerShdw blurRad="38100" dist="38100" dir="2700000" algn="tl">
                    <a:srgbClr val="000000"/>
                  </a:outerShdw>
                </a:effectLst>
                <a:uLnTx/>
                <a:uFillTx/>
                <a:latin typeface="+mj-lt"/>
                <a:ea typeface="+mj-ea"/>
                <a:cs typeface="+mj-cs"/>
              </a:rPr>
              <a:t>Interfering With An Opponent</a:t>
            </a:r>
            <a:endParaRPr kumimoji="0" lang="en-US" sz="28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endParaRPr>
          </a:p>
        </p:txBody>
      </p:sp>
      <p:pic>
        <p:nvPicPr>
          <p:cNvPr id="12" name="Picture 2" descr="OhioSouthshirt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5"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dissolve">
                                      <p:cBhvr>
                                        <p:cTn id="7" dur="500"/>
                                        <p:tgtEl>
                                          <p:spTgt spid="276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652"/>
                                        </p:tgtEl>
                                        <p:attrNameLst>
                                          <p:attrName>style.visibility</p:attrName>
                                        </p:attrNameLst>
                                      </p:cBhvr>
                                      <p:to>
                                        <p:strVal val="visible"/>
                                      </p:to>
                                    </p:set>
                                    <p:animEffect transition="in" filter="dissolve">
                                      <p:cBhvr>
                                        <p:cTn id="10" dur="500"/>
                                        <p:tgtEl>
                                          <p:spTgt spid="2765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765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7656"/>
                                        </p:tgtEl>
                                        <p:attrNameLst>
                                          <p:attrName>style.visibility</p:attrName>
                                        </p:attrNameLst>
                                      </p:cBhvr>
                                      <p:to>
                                        <p:strVal val="visible"/>
                                      </p:to>
                                    </p:set>
                                    <p:animEffect transition="in" filter="dissolve">
                                      <p:cBhvr>
                                        <p:cTn id="18" dur="500"/>
                                        <p:tgtEl>
                                          <p:spTgt spid="2765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7653"/>
                                        </p:tgtEl>
                                        <p:attrNameLst>
                                          <p:attrName>style.visibility</p:attrName>
                                        </p:attrNameLst>
                                      </p:cBhvr>
                                      <p:to>
                                        <p:strVal val="visible"/>
                                      </p:to>
                                    </p:set>
                                    <p:animEffect transition="in" filter="dissolve">
                                      <p:cBhvr>
                                        <p:cTn id="21" dur="500"/>
                                        <p:tgtEl>
                                          <p:spTgt spid="27653"/>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7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p:bldP spid="27659" grpId="0"/>
      <p:bldP spid="276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1905000" y="304800"/>
            <a:ext cx="5638800" cy="650875"/>
          </a:xfrm>
          <a:solidFill>
            <a:srgbClr val="FFFF00"/>
          </a:solidFill>
        </p:spPr>
        <p:txBody>
          <a:bodyPr/>
          <a:lstStyle/>
          <a:p>
            <a:pPr algn="ctr" eaLnBrk="1" hangingPunct="1"/>
            <a:r>
              <a:rPr lang="en-US" sz="2800" b="1" dirty="0" smtClean="0">
                <a:solidFill>
                  <a:srgbClr val="FF0000"/>
                </a:solidFill>
              </a:rPr>
              <a:t>Interfering With An Opponent</a:t>
            </a:r>
          </a:p>
        </p:txBody>
      </p:sp>
      <p:graphicFrame>
        <p:nvGraphicFramePr>
          <p:cNvPr id="133126" name="Object 6"/>
          <p:cNvGraphicFramePr>
            <a:graphicFrameLocks noChangeAspect="1"/>
          </p:cNvGraphicFramePr>
          <p:nvPr/>
        </p:nvGraphicFramePr>
        <p:xfrm>
          <a:off x="685800" y="1323975"/>
          <a:ext cx="7897813" cy="5402263"/>
        </p:xfrm>
        <a:graphic>
          <a:graphicData uri="http://schemas.openxmlformats.org/presentationml/2006/ole">
            <mc:AlternateContent xmlns:mc="http://schemas.openxmlformats.org/markup-compatibility/2006">
              <mc:Choice xmlns:v="urn:schemas-microsoft-com:vml" Requires="v">
                <p:oleObj spid="_x0000_s128031" name="PhotoSuite Image" r:id="rId4" imgW="16154400" imgH="13477875" progId="">
                  <p:embed/>
                </p:oleObj>
              </mc:Choice>
              <mc:Fallback>
                <p:oleObj name="PhotoSuite Image" r:id="rId4" imgW="16154400" imgH="1347787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23975"/>
                        <a:ext cx="7897813" cy="54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30" name="Text Box 10"/>
          <p:cNvSpPr txBox="1">
            <a:spLocks noChangeArrowheads="1"/>
          </p:cNvSpPr>
          <p:nvPr/>
        </p:nvSpPr>
        <p:spPr bwMode="auto">
          <a:xfrm>
            <a:off x="700088" y="2971800"/>
            <a:ext cx="2957512" cy="1461939"/>
          </a:xfrm>
          <a:prstGeom prst="rect">
            <a:avLst/>
          </a:prstGeom>
          <a:solidFill>
            <a:schemeClr val="bg1">
              <a:alpha val="58823"/>
            </a:schemeClr>
          </a:solidFill>
          <a:ln w="9525">
            <a:noFill/>
            <a:miter lim="800000"/>
            <a:headEnd/>
            <a:tailEnd/>
          </a:ln>
        </p:spPr>
        <p:txBody>
          <a:bodyPr wrap="square">
            <a:spAutoFit/>
          </a:bodyPr>
          <a:lstStyle/>
          <a:p>
            <a:pPr algn="ctr">
              <a:spcBef>
                <a:spcPts val="0"/>
              </a:spcBef>
              <a:spcAft>
                <a:spcPts val="600"/>
              </a:spcAft>
            </a:pPr>
            <a:r>
              <a:rPr lang="en-US" sz="2000" b="1" dirty="0" smtClean="0">
                <a:solidFill>
                  <a:srgbClr val="000000"/>
                </a:solidFill>
                <a:latin typeface="Comic Sans MS" pitchFamily="66" charset="0"/>
              </a:rPr>
              <a:t>AND </a:t>
            </a:r>
          </a:p>
          <a:p>
            <a:pPr algn="ctr">
              <a:spcBef>
                <a:spcPts val="0"/>
              </a:spcBef>
              <a:spcAft>
                <a:spcPts val="600"/>
              </a:spcAft>
            </a:pPr>
            <a:r>
              <a:rPr lang="en-US" sz="2000" b="1" dirty="0" smtClean="0">
                <a:solidFill>
                  <a:srgbClr val="000000"/>
                </a:solidFill>
                <a:latin typeface="Comic Sans MS" pitchFamily="66" charset="0"/>
              </a:rPr>
              <a:t>that </a:t>
            </a:r>
            <a:r>
              <a:rPr lang="en-US" sz="2400" b="1" i="1" dirty="0">
                <a:solidFill>
                  <a:srgbClr val="FF0000"/>
                </a:solidFill>
              </a:rPr>
              <a:t>movement</a:t>
            </a:r>
            <a:r>
              <a:rPr lang="en-US" sz="2400" b="1" dirty="0">
                <a:solidFill>
                  <a:srgbClr val="FF0000"/>
                </a:solidFill>
                <a:latin typeface="Comic Sans MS" pitchFamily="66" charset="0"/>
              </a:rPr>
              <a:t> </a:t>
            </a:r>
            <a:r>
              <a:rPr lang="en-US" sz="2000" b="1" dirty="0">
                <a:solidFill>
                  <a:srgbClr val="3333FF"/>
                </a:solidFill>
                <a:latin typeface="Comic Sans MS" pitchFamily="66" charset="0"/>
              </a:rPr>
              <a:t>causes an opponent to move or react</a:t>
            </a:r>
          </a:p>
        </p:txBody>
      </p:sp>
      <p:sp>
        <p:nvSpPr>
          <p:cNvPr id="9"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F5D9D654-82B8-430F-9A9D-01FE014C7045}" type="slidenum">
              <a:rPr lang="en-US"/>
              <a:pPr lvl="1" fontAlgn="auto">
                <a:spcBef>
                  <a:spcPts val="0"/>
                </a:spcBef>
                <a:spcAft>
                  <a:spcPts val="0"/>
                </a:spcAft>
                <a:defRPr/>
              </a:pPr>
              <a:t>19</a:t>
            </a:fld>
            <a:endParaRPr lang="en-US"/>
          </a:p>
        </p:txBody>
      </p:sp>
      <p:sp>
        <p:nvSpPr>
          <p:cNvPr id="10" name="Text Box 10"/>
          <p:cNvSpPr txBox="1">
            <a:spLocks noChangeArrowheads="1"/>
          </p:cNvSpPr>
          <p:nvPr/>
        </p:nvSpPr>
        <p:spPr bwMode="auto">
          <a:xfrm>
            <a:off x="6338888" y="4724400"/>
            <a:ext cx="2195512" cy="1015663"/>
          </a:xfrm>
          <a:prstGeom prst="rect">
            <a:avLst/>
          </a:prstGeom>
          <a:solidFill>
            <a:schemeClr val="bg1">
              <a:alpha val="58823"/>
            </a:schemeClr>
          </a:solidFill>
          <a:ln w="9525">
            <a:noFill/>
            <a:miter lim="800000"/>
            <a:headEnd/>
            <a:tailEnd/>
          </a:ln>
        </p:spPr>
        <p:txBody>
          <a:bodyPr wrap="square">
            <a:spAutoFit/>
          </a:bodyPr>
          <a:lstStyle/>
          <a:p>
            <a:pPr algn="ctr">
              <a:spcBef>
                <a:spcPct val="50000"/>
              </a:spcBef>
            </a:pPr>
            <a:r>
              <a:rPr lang="en-US" sz="2000" b="1" dirty="0">
                <a:solidFill>
                  <a:srgbClr val="000000"/>
                </a:solidFill>
                <a:latin typeface="Comic Sans MS" pitchFamily="66" charset="0"/>
              </a:rPr>
              <a:t>Moving to play a </a:t>
            </a:r>
            <a:r>
              <a:rPr lang="en-US" sz="2000" b="1" dirty="0" smtClean="0">
                <a:solidFill>
                  <a:srgbClr val="000000"/>
                </a:solidFill>
                <a:latin typeface="Comic Sans MS" pitchFamily="66" charset="0"/>
              </a:rPr>
              <a:t>ball from an offside position</a:t>
            </a:r>
            <a:endParaRPr lang="en-US" sz="2000" b="1" dirty="0">
              <a:solidFill>
                <a:srgbClr val="3333FF"/>
              </a:solidFill>
              <a:latin typeface="Comic Sans MS" pitchFamily="66" charset="0"/>
            </a:endParaRPr>
          </a:p>
        </p:txBody>
      </p:sp>
      <p:sp>
        <p:nvSpPr>
          <p:cNvPr id="11" name="Line 9"/>
          <p:cNvSpPr>
            <a:spLocks noChangeShapeType="1"/>
          </p:cNvSpPr>
          <p:nvPr/>
        </p:nvSpPr>
        <p:spPr bwMode="auto">
          <a:xfrm flipH="1">
            <a:off x="4343400" y="2549525"/>
            <a:ext cx="304800" cy="879475"/>
          </a:xfrm>
          <a:prstGeom prst="line">
            <a:avLst/>
          </a:prstGeom>
          <a:noFill/>
          <a:ln w="76200">
            <a:solidFill>
              <a:srgbClr val="3333FF"/>
            </a:solidFill>
            <a:prstDash val="sysDot"/>
            <a:round/>
            <a:headEnd/>
            <a:tailEnd type="triangle" w="med" len="med"/>
          </a:ln>
        </p:spPr>
        <p:txBody>
          <a:bodyPr/>
          <a:lstStyle/>
          <a:p>
            <a:endParaRPr lang="en-US"/>
          </a:p>
        </p:txBody>
      </p:sp>
      <p:pic>
        <p:nvPicPr>
          <p:cNvPr id="12" name="Picture 2" descr="OhioSouthshirt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4"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lvl="1">
              <a:defRPr/>
            </a:pPr>
            <a:r>
              <a:rPr lang="en-US" smtClean="0"/>
              <a:t>Slide </a:t>
            </a:r>
            <a:fld id="{ADF88FDB-6332-4E37-B39C-DCA756168ACF}" type="slidenum">
              <a:rPr lang="en-US" smtClean="0"/>
              <a:pPr lvl="1">
                <a:defRPr/>
              </a:pPr>
              <a:t>2</a:t>
            </a:fld>
            <a:endParaRPr lang="en-US"/>
          </a:p>
        </p:txBody>
      </p:sp>
      <p:sp>
        <p:nvSpPr>
          <p:cNvPr id="8" name="TextBox 7"/>
          <p:cNvSpPr txBox="1"/>
          <p:nvPr/>
        </p:nvSpPr>
        <p:spPr>
          <a:xfrm>
            <a:off x="1057702" y="1219200"/>
            <a:ext cx="7239000" cy="4278094"/>
          </a:xfrm>
          <a:prstGeom prst="rect">
            <a:avLst/>
          </a:prstGeom>
          <a:noFill/>
        </p:spPr>
        <p:txBody>
          <a:bodyPr wrap="square" rtlCol="0">
            <a:spAutoFit/>
          </a:bodyPr>
          <a:lstStyle/>
          <a:p>
            <a:pPr algn="ctr"/>
            <a:r>
              <a:rPr lang="en-US" sz="6000" b="1" u="sng" dirty="0" smtClean="0">
                <a:latin typeface="+mn-lt"/>
              </a:rPr>
              <a:t>LAW  11  </a:t>
            </a:r>
          </a:p>
          <a:p>
            <a:pPr algn="ctr"/>
            <a:endParaRPr lang="en-US" sz="3200" b="1" u="sng" dirty="0">
              <a:latin typeface="+mn-lt"/>
            </a:endParaRPr>
          </a:p>
          <a:p>
            <a:pPr algn="ctr"/>
            <a:r>
              <a:rPr lang="en-US" sz="6000" b="1" u="sng" dirty="0" smtClean="0">
                <a:solidFill>
                  <a:srgbClr val="FF0000"/>
                </a:solidFill>
                <a:latin typeface="+mn-lt"/>
              </a:rPr>
              <a:t>How Many Parts to the Offside Law?</a:t>
            </a:r>
            <a:endParaRPr lang="en-US" sz="6000" b="1" u="sng" dirty="0">
              <a:solidFill>
                <a:srgbClr val="3333FF"/>
              </a:solidFill>
              <a:latin typeface="+mn-lt"/>
            </a:endParaRPr>
          </a:p>
        </p:txBody>
      </p:sp>
      <p:pic>
        <p:nvPicPr>
          <p:cNvPr id="5"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0"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10959391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6" name="Object 6"/>
          <p:cNvGraphicFramePr>
            <a:graphicFrameLocks noChangeAspect="1"/>
          </p:cNvGraphicFramePr>
          <p:nvPr/>
        </p:nvGraphicFramePr>
        <p:xfrm>
          <a:off x="685800" y="1323975"/>
          <a:ext cx="7897813" cy="5402263"/>
        </p:xfrm>
        <a:graphic>
          <a:graphicData uri="http://schemas.openxmlformats.org/presentationml/2006/ole">
            <mc:AlternateContent xmlns:mc="http://schemas.openxmlformats.org/markup-compatibility/2006">
              <mc:Choice xmlns:v="urn:schemas-microsoft-com:vml" Requires="v">
                <p:oleObj spid="_x0000_s129084" name="PhotoSuite Image" r:id="rId4" imgW="16154400" imgH="13477875" progId="">
                  <p:embed/>
                </p:oleObj>
              </mc:Choice>
              <mc:Fallback>
                <p:oleObj name="PhotoSuite Image" r:id="rId4" imgW="16154400" imgH="1347787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23975"/>
                        <a:ext cx="7897813" cy="5402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29" name="Line 9"/>
          <p:cNvSpPr>
            <a:spLocks noChangeShapeType="1"/>
          </p:cNvSpPr>
          <p:nvPr/>
        </p:nvSpPr>
        <p:spPr bwMode="auto">
          <a:xfrm flipH="1">
            <a:off x="4343400" y="2549525"/>
            <a:ext cx="304800" cy="879475"/>
          </a:xfrm>
          <a:prstGeom prst="line">
            <a:avLst/>
          </a:prstGeom>
          <a:noFill/>
          <a:ln w="76200">
            <a:solidFill>
              <a:srgbClr val="3333FF"/>
            </a:solidFill>
            <a:prstDash val="sysDot"/>
            <a:round/>
            <a:headEnd/>
            <a:tailEnd type="triangle" w="med" len="med"/>
          </a:ln>
        </p:spPr>
        <p:txBody>
          <a:bodyPr/>
          <a:lstStyle/>
          <a:p>
            <a:endParaRPr lang="en-US"/>
          </a:p>
        </p:txBody>
      </p:sp>
      <p:sp>
        <p:nvSpPr>
          <p:cNvPr id="9"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F5D9D654-82B8-430F-9A9D-01FE014C7045}" type="slidenum">
              <a:rPr lang="en-US"/>
              <a:pPr lvl="1" fontAlgn="auto">
                <a:spcBef>
                  <a:spcPts val="0"/>
                </a:spcBef>
                <a:spcAft>
                  <a:spcPts val="0"/>
                </a:spcAft>
                <a:defRPr/>
              </a:pPr>
              <a:t>20</a:t>
            </a:fld>
            <a:endParaRPr lang="en-US"/>
          </a:p>
        </p:txBody>
      </p:sp>
      <p:grpSp>
        <p:nvGrpSpPr>
          <p:cNvPr id="2" name="Group 13"/>
          <p:cNvGrpSpPr/>
          <p:nvPr/>
        </p:nvGrpSpPr>
        <p:grpSpPr>
          <a:xfrm>
            <a:off x="457200" y="1295400"/>
            <a:ext cx="2209800" cy="3911263"/>
            <a:chOff x="457200" y="1295400"/>
            <a:chExt cx="2209800" cy="3911263"/>
          </a:xfrm>
        </p:grpSpPr>
        <p:sp>
          <p:nvSpPr>
            <p:cNvPr id="10" name="Text Box 10"/>
            <p:cNvSpPr txBox="1">
              <a:spLocks noChangeArrowheads="1"/>
            </p:cNvSpPr>
            <p:nvPr/>
          </p:nvSpPr>
          <p:spPr bwMode="auto">
            <a:xfrm>
              <a:off x="457200" y="1295400"/>
              <a:ext cx="2209800" cy="3323987"/>
            </a:xfrm>
            <a:prstGeom prst="rect">
              <a:avLst/>
            </a:prstGeom>
            <a:solidFill>
              <a:schemeClr val="bg1">
                <a:alpha val="58823"/>
              </a:schemeClr>
            </a:solidFill>
            <a:ln w="9525">
              <a:noFill/>
              <a:miter lim="800000"/>
              <a:headEnd/>
              <a:tailEnd/>
            </a:ln>
          </p:spPr>
          <p:txBody>
            <a:bodyPr wrap="square">
              <a:spAutoFit/>
            </a:bodyPr>
            <a:lstStyle/>
            <a:p>
              <a:pPr algn="ctr">
                <a:spcBef>
                  <a:spcPct val="50000"/>
                </a:spcBef>
              </a:pPr>
              <a:r>
                <a:rPr lang="en-US" sz="2000" b="1" dirty="0" smtClean="0">
                  <a:solidFill>
                    <a:srgbClr val="000000"/>
                  </a:solidFill>
                  <a:latin typeface="Comic Sans MS" pitchFamily="66" charset="0"/>
                </a:rPr>
                <a:t>Attacker  </a:t>
              </a:r>
              <a:r>
                <a:rPr lang="en-US" sz="2000" b="1" dirty="0" smtClean="0">
                  <a:solidFill>
                    <a:srgbClr val="FF0000"/>
                  </a:solidFill>
                  <a:latin typeface="Comic Sans MS" pitchFamily="66" charset="0"/>
                </a:rPr>
                <a:t>moves</a:t>
              </a:r>
              <a:r>
                <a:rPr lang="en-US" sz="2000" b="1" dirty="0" smtClean="0">
                  <a:solidFill>
                    <a:srgbClr val="000000"/>
                  </a:solidFill>
                  <a:latin typeface="Comic Sans MS" pitchFamily="66" charset="0"/>
                </a:rPr>
                <a:t> to </a:t>
              </a:r>
              <a:r>
                <a:rPr lang="en-US" sz="2000" b="1" dirty="0">
                  <a:solidFill>
                    <a:srgbClr val="000000"/>
                  </a:solidFill>
                  <a:latin typeface="Comic Sans MS" pitchFamily="66" charset="0"/>
                </a:rPr>
                <a:t>play a </a:t>
              </a:r>
              <a:r>
                <a:rPr lang="en-US" sz="2000" b="1" dirty="0" smtClean="0">
                  <a:solidFill>
                    <a:srgbClr val="000000"/>
                  </a:solidFill>
                  <a:latin typeface="Comic Sans MS" pitchFamily="66" charset="0"/>
                </a:rPr>
                <a:t>ball from an offside position </a:t>
              </a:r>
              <a:r>
                <a:rPr lang="en-US" sz="2000" b="1" dirty="0" smtClean="0">
                  <a:solidFill>
                    <a:srgbClr val="FF0000"/>
                  </a:solidFill>
                  <a:latin typeface="Comic Sans MS" pitchFamily="66" charset="0"/>
                </a:rPr>
                <a:t>AND</a:t>
              </a:r>
              <a:r>
                <a:rPr lang="en-US" sz="2000" b="1" dirty="0" smtClean="0">
                  <a:solidFill>
                    <a:srgbClr val="000000"/>
                  </a:solidFill>
                  <a:latin typeface="Comic Sans MS" pitchFamily="66" charset="0"/>
                </a:rPr>
                <a:t> that movement </a:t>
              </a:r>
              <a:r>
                <a:rPr lang="en-US" sz="2000" b="1" dirty="0" smtClean="0">
                  <a:solidFill>
                    <a:srgbClr val="3333FF"/>
                  </a:solidFill>
                  <a:latin typeface="Comic Sans MS" pitchFamily="66" charset="0"/>
                </a:rPr>
                <a:t>causes an opponent to react</a:t>
              </a:r>
              <a:r>
                <a:rPr lang="en-US" sz="2000" b="1" dirty="0" smtClean="0">
                  <a:solidFill>
                    <a:srgbClr val="000000"/>
                  </a:solidFill>
                  <a:latin typeface="Comic Sans MS" pitchFamily="66" charset="0"/>
                </a:rPr>
                <a:t>. </a:t>
              </a:r>
            </a:p>
            <a:p>
              <a:pPr algn="ctr">
                <a:spcBef>
                  <a:spcPct val="50000"/>
                </a:spcBef>
              </a:pPr>
              <a:endParaRPr lang="en-US" sz="2000" b="1" dirty="0" smtClean="0">
                <a:solidFill>
                  <a:srgbClr val="000000"/>
                </a:solidFill>
                <a:latin typeface="Comic Sans MS" pitchFamily="66" charset="0"/>
              </a:endParaRPr>
            </a:p>
          </p:txBody>
        </p:sp>
        <p:sp>
          <p:nvSpPr>
            <p:cNvPr id="11" name="Rectangle 10"/>
            <p:cNvSpPr/>
            <p:nvPr/>
          </p:nvSpPr>
          <p:spPr>
            <a:xfrm>
              <a:off x="457200" y="4191000"/>
              <a:ext cx="2209800" cy="1015663"/>
            </a:xfrm>
            <a:prstGeom prst="rect">
              <a:avLst/>
            </a:prstGeom>
            <a:solidFill>
              <a:srgbClr val="FFFF00"/>
            </a:solidFill>
            <a:ln>
              <a:solidFill>
                <a:schemeClr val="tx1"/>
              </a:solidFill>
            </a:ln>
          </p:spPr>
          <p:txBody>
            <a:bodyPr wrap="square">
              <a:spAutoFit/>
            </a:bodyPr>
            <a:lstStyle/>
            <a:p>
              <a:pPr lvl="0" algn="ctr">
                <a:spcBef>
                  <a:spcPct val="50000"/>
                </a:spcBef>
              </a:pPr>
              <a:r>
                <a:rPr lang="en-US" sz="2000" b="1" dirty="0" smtClean="0">
                  <a:solidFill>
                    <a:srgbClr val="FF0000"/>
                  </a:solidFill>
                  <a:effectLst>
                    <a:outerShdw blurRad="38100" dist="38100" dir="2700000" algn="tl">
                      <a:srgbClr val="000000">
                        <a:alpha val="43137"/>
                      </a:srgbClr>
                    </a:outerShdw>
                  </a:effectLst>
                  <a:latin typeface="Comic Sans MS" pitchFamily="66" charset="0"/>
                </a:rPr>
                <a:t>Guilty of Interfering with an Opponent</a:t>
              </a:r>
            </a:p>
          </p:txBody>
        </p:sp>
      </p:grpSp>
      <p:graphicFrame>
        <p:nvGraphicFramePr>
          <p:cNvPr id="7180" name="Object 12"/>
          <p:cNvGraphicFramePr>
            <a:graphicFrameLocks noChangeAspect="1"/>
          </p:cNvGraphicFramePr>
          <p:nvPr/>
        </p:nvGraphicFramePr>
        <p:xfrm>
          <a:off x="8153400" y="1447800"/>
          <a:ext cx="641350" cy="990600"/>
        </p:xfrm>
        <a:graphic>
          <a:graphicData uri="http://schemas.openxmlformats.org/presentationml/2006/ole">
            <mc:AlternateContent xmlns:mc="http://schemas.openxmlformats.org/markup-compatibility/2006">
              <mc:Choice xmlns:v="urn:schemas-microsoft-com:vml" Requires="v">
                <p:oleObj spid="_x0000_s129085" name="PhotoSuite Image" r:id="rId6" imgW="5591175" imgH="8639175" progId="">
                  <p:embed/>
                </p:oleObj>
              </mc:Choice>
              <mc:Fallback>
                <p:oleObj name="PhotoSuite Image" r:id="rId6" imgW="5591175" imgH="8639175"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1447800"/>
                        <a:ext cx="6413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2"/>
          <p:cNvSpPr txBox="1">
            <a:spLocks noChangeArrowheads="1"/>
          </p:cNvSpPr>
          <p:nvPr/>
        </p:nvSpPr>
        <p:spPr bwMode="auto">
          <a:xfrm>
            <a:off x="1905000" y="304800"/>
            <a:ext cx="5638800" cy="650875"/>
          </a:xfrm>
          <a:prstGeom prst="rect">
            <a:avLst/>
          </a:prstGeom>
          <a:solidFill>
            <a:srgbClr val="FFFF00"/>
          </a:solid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FF0000"/>
                </a:solidFill>
                <a:effectLst>
                  <a:outerShdw blurRad="38100" dist="38100" dir="2700000" algn="tl">
                    <a:srgbClr val="000000"/>
                  </a:outerShdw>
                </a:effectLst>
                <a:uLnTx/>
                <a:uFillTx/>
                <a:latin typeface="+mj-lt"/>
                <a:ea typeface="+mj-ea"/>
                <a:cs typeface="+mj-cs"/>
              </a:rPr>
              <a:t>Interfering With An Opponent</a:t>
            </a:r>
            <a:endParaRPr kumimoji="0" lang="en-US" sz="28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endParaRPr>
          </a:p>
        </p:txBody>
      </p:sp>
      <p:sp>
        <p:nvSpPr>
          <p:cNvPr id="13" name="Rectangle 12"/>
          <p:cNvSpPr/>
          <p:nvPr/>
        </p:nvSpPr>
        <p:spPr>
          <a:xfrm>
            <a:off x="6019800" y="5029200"/>
            <a:ext cx="2286000" cy="1323439"/>
          </a:xfrm>
          <a:prstGeom prst="rect">
            <a:avLst/>
          </a:prstGeom>
          <a:solidFill>
            <a:schemeClr val="bg1">
              <a:alpha val="52000"/>
            </a:schemeClr>
          </a:solidFill>
        </p:spPr>
        <p:txBody>
          <a:bodyPr>
            <a:spAutoFit/>
          </a:bodyPr>
          <a:lstStyle/>
          <a:p>
            <a:pPr algn="ctr"/>
            <a:r>
              <a:rPr lang="en-US" sz="2000" b="1" dirty="0" smtClean="0">
                <a:solidFill>
                  <a:srgbClr val="000000"/>
                </a:solidFill>
                <a:latin typeface="Comic Sans MS" pitchFamily="66" charset="0"/>
              </a:rPr>
              <a:t>Attacker does not have to “touch the ball” to be Guilty</a:t>
            </a:r>
            <a:endParaRPr lang="en-US" dirty="0"/>
          </a:p>
        </p:txBody>
      </p:sp>
      <p:pic>
        <p:nvPicPr>
          <p:cNvPr id="14" name="Picture 2" descr="OhioSouthshirt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6"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dissolve">
                                      <p:cBhvr>
                                        <p:cTn id="7" dur="500"/>
                                        <p:tgtEl>
                                          <p:spTgt spid="718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3" name="Rectangle 10"/>
          <p:cNvSpPr>
            <a:spLocks noChangeArrowheads="1"/>
          </p:cNvSpPr>
          <p:nvPr/>
        </p:nvSpPr>
        <p:spPr bwMode="auto">
          <a:xfrm>
            <a:off x="723900" y="1828800"/>
            <a:ext cx="7696200" cy="1187450"/>
          </a:xfrm>
          <a:prstGeom prst="rect">
            <a:avLst/>
          </a:prstGeom>
          <a:noFill/>
          <a:ln w="9525">
            <a:noFill/>
            <a:miter lim="800000"/>
            <a:headEnd/>
            <a:tailEnd/>
          </a:ln>
        </p:spPr>
        <p:txBody>
          <a:bodyPr>
            <a:spAutoFit/>
          </a:bodyPr>
          <a:lstStyle/>
          <a:p>
            <a:pPr algn="ctr"/>
            <a:r>
              <a:rPr lang="en-US" sz="2400" b="1">
                <a:solidFill>
                  <a:srgbClr val="000000"/>
                </a:solidFill>
                <a:latin typeface="Comic Sans MS" pitchFamily="66" charset="0"/>
              </a:rPr>
              <a:t>Just being in an offside position anywhere on the field is not necessarily interfering with an opponent.</a:t>
            </a:r>
          </a:p>
        </p:txBody>
      </p:sp>
      <p:sp>
        <p:nvSpPr>
          <p:cNvPr id="32774" name="Rectangle 11"/>
          <p:cNvSpPr>
            <a:spLocks noChangeArrowheads="1"/>
          </p:cNvSpPr>
          <p:nvPr/>
        </p:nvSpPr>
        <p:spPr bwMode="auto">
          <a:xfrm>
            <a:off x="3208338" y="1012825"/>
            <a:ext cx="2768600" cy="641350"/>
          </a:xfrm>
          <a:prstGeom prst="rect">
            <a:avLst/>
          </a:prstGeom>
          <a:noFill/>
          <a:ln w="9525">
            <a:noFill/>
            <a:miter lim="800000"/>
            <a:headEnd/>
            <a:tailEnd/>
          </a:ln>
        </p:spPr>
        <p:txBody>
          <a:bodyPr wrap="none">
            <a:spAutoFit/>
          </a:bodyPr>
          <a:lstStyle/>
          <a:p>
            <a:pPr algn="ctr"/>
            <a:r>
              <a:rPr lang="en-US" sz="3600" b="1">
                <a:solidFill>
                  <a:srgbClr val="FF3300"/>
                </a:solidFill>
                <a:latin typeface="Comic Sans MS" pitchFamily="66" charset="0"/>
              </a:rPr>
              <a:t>Remember!!!</a:t>
            </a:r>
          </a:p>
        </p:txBody>
      </p:sp>
      <p:graphicFrame>
        <p:nvGraphicFramePr>
          <p:cNvPr id="28685" name="Object 13"/>
          <p:cNvGraphicFramePr>
            <a:graphicFrameLocks noChangeAspect="1"/>
          </p:cNvGraphicFramePr>
          <p:nvPr/>
        </p:nvGraphicFramePr>
        <p:xfrm>
          <a:off x="838200" y="3200400"/>
          <a:ext cx="2895600" cy="2230438"/>
        </p:xfrm>
        <a:graphic>
          <a:graphicData uri="http://schemas.openxmlformats.org/presentationml/2006/ole">
            <mc:AlternateContent xmlns:mc="http://schemas.openxmlformats.org/markup-compatibility/2006">
              <mc:Choice xmlns:v="urn:schemas-microsoft-com:vml" Requires="v">
                <p:oleObj spid="_x0000_s32862" name="PhotoSuite Image" r:id="rId4" imgW="13935075" imgH="10734675" progId="">
                  <p:embed/>
                </p:oleObj>
              </mc:Choice>
              <mc:Fallback>
                <p:oleObj name="PhotoSuite Image" r:id="rId4" imgW="13935075" imgH="10734675" progId="">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00400"/>
                        <a:ext cx="2895600"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9" name="Text Box 17"/>
          <p:cNvSpPr txBox="1">
            <a:spLocks noChangeArrowheads="1"/>
          </p:cNvSpPr>
          <p:nvPr/>
        </p:nvSpPr>
        <p:spPr bwMode="auto">
          <a:xfrm>
            <a:off x="139700" y="5562600"/>
            <a:ext cx="4508500" cy="854075"/>
          </a:xfrm>
          <a:prstGeom prst="rect">
            <a:avLst/>
          </a:prstGeom>
          <a:noFill/>
          <a:ln w="9525">
            <a:noFill/>
            <a:miter lim="800000"/>
            <a:headEnd/>
            <a:tailEnd/>
          </a:ln>
        </p:spPr>
        <p:txBody>
          <a:bodyPr>
            <a:spAutoFit/>
          </a:bodyPr>
          <a:lstStyle/>
          <a:p>
            <a:pPr algn="ctr">
              <a:spcBef>
                <a:spcPct val="50000"/>
              </a:spcBef>
            </a:pPr>
            <a:r>
              <a:rPr lang="en-US" sz="2000" b="1" dirty="0" smtClean="0">
                <a:solidFill>
                  <a:srgbClr val="000000"/>
                </a:solidFill>
                <a:latin typeface="Comic Sans MS" pitchFamily="66" charset="0"/>
              </a:rPr>
              <a:t>A Distraction? </a:t>
            </a:r>
            <a:r>
              <a:rPr lang="en-US" sz="2000" b="1" dirty="0">
                <a:solidFill>
                  <a:srgbClr val="000000"/>
                </a:solidFill>
                <a:latin typeface="Comic Sans MS" pitchFamily="66" charset="0"/>
              </a:rPr>
              <a:t>…. YES</a:t>
            </a:r>
          </a:p>
          <a:p>
            <a:pPr algn="ctr">
              <a:spcBef>
                <a:spcPct val="50000"/>
              </a:spcBef>
            </a:pPr>
            <a:r>
              <a:rPr lang="en-US" sz="2000" b="1" dirty="0" smtClean="0">
                <a:solidFill>
                  <a:srgbClr val="000000"/>
                </a:solidFill>
                <a:latin typeface="Comic Sans MS" pitchFamily="66" charset="0"/>
              </a:rPr>
              <a:t>Direct Interference?  ... NO</a:t>
            </a:r>
            <a:endParaRPr lang="en-US" sz="2000" b="1" dirty="0">
              <a:solidFill>
                <a:srgbClr val="000000"/>
              </a:solidFill>
              <a:latin typeface="Comic Sans MS" pitchFamily="66" charset="0"/>
            </a:endParaRPr>
          </a:p>
        </p:txBody>
      </p:sp>
      <p:graphicFrame>
        <p:nvGraphicFramePr>
          <p:cNvPr id="8" name="Object 14"/>
          <p:cNvGraphicFramePr>
            <a:graphicFrameLocks noChangeAspect="1"/>
          </p:cNvGraphicFramePr>
          <p:nvPr/>
        </p:nvGraphicFramePr>
        <p:xfrm>
          <a:off x="5967413" y="3124200"/>
          <a:ext cx="2109787" cy="2381250"/>
        </p:xfrm>
        <a:graphic>
          <a:graphicData uri="http://schemas.openxmlformats.org/presentationml/2006/ole">
            <mc:AlternateContent xmlns:mc="http://schemas.openxmlformats.org/markup-compatibility/2006">
              <mc:Choice xmlns:v="urn:schemas-microsoft-com:vml" Requires="v">
                <p:oleObj spid="_x0000_s32863" name="PhotoSuite Image" r:id="rId6" imgW="15287625" imgH="19373850" progId="">
                  <p:embed/>
                </p:oleObj>
              </mc:Choice>
              <mc:Fallback>
                <p:oleObj name="PhotoSuite Image" r:id="rId6" imgW="15287625" imgH="19373850" progId="">
                  <p:embed/>
                  <p:pic>
                    <p:nvPicPr>
                      <p:cNvPr id="0" name="Picture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7413" y="3124200"/>
                        <a:ext cx="2109787"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8"/>
          <p:cNvSpPr>
            <a:spLocks noChangeArrowheads="1"/>
          </p:cNvSpPr>
          <p:nvPr/>
        </p:nvSpPr>
        <p:spPr bwMode="auto">
          <a:xfrm>
            <a:off x="5146675" y="5638800"/>
            <a:ext cx="3692525" cy="707886"/>
          </a:xfrm>
          <a:prstGeom prst="rect">
            <a:avLst/>
          </a:prstGeom>
          <a:noFill/>
          <a:ln w="9525">
            <a:noFill/>
            <a:miter lim="800000"/>
            <a:headEnd/>
            <a:tailEnd/>
          </a:ln>
        </p:spPr>
        <p:txBody>
          <a:bodyPr>
            <a:spAutoFit/>
          </a:bodyPr>
          <a:lstStyle/>
          <a:p>
            <a:pPr algn="ctr"/>
            <a:r>
              <a:rPr lang="en-US" sz="2000" b="1" dirty="0" smtClean="0">
                <a:solidFill>
                  <a:srgbClr val="000000"/>
                </a:solidFill>
                <a:latin typeface="Comic Sans MS" pitchFamily="66" charset="0"/>
              </a:rPr>
              <a:t>Direct Interference?  </a:t>
            </a:r>
            <a:r>
              <a:rPr lang="en-US" sz="2000" b="1" dirty="0">
                <a:solidFill>
                  <a:srgbClr val="000000"/>
                </a:solidFill>
                <a:latin typeface="Comic Sans MS" pitchFamily="66" charset="0"/>
              </a:rPr>
              <a:t>…. YES</a:t>
            </a:r>
            <a:endParaRPr lang="en-US" sz="2000" dirty="0">
              <a:solidFill>
                <a:srgbClr val="000000"/>
              </a:solidFill>
              <a:latin typeface="Times New Roman" pitchFamily="18" charset="0"/>
            </a:endParaRPr>
          </a:p>
        </p:txBody>
      </p:sp>
      <p:sp>
        <p:nvSpPr>
          <p:cNvPr id="10" name="Slide Number Placeholder 9"/>
          <p:cNvSpPr>
            <a:spLocks noGrp="1"/>
          </p:cNvSpPr>
          <p:nvPr>
            <p:ph type="sldNum" sz="quarter" idx="12"/>
          </p:nvPr>
        </p:nvSpPr>
        <p:spPr/>
        <p:txBody>
          <a:bodyPr/>
          <a:lstStyle/>
          <a:p>
            <a:pPr lvl="1">
              <a:defRPr/>
            </a:pPr>
            <a:r>
              <a:rPr lang="en-US"/>
              <a:t>Slide </a:t>
            </a:r>
            <a:fld id="{8418A135-AD2A-4C0F-9DD2-3723A220B608}" type="slidenum">
              <a:rPr lang="en-US"/>
              <a:pPr lvl="1">
                <a:defRPr/>
              </a:pPr>
              <a:t>21</a:t>
            </a:fld>
            <a:endParaRPr lang="en-US"/>
          </a:p>
        </p:txBody>
      </p:sp>
      <p:sp>
        <p:nvSpPr>
          <p:cNvPr id="13" name="Rectangle 2"/>
          <p:cNvSpPr txBox="1">
            <a:spLocks noChangeArrowheads="1"/>
          </p:cNvSpPr>
          <p:nvPr/>
        </p:nvSpPr>
        <p:spPr bwMode="auto">
          <a:xfrm>
            <a:off x="1905000" y="304800"/>
            <a:ext cx="5638800" cy="650875"/>
          </a:xfrm>
          <a:prstGeom prst="rect">
            <a:avLst/>
          </a:prstGeom>
          <a:solidFill>
            <a:srgbClr val="FFFF00"/>
          </a:solid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FF0000"/>
                </a:solidFill>
                <a:effectLst>
                  <a:outerShdw blurRad="38100" dist="38100" dir="2700000" algn="tl">
                    <a:srgbClr val="000000"/>
                  </a:outerShdw>
                </a:effectLst>
                <a:uLnTx/>
                <a:uFillTx/>
                <a:latin typeface="+mj-lt"/>
                <a:ea typeface="+mj-ea"/>
                <a:cs typeface="+mj-cs"/>
              </a:rPr>
              <a:t>Interfering With An Opponent</a:t>
            </a:r>
            <a:endParaRPr kumimoji="0" lang="en-US" sz="28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endParaRPr>
          </a:p>
        </p:txBody>
      </p:sp>
      <p:pic>
        <p:nvPicPr>
          <p:cNvPr id="12" name="Picture 2" descr="OhioSouthshirt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5"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685"/>
                                        </p:tgtEl>
                                        <p:attrNameLst>
                                          <p:attrName>style.visibility</p:attrName>
                                        </p:attrNameLst>
                                      </p:cBhvr>
                                      <p:to>
                                        <p:strVal val="visible"/>
                                      </p:to>
                                    </p:set>
                                    <p:animEffect transition="in" filter="dissolve">
                                      <p:cBhvr>
                                        <p:cTn id="7" dur="500"/>
                                        <p:tgtEl>
                                          <p:spTgt spid="2868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86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9"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1228725" y="3733800"/>
            <a:ext cx="6902450" cy="707886"/>
          </a:xfrm>
          <a:prstGeom prst="rect">
            <a:avLst/>
          </a:prstGeom>
          <a:noFill/>
          <a:ln w="9525">
            <a:noFill/>
            <a:miter lim="800000"/>
            <a:headEnd/>
            <a:tailEnd/>
          </a:ln>
        </p:spPr>
        <p:txBody>
          <a:bodyPr>
            <a:spAutoFit/>
          </a:bodyPr>
          <a:lstStyle/>
          <a:p>
            <a:pPr algn="ctr"/>
            <a:r>
              <a:rPr lang="en-US" sz="2000" b="1" dirty="0" smtClean="0">
                <a:solidFill>
                  <a:srgbClr val="FF0000"/>
                </a:solidFill>
                <a:latin typeface="Comic Sans MS" pitchFamily="66" charset="0"/>
              </a:rPr>
              <a:t>Touching a </a:t>
            </a:r>
            <a:r>
              <a:rPr lang="en-US" sz="2000" b="1" dirty="0">
                <a:solidFill>
                  <a:srgbClr val="FF0000"/>
                </a:solidFill>
                <a:latin typeface="Comic Sans MS" pitchFamily="66" charset="0"/>
              </a:rPr>
              <a:t>ball</a:t>
            </a:r>
            <a:r>
              <a:rPr lang="en-US" sz="2000" b="1" dirty="0">
                <a:solidFill>
                  <a:srgbClr val="000000"/>
                </a:solidFill>
                <a:latin typeface="Comic Sans MS" pitchFamily="66" charset="0"/>
              </a:rPr>
              <a:t> deflected off the goalpost, crossbar, referee, goalkeeper, or </a:t>
            </a:r>
            <a:r>
              <a:rPr lang="en-US" sz="2000" b="1" dirty="0" smtClean="0">
                <a:solidFill>
                  <a:srgbClr val="000000"/>
                </a:solidFill>
                <a:latin typeface="Comic Sans MS" pitchFamily="66" charset="0"/>
              </a:rPr>
              <a:t>an </a:t>
            </a:r>
            <a:r>
              <a:rPr lang="en-US" sz="2000" b="1" dirty="0">
                <a:solidFill>
                  <a:srgbClr val="000000"/>
                </a:solidFill>
                <a:latin typeface="Comic Sans MS" pitchFamily="66" charset="0"/>
              </a:rPr>
              <a:t>opponent</a:t>
            </a:r>
          </a:p>
        </p:txBody>
      </p:sp>
      <p:sp>
        <p:nvSpPr>
          <p:cNvPr id="22533" name="Rectangle 5"/>
          <p:cNvSpPr>
            <a:spLocks noChangeArrowheads="1"/>
          </p:cNvSpPr>
          <p:nvPr/>
        </p:nvSpPr>
        <p:spPr bwMode="auto">
          <a:xfrm>
            <a:off x="762000" y="4648200"/>
            <a:ext cx="7543800" cy="1433513"/>
          </a:xfrm>
          <a:prstGeom prst="rect">
            <a:avLst/>
          </a:prstGeom>
          <a:noFill/>
          <a:ln w="9525">
            <a:noFill/>
            <a:miter lim="800000"/>
            <a:headEnd/>
            <a:tailEnd/>
          </a:ln>
        </p:spPr>
        <p:txBody>
          <a:bodyPr>
            <a:spAutoFit/>
          </a:bodyPr>
          <a:lstStyle/>
          <a:p>
            <a:pPr algn="ctr"/>
            <a:r>
              <a:rPr lang="en-US" sz="2000" b="1">
                <a:solidFill>
                  <a:srgbClr val="000000"/>
                </a:solidFill>
                <a:latin typeface="Comic Sans MS" pitchFamily="66" charset="0"/>
              </a:rPr>
              <a:t>Must have been in an offside position when teammate played or touched the ball ……..</a:t>
            </a:r>
          </a:p>
          <a:p>
            <a:pPr algn="ctr"/>
            <a:endParaRPr lang="en-US" sz="800" b="1">
              <a:solidFill>
                <a:srgbClr val="000000"/>
              </a:solidFill>
              <a:latin typeface="Comic Sans MS" pitchFamily="66" charset="0"/>
            </a:endParaRPr>
          </a:p>
          <a:p>
            <a:pPr algn="ctr"/>
            <a:r>
              <a:rPr lang="en-US" sz="2000" b="1">
                <a:solidFill>
                  <a:srgbClr val="000000"/>
                </a:solidFill>
                <a:latin typeface="Comic Sans MS" pitchFamily="66" charset="0"/>
              </a:rPr>
              <a:t>NOT when the ball was deflected (or merely touched) by an opponent</a:t>
            </a:r>
          </a:p>
        </p:txBody>
      </p:sp>
      <p:graphicFrame>
        <p:nvGraphicFramePr>
          <p:cNvPr id="33794" name="Object 9"/>
          <p:cNvGraphicFramePr>
            <a:graphicFrameLocks noChangeAspect="1"/>
          </p:cNvGraphicFramePr>
          <p:nvPr/>
        </p:nvGraphicFramePr>
        <p:xfrm>
          <a:off x="841375" y="1176338"/>
          <a:ext cx="3519488" cy="2330450"/>
        </p:xfrm>
        <a:graphic>
          <a:graphicData uri="http://schemas.openxmlformats.org/presentationml/2006/ole">
            <mc:AlternateContent xmlns:mc="http://schemas.openxmlformats.org/markup-compatibility/2006">
              <mc:Choice xmlns:v="urn:schemas-microsoft-com:vml" Requires="v">
                <p:oleObj spid="_x0000_s131130" name="PhotoSuite Image" r:id="rId4" imgW="13477875" imgH="8924925" progId="">
                  <p:embed/>
                </p:oleObj>
              </mc:Choice>
              <mc:Fallback>
                <p:oleObj name="PhotoSuite Image" r:id="rId4" imgW="13477875" imgH="892492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75" y="1176338"/>
                        <a:ext cx="3519488"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795" name="Object 10"/>
          <p:cNvGraphicFramePr>
            <a:graphicFrameLocks noChangeAspect="1"/>
          </p:cNvGraphicFramePr>
          <p:nvPr/>
        </p:nvGraphicFramePr>
        <p:xfrm>
          <a:off x="4879975" y="1196975"/>
          <a:ext cx="3321050" cy="2308225"/>
        </p:xfrm>
        <a:graphic>
          <a:graphicData uri="http://schemas.openxmlformats.org/presentationml/2006/ole">
            <mc:AlternateContent xmlns:mc="http://schemas.openxmlformats.org/markup-compatibility/2006">
              <mc:Choice xmlns:v="urn:schemas-microsoft-com:vml" Requires="v">
                <p:oleObj spid="_x0000_s131131" name="PhotoSuite Image" r:id="rId6" imgW="14049375" imgH="10429875" progId="">
                  <p:embed/>
                </p:oleObj>
              </mc:Choice>
              <mc:Fallback>
                <p:oleObj name="PhotoSuite Image" r:id="rId6" imgW="14049375" imgH="1042987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9975" y="1196975"/>
                        <a:ext cx="332105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8" name="Rectangle 12"/>
          <p:cNvSpPr>
            <a:spLocks noGrp="1" noChangeArrowheads="1"/>
          </p:cNvSpPr>
          <p:nvPr>
            <p:ph type="title" idx="4294967295"/>
          </p:nvPr>
        </p:nvSpPr>
        <p:spPr>
          <a:xfrm>
            <a:off x="2286000" y="187325"/>
            <a:ext cx="4648200" cy="650875"/>
          </a:xfrm>
          <a:solidFill>
            <a:srgbClr val="FFFF00"/>
          </a:solidFill>
        </p:spPr>
        <p:txBody>
          <a:bodyPr/>
          <a:lstStyle/>
          <a:p>
            <a:pPr algn="ctr" eaLnBrk="1" hangingPunct="1"/>
            <a:r>
              <a:rPr lang="en-US" sz="3200" b="1" smtClean="0">
                <a:solidFill>
                  <a:srgbClr val="FF0000"/>
                </a:solidFill>
              </a:rPr>
              <a:t>Gaining An Advantage</a:t>
            </a:r>
          </a:p>
        </p:txBody>
      </p:sp>
      <p:sp>
        <p:nvSpPr>
          <p:cNvPr id="9"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5E84ED01-FD2B-458D-8FD0-8D29C6865A48}" type="slidenum">
              <a:rPr lang="en-US"/>
              <a:pPr lvl="1" fontAlgn="auto">
                <a:spcBef>
                  <a:spcPts val="0"/>
                </a:spcBef>
                <a:spcAft>
                  <a:spcPts val="0"/>
                </a:spcAft>
                <a:defRPr/>
              </a:pPr>
              <a:t>22</a:t>
            </a:fld>
            <a:endParaRPr lang="en-US"/>
          </a:p>
        </p:txBody>
      </p:sp>
      <p:sp>
        <p:nvSpPr>
          <p:cNvPr id="11" name="Rectangle 10"/>
          <p:cNvSpPr/>
          <p:nvPr/>
        </p:nvSpPr>
        <p:spPr>
          <a:xfrm>
            <a:off x="1113828" y="3714690"/>
            <a:ext cx="2162772" cy="400110"/>
          </a:xfrm>
          <a:prstGeom prst="rect">
            <a:avLst/>
          </a:prstGeom>
          <a:solidFill>
            <a:srgbClr val="FFFF00"/>
          </a:solidFill>
          <a:ln>
            <a:solidFill>
              <a:schemeClr val="tx1"/>
            </a:solidFill>
          </a:ln>
        </p:spPr>
        <p:txBody>
          <a:bodyPr wrap="none">
            <a:spAutoFit/>
          </a:bodyPr>
          <a:lstStyle/>
          <a:p>
            <a:r>
              <a:rPr lang="en-US" sz="2000" b="1" dirty="0" smtClean="0">
                <a:solidFill>
                  <a:srgbClr val="FF0000"/>
                </a:solidFill>
                <a:latin typeface="Comic Sans MS" pitchFamily="66" charset="0"/>
              </a:rPr>
              <a:t>Touching a ball</a:t>
            </a:r>
            <a:r>
              <a:rPr lang="en-US" sz="2000" b="1" dirty="0" smtClean="0">
                <a:solidFill>
                  <a:srgbClr val="000000"/>
                </a:solidFill>
                <a:latin typeface="Comic Sans MS" pitchFamily="66" charset="0"/>
              </a:rPr>
              <a:t> </a:t>
            </a:r>
            <a:endParaRPr lang="en-US" dirty="0"/>
          </a:p>
        </p:txBody>
      </p:sp>
      <p:pic>
        <p:nvPicPr>
          <p:cNvPr id="12" name="Picture 2" descr="OhioSouthshirt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4"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185481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dissolve">
                                      <p:cBhvr>
                                        <p:cTn id="17"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22533"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A030EA3-ADC7-4BA7-A527-A3181E15531A}" type="slidenum">
              <a:rPr lang="en-US" smtClean="0"/>
              <a:pPr>
                <a:defRPr/>
              </a:pPr>
              <a:t>23</a:t>
            </a:fld>
            <a:endParaRPr lang="en-US"/>
          </a:p>
        </p:txBody>
      </p:sp>
      <p:sp>
        <p:nvSpPr>
          <p:cNvPr id="5" name="Content Placeholder 4"/>
          <p:cNvSpPr txBox="1">
            <a:spLocks noGrp="1"/>
          </p:cNvSpPr>
          <p:nvPr>
            <p:ph/>
          </p:nvPr>
        </p:nvSpPr>
        <p:spPr>
          <a:xfrm>
            <a:off x="457200" y="1124665"/>
            <a:ext cx="8229600" cy="3820149"/>
          </a:xfrm>
          <a:prstGeom prst="rect">
            <a:avLst/>
          </a:prstGeom>
          <a:noFill/>
        </p:spPr>
        <p:txBody>
          <a:bodyPr wrap="square" rtlCol="0">
            <a:spAutoFit/>
          </a:bodyPr>
          <a:lstStyle/>
          <a:p>
            <a:pPr marL="0" indent="0" algn="ctr">
              <a:buNone/>
            </a:pPr>
            <a:endParaRPr lang="en-US" b="1" u="sng" dirty="0" smtClean="0"/>
          </a:p>
          <a:p>
            <a:pPr marL="0" indent="0" algn="ctr">
              <a:buNone/>
            </a:pPr>
            <a:r>
              <a:rPr lang="en-US" sz="5400" b="1" u="sng" dirty="0" smtClean="0"/>
              <a:t>NOT Involved in </a:t>
            </a:r>
          </a:p>
          <a:p>
            <a:pPr marL="0" indent="0" algn="ctr">
              <a:buNone/>
            </a:pPr>
            <a:r>
              <a:rPr lang="en-US" sz="5400" b="1" u="sng" dirty="0" smtClean="0"/>
              <a:t>Active Play</a:t>
            </a:r>
          </a:p>
          <a:p>
            <a:pPr marL="0" indent="0" algn="ctr">
              <a:buNone/>
            </a:pPr>
            <a:endParaRPr lang="en-US" b="1" u="sng" dirty="0">
              <a:latin typeface="+mn-lt"/>
            </a:endParaRPr>
          </a:p>
          <a:p>
            <a:pPr marL="0" indent="0" algn="ctr">
              <a:buNone/>
            </a:pPr>
            <a:r>
              <a:rPr lang="en-US" sz="5400" b="1" u="sng" dirty="0" smtClean="0">
                <a:solidFill>
                  <a:srgbClr val="3333FF"/>
                </a:solidFill>
                <a:latin typeface="+mn-lt"/>
              </a:rPr>
              <a:t>How Shown??</a:t>
            </a:r>
            <a:endParaRPr lang="en-US" sz="5400" b="1" u="sng" dirty="0">
              <a:solidFill>
                <a:srgbClr val="3333FF"/>
              </a:solidFill>
              <a:latin typeface="+mn-lt"/>
            </a:endParaRPr>
          </a:p>
        </p:txBody>
      </p:sp>
      <p:pic>
        <p:nvPicPr>
          <p:cNvPr id="6"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8"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3337061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2"/>
          <p:cNvSpPr>
            <a:spLocks noChangeArrowheads="1"/>
          </p:cNvSpPr>
          <p:nvPr/>
        </p:nvSpPr>
        <p:spPr bwMode="auto">
          <a:xfrm>
            <a:off x="2984500" y="1701800"/>
            <a:ext cx="5357813" cy="1006475"/>
          </a:xfrm>
          <a:prstGeom prst="rect">
            <a:avLst/>
          </a:prstGeom>
          <a:noFill/>
          <a:ln w="9525">
            <a:noFill/>
            <a:miter lim="800000"/>
            <a:headEnd/>
            <a:tailEnd/>
          </a:ln>
        </p:spPr>
        <p:txBody>
          <a:bodyPr>
            <a:spAutoFit/>
          </a:bodyPr>
          <a:lstStyle/>
          <a:p>
            <a:pPr algn="ctr"/>
            <a:r>
              <a:rPr lang="en-US" sz="2000" b="1">
                <a:solidFill>
                  <a:srgbClr val="000000"/>
                </a:solidFill>
                <a:latin typeface="Comic Sans MS" pitchFamily="66" charset="0"/>
              </a:rPr>
              <a:t>An attacker in an offside position who is in the area of active play can attempt to avoid being called for offside by:</a:t>
            </a:r>
          </a:p>
        </p:txBody>
      </p:sp>
      <p:sp>
        <p:nvSpPr>
          <p:cNvPr id="35846" name="Rectangle 4"/>
          <p:cNvSpPr>
            <a:spLocks noChangeArrowheads="1"/>
          </p:cNvSpPr>
          <p:nvPr/>
        </p:nvSpPr>
        <p:spPr bwMode="auto">
          <a:xfrm>
            <a:off x="3251200" y="3182938"/>
            <a:ext cx="5486400" cy="2225675"/>
          </a:xfrm>
          <a:prstGeom prst="rect">
            <a:avLst/>
          </a:prstGeom>
          <a:noFill/>
          <a:ln w="9525">
            <a:noFill/>
            <a:miter lim="800000"/>
            <a:headEnd/>
            <a:tailEnd/>
          </a:ln>
        </p:spPr>
        <p:txBody>
          <a:bodyPr>
            <a:spAutoFit/>
          </a:bodyPr>
          <a:lstStyle/>
          <a:p>
            <a:pPr algn="ctr"/>
            <a:r>
              <a:rPr lang="en-US" sz="2000" b="1">
                <a:solidFill>
                  <a:srgbClr val="000000"/>
                </a:solidFill>
                <a:latin typeface="Comic Sans MS" pitchFamily="66" charset="0"/>
              </a:rPr>
              <a:t>Backing away </a:t>
            </a:r>
          </a:p>
          <a:p>
            <a:pPr algn="ctr"/>
            <a:endParaRPr lang="en-US" sz="2000" b="1">
              <a:solidFill>
                <a:srgbClr val="000000"/>
              </a:solidFill>
              <a:latin typeface="Comic Sans MS" pitchFamily="66" charset="0"/>
            </a:endParaRPr>
          </a:p>
          <a:p>
            <a:pPr algn="ctr"/>
            <a:r>
              <a:rPr lang="en-US" sz="2000" b="1">
                <a:solidFill>
                  <a:srgbClr val="000000"/>
                </a:solidFill>
                <a:latin typeface="Comic Sans MS" pitchFamily="66" charset="0"/>
              </a:rPr>
              <a:t>Standing still </a:t>
            </a:r>
          </a:p>
          <a:p>
            <a:pPr algn="ctr"/>
            <a:endParaRPr lang="en-US" sz="2000" b="1">
              <a:solidFill>
                <a:srgbClr val="000000"/>
              </a:solidFill>
              <a:latin typeface="Comic Sans MS" pitchFamily="66" charset="0"/>
            </a:endParaRPr>
          </a:p>
          <a:p>
            <a:pPr algn="ctr"/>
            <a:r>
              <a:rPr lang="en-US" sz="2000" b="1">
                <a:solidFill>
                  <a:srgbClr val="000000"/>
                </a:solidFill>
                <a:latin typeface="Comic Sans MS" pitchFamily="66" charset="0"/>
              </a:rPr>
              <a:t>Moving in the opposite direction</a:t>
            </a:r>
          </a:p>
          <a:p>
            <a:pPr algn="ctr"/>
            <a:endParaRPr lang="en-US" sz="2000" b="1">
              <a:solidFill>
                <a:srgbClr val="000000"/>
              </a:solidFill>
              <a:latin typeface="Comic Sans MS" pitchFamily="66" charset="0"/>
            </a:endParaRPr>
          </a:p>
          <a:p>
            <a:pPr algn="ctr"/>
            <a:r>
              <a:rPr lang="en-US" sz="2000" b="1">
                <a:solidFill>
                  <a:srgbClr val="000000"/>
                </a:solidFill>
                <a:latin typeface="Comic Sans MS" pitchFamily="66" charset="0"/>
              </a:rPr>
              <a:t>Stepping off the field</a:t>
            </a:r>
          </a:p>
        </p:txBody>
      </p:sp>
      <p:graphicFrame>
        <p:nvGraphicFramePr>
          <p:cNvPr id="35842" name="Object 5"/>
          <p:cNvGraphicFramePr>
            <a:graphicFrameLocks noChangeAspect="1"/>
          </p:cNvGraphicFramePr>
          <p:nvPr/>
        </p:nvGraphicFramePr>
        <p:xfrm>
          <a:off x="914400" y="1768475"/>
          <a:ext cx="1644650" cy="1395413"/>
        </p:xfrm>
        <a:graphic>
          <a:graphicData uri="http://schemas.openxmlformats.org/presentationml/2006/ole">
            <mc:AlternateContent xmlns:mc="http://schemas.openxmlformats.org/markup-compatibility/2006">
              <mc:Choice xmlns:v="urn:schemas-microsoft-com:vml" Requires="v">
                <p:oleObj spid="_x0000_s132182" name="PhotoSuite Image" r:id="rId4" imgW="15601950" imgH="13239750" progId="">
                  <p:embed/>
                </p:oleObj>
              </mc:Choice>
              <mc:Fallback>
                <p:oleObj name="PhotoSuite Image" r:id="rId4" imgW="15601950" imgH="132397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768475"/>
                        <a:ext cx="1644650"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3" name="Object 8"/>
          <p:cNvGraphicFramePr>
            <a:graphicFrameLocks noChangeAspect="1"/>
          </p:cNvGraphicFramePr>
          <p:nvPr/>
        </p:nvGraphicFramePr>
        <p:xfrm>
          <a:off x="914400" y="3444875"/>
          <a:ext cx="1644650" cy="1231900"/>
        </p:xfrm>
        <a:graphic>
          <a:graphicData uri="http://schemas.openxmlformats.org/presentationml/2006/ole">
            <mc:AlternateContent xmlns:mc="http://schemas.openxmlformats.org/markup-compatibility/2006">
              <mc:Choice xmlns:v="urn:schemas-microsoft-com:vml" Requires="v">
                <p:oleObj spid="_x0000_s132183" name="PhotoSuite Image" r:id="rId6" imgW="17421225" imgH="10629900" progId="">
                  <p:embed/>
                </p:oleObj>
              </mc:Choice>
              <mc:Fallback>
                <p:oleObj name="PhotoSuite Image" r:id="rId6" imgW="17421225" imgH="106299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444875"/>
                        <a:ext cx="164465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4" name="Object 15"/>
          <p:cNvGraphicFramePr>
            <a:graphicFrameLocks noChangeAspect="1"/>
          </p:cNvGraphicFramePr>
          <p:nvPr/>
        </p:nvGraphicFramePr>
        <p:xfrm>
          <a:off x="915988" y="4930775"/>
          <a:ext cx="1665287" cy="1257300"/>
        </p:xfrm>
        <a:graphic>
          <a:graphicData uri="http://schemas.openxmlformats.org/presentationml/2006/ole">
            <mc:AlternateContent xmlns:mc="http://schemas.openxmlformats.org/markup-compatibility/2006">
              <mc:Choice xmlns:v="urn:schemas-microsoft-com:vml" Requires="v">
                <p:oleObj spid="_x0000_s132184" name="PhotoSuite Image" r:id="rId8" imgW="14125575" imgH="10144125" progId="">
                  <p:embed/>
                </p:oleObj>
              </mc:Choice>
              <mc:Fallback>
                <p:oleObj name="PhotoSuite Image" r:id="rId8" imgW="14125575" imgH="1014412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988" y="4930775"/>
                        <a:ext cx="1665287"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7" name="Rectangle 18"/>
          <p:cNvSpPr>
            <a:spLocks noChangeArrowheads="1"/>
          </p:cNvSpPr>
          <p:nvPr/>
        </p:nvSpPr>
        <p:spPr bwMode="auto">
          <a:xfrm>
            <a:off x="477838" y="366713"/>
            <a:ext cx="8301037" cy="1081087"/>
          </a:xfrm>
          <a:prstGeom prst="rect">
            <a:avLst/>
          </a:prstGeom>
          <a:noFill/>
          <a:ln w="9525">
            <a:noFill/>
            <a:miter lim="800000"/>
            <a:headEnd/>
            <a:tailEnd/>
          </a:ln>
        </p:spPr>
        <p:txBody>
          <a:bodyPr/>
          <a:lstStyle/>
          <a:p>
            <a:pPr algn="ctr"/>
            <a:r>
              <a:rPr lang="en-US" sz="3200" b="1">
                <a:solidFill>
                  <a:srgbClr val="FF3300"/>
                </a:solidFill>
                <a:latin typeface="Comic Sans MS" pitchFamily="66" charset="0"/>
              </a:rPr>
              <a:t>Involved In Active Play ?? </a:t>
            </a:r>
            <a:br>
              <a:rPr lang="en-US" sz="3200" b="1">
                <a:solidFill>
                  <a:srgbClr val="FF3300"/>
                </a:solidFill>
                <a:latin typeface="Comic Sans MS" pitchFamily="66" charset="0"/>
              </a:rPr>
            </a:br>
            <a:r>
              <a:rPr lang="en-US" sz="3200" b="1">
                <a:solidFill>
                  <a:srgbClr val="FF3300"/>
                </a:solidFill>
                <a:latin typeface="Comic Sans MS" pitchFamily="66" charset="0"/>
              </a:rPr>
              <a:t>Maybe not.. </a:t>
            </a:r>
            <a:endParaRPr lang="en-US" sz="3200" b="1">
              <a:solidFill>
                <a:srgbClr val="FF0000"/>
              </a:solidFill>
              <a:latin typeface="Comic Sans MS" pitchFamily="66" charset="0"/>
            </a:endParaRPr>
          </a:p>
        </p:txBody>
      </p:sp>
      <p:sp>
        <p:nvSpPr>
          <p:cNvPr id="10"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B8FB385D-8A64-4650-9287-D81D7118F312}" type="slidenum">
              <a:rPr lang="en-US"/>
              <a:pPr lvl="1" fontAlgn="auto">
                <a:spcBef>
                  <a:spcPts val="0"/>
                </a:spcBef>
                <a:spcAft>
                  <a:spcPts val="0"/>
                </a:spcAft>
                <a:defRPr/>
              </a:pPr>
              <a:t>24</a:t>
            </a:fld>
            <a:endParaRPr lang="en-US"/>
          </a:p>
        </p:txBody>
      </p:sp>
      <p:pic>
        <p:nvPicPr>
          <p:cNvPr id="12" name="Picture 2" descr="OhioSouthshirt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4"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171228876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p:nvPr>
        </p:nvSpPr>
        <p:spPr>
          <a:xfrm>
            <a:off x="457200" y="1200561"/>
            <a:ext cx="8458200" cy="3210752"/>
          </a:xfrm>
          <a:prstGeom prst="rect">
            <a:avLst/>
          </a:prstGeom>
          <a:noFill/>
        </p:spPr>
        <p:txBody>
          <a:bodyPr wrap="square" rtlCol="0">
            <a:spAutoFit/>
          </a:bodyPr>
          <a:lstStyle/>
          <a:p>
            <a:pPr marL="0" indent="0" algn="ctr">
              <a:buNone/>
            </a:pPr>
            <a:r>
              <a:rPr lang="en-US" sz="5400" b="1" u="sng" dirty="0" smtClean="0"/>
              <a:t>PART 3</a:t>
            </a:r>
          </a:p>
          <a:p>
            <a:pPr marL="0" indent="0" algn="ctr">
              <a:buNone/>
            </a:pPr>
            <a:r>
              <a:rPr lang="en-US" sz="5400" b="1" u="sng" dirty="0" smtClean="0"/>
              <a:t>OFFSIDE EXCEPTIONS</a:t>
            </a:r>
          </a:p>
          <a:p>
            <a:pPr marL="0" indent="0" algn="ctr">
              <a:buNone/>
            </a:pPr>
            <a:endParaRPr lang="en-US" b="1" u="sng" dirty="0">
              <a:latin typeface="+mn-lt"/>
            </a:endParaRPr>
          </a:p>
          <a:p>
            <a:pPr marL="0" indent="0" algn="ctr">
              <a:buNone/>
            </a:pPr>
            <a:r>
              <a:rPr lang="en-US" sz="5400" b="1" u="sng" dirty="0" smtClean="0">
                <a:solidFill>
                  <a:srgbClr val="FF0000"/>
                </a:solidFill>
              </a:rPr>
              <a:t>How Many ?</a:t>
            </a:r>
            <a:endParaRPr lang="en-US" sz="5400" b="1" u="sng" dirty="0">
              <a:solidFill>
                <a:srgbClr val="3333FF"/>
              </a:solidFill>
              <a:latin typeface="+mn-lt"/>
            </a:endParaRP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25</a:t>
            </a:fld>
            <a:endParaRPr lang="en-US" dirty="0"/>
          </a:p>
        </p:txBody>
      </p:sp>
      <p:pic>
        <p:nvPicPr>
          <p:cNvPr id="7"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9"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571685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p:nvPr>
        </p:nvSpPr>
        <p:spPr>
          <a:xfrm>
            <a:off x="457200" y="1200561"/>
            <a:ext cx="8458200" cy="4666535"/>
          </a:xfrm>
          <a:prstGeom prst="rect">
            <a:avLst/>
          </a:prstGeom>
          <a:noFill/>
        </p:spPr>
        <p:txBody>
          <a:bodyPr wrap="square" rtlCol="0">
            <a:spAutoFit/>
          </a:bodyPr>
          <a:lstStyle/>
          <a:p>
            <a:pPr marL="0" indent="0" algn="ctr">
              <a:buNone/>
            </a:pPr>
            <a:r>
              <a:rPr lang="en-US" sz="5400" b="1" u="sng" dirty="0" smtClean="0"/>
              <a:t>PART 3</a:t>
            </a:r>
          </a:p>
          <a:p>
            <a:pPr marL="0" indent="0" algn="ctr">
              <a:buNone/>
            </a:pPr>
            <a:r>
              <a:rPr lang="en-US" sz="5400" b="1" u="sng" dirty="0" smtClean="0"/>
              <a:t>OFFSIDE EXCEPTIONS</a:t>
            </a:r>
          </a:p>
          <a:p>
            <a:pPr marL="0" indent="0" algn="ctr">
              <a:buNone/>
            </a:pPr>
            <a:endParaRPr lang="en-US" b="1" u="sng" dirty="0">
              <a:latin typeface="+mn-lt"/>
            </a:endParaRPr>
          </a:p>
          <a:p>
            <a:pPr marL="0" indent="0" algn="ctr">
              <a:buNone/>
            </a:pPr>
            <a:r>
              <a:rPr lang="en-US" sz="5400" b="1" u="sng" dirty="0" smtClean="0">
                <a:solidFill>
                  <a:srgbClr val="FF0000"/>
                </a:solidFill>
                <a:latin typeface="+mn-lt"/>
              </a:rPr>
              <a:t>3 Exceptions</a:t>
            </a:r>
          </a:p>
          <a:p>
            <a:pPr marL="0" indent="0" algn="ctr">
              <a:buNone/>
            </a:pPr>
            <a:endParaRPr lang="en-US" b="1" u="sng" dirty="0">
              <a:latin typeface="+mn-lt"/>
            </a:endParaRPr>
          </a:p>
          <a:p>
            <a:pPr marL="0" indent="0" algn="ctr">
              <a:buNone/>
            </a:pPr>
            <a:r>
              <a:rPr lang="en-US" sz="5400" b="1" u="sng" dirty="0" smtClean="0">
                <a:solidFill>
                  <a:srgbClr val="3333FF"/>
                </a:solidFill>
                <a:latin typeface="+mn-lt"/>
              </a:rPr>
              <a:t>What are they??</a:t>
            </a:r>
            <a:endParaRPr lang="en-US" sz="5400" b="1" u="sng" dirty="0">
              <a:solidFill>
                <a:srgbClr val="3333FF"/>
              </a:solidFill>
              <a:latin typeface="+mn-lt"/>
            </a:endParaRP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26</a:t>
            </a:fld>
            <a:endParaRPr lang="en-US" dirty="0"/>
          </a:p>
        </p:txBody>
      </p:sp>
      <p:pic>
        <p:nvPicPr>
          <p:cNvPr id="7"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9"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2897575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838200" y="1143000"/>
            <a:ext cx="7326313" cy="1200329"/>
          </a:xfrm>
          <a:prstGeom prst="rect">
            <a:avLst/>
          </a:prstGeom>
          <a:noFill/>
          <a:ln w="9525">
            <a:noFill/>
            <a:miter lim="800000"/>
            <a:headEnd/>
            <a:tailEnd/>
          </a:ln>
          <a:effectLst/>
        </p:spPr>
        <p:txBody>
          <a:bodyPr>
            <a:spAutoFit/>
          </a:bodyPr>
          <a:lstStyle/>
          <a:p>
            <a:r>
              <a:rPr lang="en-US" sz="2400" dirty="0">
                <a:solidFill>
                  <a:srgbClr val="000000"/>
                </a:solidFill>
                <a:latin typeface="Comic Sans MS" pitchFamily="66" charset="0"/>
                <a:cs typeface="Arial" charset="0"/>
              </a:rPr>
              <a:t>An attacker can never be guilty of the offside offense if they receive the ball </a:t>
            </a:r>
            <a:r>
              <a:rPr lang="en-US" sz="2400" b="1" dirty="0">
                <a:solidFill>
                  <a:srgbClr val="FF3300"/>
                </a:solidFill>
                <a:effectLst>
                  <a:outerShdw blurRad="38100" dist="38100" dir="2700000" algn="tl">
                    <a:srgbClr val="C0C0C0"/>
                  </a:outerShdw>
                </a:effectLst>
                <a:latin typeface="Comic Sans MS" pitchFamily="66" charset="0"/>
                <a:cs typeface="Arial" charset="0"/>
              </a:rPr>
              <a:t>directly</a:t>
            </a:r>
            <a:r>
              <a:rPr lang="en-US" sz="2400" dirty="0">
                <a:solidFill>
                  <a:srgbClr val="000000"/>
                </a:solidFill>
                <a:latin typeface="Comic Sans MS" pitchFamily="66" charset="0"/>
                <a:cs typeface="Arial" charset="0"/>
              </a:rPr>
              <a:t> </a:t>
            </a:r>
            <a:r>
              <a:rPr lang="en-US" sz="2400" dirty="0" smtClean="0">
                <a:solidFill>
                  <a:srgbClr val="000000"/>
                </a:solidFill>
                <a:latin typeface="Comic Sans MS" pitchFamily="66" charset="0"/>
                <a:cs typeface="Arial" charset="0"/>
              </a:rPr>
              <a:t>(first touch) from </a:t>
            </a:r>
            <a:r>
              <a:rPr lang="en-US" sz="2400" dirty="0">
                <a:solidFill>
                  <a:srgbClr val="000000"/>
                </a:solidFill>
                <a:latin typeface="Comic Sans MS" pitchFamily="66" charset="0"/>
                <a:cs typeface="Arial" charset="0"/>
              </a:rPr>
              <a:t>a:</a:t>
            </a:r>
          </a:p>
        </p:txBody>
      </p:sp>
      <p:graphicFrame>
        <p:nvGraphicFramePr>
          <p:cNvPr id="110595" name="Object 3"/>
          <p:cNvGraphicFramePr>
            <a:graphicFrameLocks noChangeAspect="1"/>
          </p:cNvGraphicFramePr>
          <p:nvPr/>
        </p:nvGraphicFramePr>
        <p:xfrm>
          <a:off x="6096000" y="2441575"/>
          <a:ext cx="2438400" cy="1597025"/>
        </p:xfrm>
        <a:graphic>
          <a:graphicData uri="http://schemas.openxmlformats.org/presentationml/2006/ole">
            <mc:AlternateContent xmlns:mc="http://schemas.openxmlformats.org/markup-compatibility/2006">
              <mc:Choice xmlns:v="urn:schemas-microsoft-com:vml" Requires="v">
                <p:oleObj spid="_x0000_s133185" name="PhotoSuite Image" r:id="rId4" imgW="24860250" imgH="16287750" progId="">
                  <p:embed/>
                </p:oleObj>
              </mc:Choice>
              <mc:Fallback>
                <p:oleObj name="PhotoSuite Image" r:id="rId4" imgW="24860250" imgH="162877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441575"/>
                        <a:ext cx="243840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0596" name="Rectangle 4"/>
          <p:cNvSpPr>
            <a:spLocks noChangeArrowheads="1"/>
          </p:cNvSpPr>
          <p:nvPr/>
        </p:nvSpPr>
        <p:spPr bwMode="auto">
          <a:xfrm>
            <a:off x="4422775" y="2947988"/>
            <a:ext cx="1597025" cy="396875"/>
          </a:xfrm>
          <a:prstGeom prst="rect">
            <a:avLst/>
          </a:prstGeom>
          <a:noFill/>
          <a:ln w="9525">
            <a:noFill/>
            <a:miter lim="800000"/>
            <a:headEnd/>
            <a:tailEnd/>
          </a:ln>
        </p:spPr>
        <p:txBody>
          <a:bodyPr wrap="none">
            <a:spAutoFit/>
          </a:bodyPr>
          <a:lstStyle/>
          <a:p>
            <a:pPr algn="ctr"/>
            <a:r>
              <a:rPr lang="en-US" sz="2000" b="1">
                <a:solidFill>
                  <a:srgbClr val="000000"/>
                </a:solidFill>
                <a:latin typeface="Comic Sans MS" pitchFamily="66" charset="0"/>
              </a:rPr>
              <a:t>Corner Kick</a:t>
            </a:r>
          </a:p>
        </p:txBody>
      </p:sp>
      <p:sp>
        <p:nvSpPr>
          <p:cNvPr id="110597" name="Rectangle 5"/>
          <p:cNvSpPr>
            <a:spLocks noChangeArrowheads="1"/>
          </p:cNvSpPr>
          <p:nvPr/>
        </p:nvSpPr>
        <p:spPr bwMode="auto">
          <a:xfrm>
            <a:off x="1557338" y="2506640"/>
            <a:ext cx="1304925" cy="396875"/>
          </a:xfrm>
          <a:prstGeom prst="rect">
            <a:avLst/>
          </a:prstGeom>
          <a:noFill/>
          <a:ln w="9525">
            <a:noFill/>
            <a:miter lim="800000"/>
            <a:headEnd/>
            <a:tailEnd/>
          </a:ln>
        </p:spPr>
        <p:txBody>
          <a:bodyPr wrap="none">
            <a:spAutoFit/>
          </a:bodyPr>
          <a:lstStyle/>
          <a:p>
            <a:pPr algn="ctr"/>
            <a:r>
              <a:rPr lang="en-US" sz="2000" b="1" dirty="0">
                <a:solidFill>
                  <a:srgbClr val="000000"/>
                </a:solidFill>
                <a:latin typeface="Comic Sans MS" pitchFamily="66" charset="0"/>
              </a:rPr>
              <a:t>Goal Kick</a:t>
            </a:r>
          </a:p>
        </p:txBody>
      </p:sp>
      <p:graphicFrame>
        <p:nvGraphicFramePr>
          <p:cNvPr id="110598" name="Object 6"/>
          <p:cNvGraphicFramePr>
            <a:graphicFrameLocks noChangeAspect="1"/>
          </p:cNvGraphicFramePr>
          <p:nvPr/>
        </p:nvGraphicFramePr>
        <p:xfrm>
          <a:off x="533400" y="2928938"/>
          <a:ext cx="3200400" cy="2836862"/>
        </p:xfrm>
        <a:graphic>
          <a:graphicData uri="http://schemas.openxmlformats.org/presentationml/2006/ole">
            <mc:AlternateContent xmlns:mc="http://schemas.openxmlformats.org/markup-compatibility/2006">
              <mc:Choice xmlns:v="urn:schemas-microsoft-com:vml" Requires="v">
                <p:oleObj spid="_x0000_s133186" name="PhotoSuite Image" r:id="rId6" imgW="31813500" imgH="28213050" progId="">
                  <p:embed/>
                </p:oleObj>
              </mc:Choice>
              <mc:Fallback>
                <p:oleObj name="PhotoSuite Image" r:id="rId6" imgW="31813500" imgH="2821305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928938"/>
                        <a:ext cx="3200400" cy="283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599" name="Object 7"/>
          <p:cNvGraphicFramePr>
            <a:graphicFrameLocks noChangeAspect="1"/>
          </p:cNvGraphicFramePr>
          <p:nvPr/>
        </p:nvGraphicFramePr>
        <p:xfrm>
          <a:off x="5715000" y="4495800"/>
          <a:ext cx="2819400" cy="1492250"/>
        </p:xfrm>
        <a:graphic>
          <a:graphicData uri="http://schemas.openxmlformats.org/presentationml/2006/ole">
            <mc:AlternateContent xmlns:mc="http://schemas.openxmlformats.org/markup-compatibility/2006">
              <mc:Choice xmlns:v="urn:schemas-microsoft-com:vml" Requires="v">
                <p:oleObj spid="_x0000_s133187" name="PhotoSuite Image" r:id="rId8" imgW="23145750" imgH="12249150" progId="">
                  <p:embed/>
                </p:oleObj>
              </mc:Choice>
              <mc:Fallback>
                <p:oleObj name="PhotoSuite Image" r:id="rId8" imgW="23145750" imgH="1224915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4495800"/>
                        <a:ext cx="28194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0600" name="Rectangle 8"/>
          <p:cNvSpPr>
            <a:spLocks noChangeArrowheads="1"/>
          </p:cNvSpPr>
          <p:nvPr/>
        </p:nvSpPr>
        <p:spPr bwMode="auto">
          <a:xfrm>
            <a:off x="4267200" y="5181600"/>
            <a:ext cx="1438275" cy="396875"/>
          </a:xfrm>
          <a:prstGeom prst="rect">
            <a:avLst/>
          </a:prstGeom>
          <a:noFill/>
          <a:ln w="9525">
            <a:noFill/>
            <a:miter lim="800000"/>
            <a:headEnd/>
            <a:tailEnd/>
          </a:ln>
        </p:spPr>
        <p:txBody>
          <a:bodyPr wrap="none">
            <a:spAutoFit/>
          </a:bodyPr>
          <a:lstStyle/>
          <a:p>
            <a:pPr algn="ctr"/>
            <a:r>
              <a:rPr lang="en-US" sz="2000">
                <a:solidFill>
                  <a:srgbClr val="000000"/>
                </a:solidFill>
                <a:latin typeface="Comic Sans MS" pitchFamily="66" charset="0"/>
              </a:rPr>
              <a:t> </a:t>
            </a:r>
            <a:r>
              <a:rPr lang="en-US" sz="2000" b="1">
                <a:solidFill>
                  <a:srgbClr val="000000"/>
                </a:solidFill>
                <a:latin typeface="Comic Sans MS" pitchFamily="66" charset="0"/>
              </a:rPr>
              <a:t>Throw-In</a:t>
            </a:r>
          </a:p>
        </p:txBody>
      </p:sp>
      <p:sp>
        <p:nvSpPr>
          <p:cNvPr id="37897" name="Rectangle 10"/>
          <p:cNvSpPr>
            <a:spLocks noChangeArrowheads="1"/>
          </p:cNvSpPr>
          <p:nvPr/>
        </p:nvSpPr>
        <p:spPr bwMode="auto">
          <a:xfrm>
            <a:off x="609600" y="457200"/>
            <a:ext cx="7705725" cy="628650"/>
          </a:xfrm>
          <a:prstGeom prst="rect">
            <a:avLst/>
          </a:prstGeom>
          <a:noFill/>
          <a:ln w="9525">
            <a:noFill/>
            <a:miter lim="800000"/>
            <a:headEnd/>
            <a:tailEnd/>
          </a:ln>
        </p:spPr>
        <p:txBody>
          <a:bodyPr/>
          <a:lstStyle/>
          <a:p>
            <a:pPr algn="ctr"/>
            <a:r>
              <a:rPr lang="en-US" sz="3200" b="1" dirty="0">
                <a:solidFill>
                  <a:srgbClr val="000000"/>
                </a:solidFill>
                <a:latin typeface="Comic Sans MS" pitchFamily="66" charset="0"/>
              </a:rPr>
              <a:t>PART 3 – </a:t>
            </a:r>
            <a:r>
              <a:rPr lang="en-US" sz="3200" b="1" dirty="0">
                <a:solidFill>
                  <a:srgbClr val="FF0000"/>
                </a:solidFill>
                <a:latin typeface="Comic Sans MS" pitchFamily="66" charset="0"/>
              </a:rPr>
              <a:t>Offside Exceptions</a:t>
            </a:r>
          </a:p>
        </p:txBody>
      </p:sp>
      <p:sp>
        <p:nvSpPr>
          <p:cNvPr id="12"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657B6BC7-8B75-4114-91A3-B12881B5931A}" type="slidenum">
              <a:rPr lang="en-US"/>
              <a:pPr lvl="1" fontAlgn="auto">
                <a:spcBef>
                  <a:spcPts val="0"/>
                </a:spcBef>
                <a:spcAft>
                  <a:spcPts val="0"/>
                </a:spcAft>
                <a:defRPr/>
              </a:pPr>
              <a:t>27</a:t>
            </a:fld>
            <a:endParaRPr lang="en-US"/>
          </a:p>
        </p:txBody>
      </p:sp>
      <p:pic>
        <p:nvPicPr>
          <p:cNvPr id="14" name="Picture 2" descr="OhioSouthshirt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6"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14705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blinds(horizontal)">
                                      <p:cBhvr>
                                        <p:cTn id="7" dur="500"/>
                                        <p:tgtEl>
                                          <p:spTgt spid="11059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0597"/>
                                        </p:tgtEl>
                                        <p:attrNameLst>
                                          <p:attrName>style.visibility</p:attrName>
                                        </p:attrNameLst>
                                      </p:cBhvr>
                                      <p:to>
                                        <p:strVal val="visible"/>
                                      </p:to>
                                    </p:set>
                                    <p:animEffect transition="in" filter="blinds(horizontal)">
                                      <p:cBhvr>
                                        <p:cTn id="11" dur="500"/>
                                        <p:tgtEl>
                                          <p:spTgt spid="110597"/>
                                        </p:tgtEl>
                                      </p:cBhvr>
                                    </p:animEffect>
                                  </p:childTnLst>
                                </p:cTn>
                              </p:par>
                              <p:par>
                                <p:cTn id="12" presetID="3" presetClass="entr" presetSubtype="10" fill="hold" nodeType="withEffect">
                                  <p:stCondLst>
                                    <p:cond delay="0"/>
                                  </p:stCondLst>
                                  <p:childTnLst>
                                    <p:set>
                                      <p:cBhvr>
                                        <p:cTn id="13" dur="1" fill="hold">
                                          <p:stCondLst>
                                            <p:cond delay="0"/>
                                          </p:stCondLst>
                                        </p:cTn>
                                        <p:tgtEl>
                                          <p:spTgt spid="110598"/>
                                        </p:tgtEl>
                                        <p:attrNameLst>
                                          <p:attrName>style.visibility</p:attrName>
                                        </p:attrNameLst>
                                      </p:cBhvr>
                                      <p:to>
                                        <p:strVal val="visible"/>
                                      </p:to>
                                    </p:set>
                                    <p:animEffect transition="in" filter="blinds(horizontal)">
                                      <p:cBhvr>
                                        <p:cTn id="14" dur="500"/>
                                        <p:tgtEl>
                                          <p:spTgt spid="110598"/>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110596"/>
                                        </p:tgtEl>
                                        <p:attrNameLst>
                                          <p:attrName>style.visibility</p:attrName>
                                        </p:attrNameLst>
                                      </p:cBhvr>
                                      <p:to>
                                        <p:strVal val="visible"/>
                                      </p:to>
                                    </p:set>
                                    <p:animEffect transition="in" filter="blinds(horizontal)">
                                      <p:cBhvr>
                                        <p:cTn id="18" dur="500"/>
                                        <p:tgtEl>
                                          <p:spTgt spid="110596"/>
                                        </p:tgtEl>
                                      </p:cBhvr>
                                    </p:animEffect>
                                  </p:childTnLst>
                                </p:cTn>
                              </p:par>
                              <p:par>
                                <p:cTn id="19" presetID="3" presetClass="entr" presetSubtype="10" fill="hold" nodeType="withEffect">
                                  <p:stCondLst>
                                    <p:cond delay="0"/>
                                  </p:stCondLst>
                                  <p:childTnLst>
                                    <p:set>
                                      <p:cBhvr>
                                        <p:cTn id="20" dur="1" fill="hold">
                                          <p:stCondLst>
                                            <p:cond delay="0"/>
                                          </p:stCondLst>
                                        </p:cTn>
                                        <p:tgtEl>
                                          <p:spTgt spid="110595"/>
                                        </p:tgtEl>
                                        <p:attrNameLst>
                                          <p:attrName>style.visibility</p:attrName>
                                        </p:attrNameLst>
                                      </p:cBhvr>
                                      <p:to>
                                        <p:strVal val="visible"/>
                                      </p:to>
                                    </p:set>
                                    <p:animEffect transition="in" filter="blinds(horizontal)">
                                      <p:cBhvr>
                                        <p:cTn id="21" dur="500"/>
                                        <p:tgtEl>
                                          <p:spTgt spid="110595"/>
                                        </p:tgtEl>
                                      </p:cBhvr>
                                    </p:animEffect>
                                  </p:childTnLst>
                                </p:cTn>
                              </p:par>
                            </p:childTnLst>
                          </p:cTn>
                        </p:par>
                        <p:par>
                          <p:cTn id="22" fill="hold">
                            <p:stCondLst>
                              <p:cond delay="1500"/>
                            </p:stCondLst>
                            <p:childTnLst>
                              <p:par>
                                <p:cTn id="23" presetID="3" presetClass="entr" presetSubtype="10" fill="hold" grpId="0" nodeType="afterEffect">
                                  <p:stCondLst>
                                    <p:cond delay="0"/>
                                  </p:stCondLst>
                                  <p:childTnLst>
                                    <p:set>
                                      <p:cBhvr>
                                        <p:cTn id="24" dur="1" fill="hold">
                                          <p:stCondLst>
                                            <p:cond delay="0"/>
                                          </p:stCondLst>
                                        </p:cTn>
                                        <p:tgtEl>
                                          <p:spTgt spid="110600"/>
                                        </p:tgtEl>
                                        <p:attrNameLst>
                                          <p:attrName>style.visibility</p:attrName>
                                        </p:attrNameLst>
                                      </p:cBhvr>
                                      <p:to>
                                        <p:strVal val="visible"/>
                                      </p:to>
                                    </p:set>
                                    <p:animEffect transition="in" filter="blinds(horizontal)">
                                      <p:cBhvr>
                                        <p:cTn id="25" dur="500"/>
                                        <p:tgtEl>
                                          <p:spTgt spid="110600"/>
                                        </p:tgtEl>
                                      </p:cBhvr>
                                    </p:animEffect>
                                  </p:childTnLst>
                                </p:cTn>
                              </p:par>
                              <p:par>
                                <p:cTn id="26" presetID="3" presetClass="entr" presetSubtype="10" fill="hold" nodeType="withEffect">
                                  <p:stCondLst>
                                    <p:cond delay="0"/>
                                  </p:stCondLst>
                                  <p:childTnLst>
                                    <p:set>
                                      <p:cBhvr>
                                        <p:cTn id="27" dur="1" fill="hold">
                                          <p:stCondLst>
                                            <p:cond delay="0"/>
                                          </p:stCondLst>
                                        </p:cTn>
                                        <p:tgtEl>
                                          <p:spTgt spid="110599"/>
                                        </p:tgtEl>
                                        <p:attrNameLst>
                                          <p:attrName>style.visibility</p:attrName>
                                        </p:attrNameLst>
                                      </p:cBhvr>
                                      <p:to>
                                        <p:strVal val="visible"/>
                                      </p:to>
                                    </p:set>
                                    <p:animEffect transition="in" filter="blinds(horizontal)">
                                      <p:cBhvr>
                                        <p:cTn id="28" dur="500"/>
                                        <p:tgtEl>
                                          <p:spTgt spid="110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P spid="110596" grpId="0"/>
      <p:bldP spid="110597" grpId="0"/>
      <p:bldP spid="11060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p:nvPr>
        </p:nvSpPr>
        <p:spPr>
          <a:xfrm>
            <a:off x="457200" y="1219200"/>
            <a:ext cx="8458200" cy="3567773"/>
          </a:xfrm>
          <a:prstGeom prst="rect">
            <a:avLst/>
          </a:prstGeom>
          <a:noFill/>
        </p:spPr>
        <p:txBody>
          <a:bodyPr wrap="square" rtlCol="0">
            <a:spAutoFit/>
          </a:bodyPr>
          <a:lstStyle/>
          <a:p>
            <a:pPr marL="0" indent="0" algn="ctr">
              <a:buNone/>
            </a:pPr>
            <a:r>
              <a:rPr lang="en-US" sz="4800" b="1" u="sng" dirty="0" smtClean="0"/>
              <a:t>PART 4 </a:t>
            </a:r>
          </a:p>
          <a:p>
            <a:pPr marL="0" indent="0" algn="ctr">
              <a:buNone/>
            </a:pPr>
            <a:r>
              <a:rPr lang="en-US" sz="4800" b="1" u="sng" dirty="0" smtClean="0"/>
              <a:t>OFFSIDE PUNISHMENT</a:t>
            </a:r>
          </a:p>
          <a:p>
            <a:pPr marL="0" indent="0" algn="ctr">
              <a:buNone/>
            </a:pPr>
            <a:endParaRPr lang="en-US" b="1" u="sng" dirty="0">
              <a:latin typeface="+mn-lt"/>
            </a:endParaRPr>
          </a:p>
          <a:p>
            <a:pPr marL="0" indent="0" algn="ctr">
              <a:buNone/>
            </a:pPr>
            <a:r>
              <a:rPr lang="en-US" sz="5400" b="1" u="sng" dirty="0" smtClean="0">
                <a:solidFill>
                  <a:srgbClr val="FF0000"/>
                </a:solidFill>
                <a:latin typeface="+mn-lt"/>
              </a:rPr>
              <a:t>How Many Parts ?</a:t>
            </a:r>
          </a:p>
          <a:p>
            <a:pPr marL="0" indent="0" algn="ctr">
              <a:buNone/>
            </a:pPr>
            <a:endParaRPr lang="en-US" b="1" u="sng" dirty="0">
              <a:latin typeface="+mn-lt"/>
            </a:endParaRP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28</a:t>
            </a:fld>
            <a:endParaRPr lang="en-US" dirty="0"/>
          </a:p>
        </p:txBody>
      </p:sp>
      <p:pic>
        <p:nvPicPr>
          <p:cNvPr id="7"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9"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3522881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p:nvPr>
        </p:nvSpPr>
        <p:spPr>
          <a:xfrm>
            <a:off x="457200" y="1219200"/>
            <a:ext cx="8458200" cy="4481869"/>
          </a:xfrm>
          <a:prstGeom prst="rect">
            <a:avLst/>
          </a:prstGeom>
          <a:noFill/>
        </p:spPr>
        <p:txBody>
          <a:bodyPr wrap="square" rtlCol="0">
            <a:spAutoFit/>
          </a:bodyPr>
          <a:lstStyle/>
          <a:p>
            <a:pPr marL="0" indent="0" algn="ctr">
              <a:buNone/>
            </a:pPr>
            <a:r>
              <a:rPr lang="en-US" sz="4800" b="1" u="sng" dirty="0" smtClean="0"/>
              <a:t>PART 4 </a:t>
            </a:r>
          </a:p>
          <a:p>
            <a:pPr marL="0" indent="0" algn="ctr">
              <a:buNone/>
            </a:pPr>
            <a:r>
              <a:rPr lang="en-US" sz="4800" b="1" u="sng" dirty="0" smtClean="0"/>
              <a:t>OFFSIDE PUNISHMENT</a:t>
            </a:r>
          </a:p>
          <a:p>
            <a:pPr marL="0" indent="0" algn="ctr">
              <a:buNone/>
            </a:pPr>
            <a:endParaRPr lang="en-US" b="1" u="sng" dirty="0">
              <a:latin typeface="+mn-lt"/>
            </a:endParaRPr>
          </a:p>
          <a:p>
            <a:pPr marL="0" indent="0" algn="ctr">
              <a:buNone/>
            </a:pPr>
            <a:r>
              <a:rPr lang="en-US" sz="5400" b="1" u="sng" dirty="0" smtClean="0">
                <a:solidFill>
                  <a:srgbClr val="FF0000"/>
                </a:solidFill>
                <a:latin typeface="+mn-lt"/>
              </a:rPr>
              <a:t>3 Parts</a:t>
            </a:r>
          </a:p>
          <a:p>
            <a:pPr marL="0" indent="0" algn="ctr">
              <a:buNone/>
            </a:pPr>
            <a:endParaRPr lang="en-US" b="1" u="sng" dirty="0">
              <a:latin typeface="+mn-lt"/>
            </a:endParaRPr>
          </a:p>
          <a:p>
            <a:pPr marL="0" indent="0" algn="ctr">
              <a:buNone/>
            </a:pPr>
            <a:r>
              <a:rPr lang="en-US" sz="5400" b="1" u="sng" dirty="0" smtClean="0">
                <a:solidFill>
                  <a:srgbClr val="3333FF"/>
                </a:solidFill>
                <a:latin typeface="+mn-lt"/>
              </a:rPr>
              <a:t>What are they ??</a:t>
            </a:r>
            <a:endParaRPr lang="en-US" sz="5400" b="1" u="sng" dirty="0">
              <a:solidFill>
                <a:srgbClr val="3333FF"/>
              </a:solidFill>
              <a:latin typeface="+mn-lt"/>
            </a:endParaRP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29</a:t>
            </a:fld>
            <a:endParaRPr lang="en-US" dirty="0"/>
          </a:p>
        </p:txBody>
      </p:sp>
      <p:pic>
        <p:nvPicPr>
          <p:cNvPr id="7"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9"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3758347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lvl="1">
              <a:defRPr/>
            </a:pPr>
            <a:r>
              <a:rPr lang="en-US" smtClean="0"/>
              <a:t>Slide </a:t>
            </a:r>
            <a:fld id="{ADF88FDB-6332-4E37-B39C-DCA756168ACF}" type="slidenum">
              <a:rPr lang="en-US" smtClean="0"/>
              <a:pPr lvl="1">
                <a:defRPr/>
              </a:pPr>
              <a:t>3</a:t>
            </a:fld>
            <a:endParaRPr lang="en-US"/>
          </a:p>
        </p:txBody>
      </p:sp>
      <p:sp>
        <p:nvSpPr>
          <p:cNvPr id="8" name="TextBox 7"/>
          <p:cNvSpPr txBox="1"/>
          <p:nvPr/>
        </p:nvSpPr>
        <p:spPr>
          <a:xfrm>
            <a:off x="1057702" y="1219200"/>
            <a:ext cx="7239000" cy="3847207"/>
          </a:xfrm>
          <a:prstGeom prst="rect">
            <a:avLst/>
          </a:prstGeom>
          <a:noFill/>
        </p:spPr>
        <p:txBody>
          <a:bodyPr wrap="square" rtlCol="0">
            <a:spAutoFit/>
          </a:bodyPr>
          <a:lstStyle/>
          <a:p>
            <a:pPr algn="ctr"/>
            <a:r>
              <a:rPr lang="en-US" sz="6000" b="1" u="sng" dirty="0" smtClean="0">
                <a:latin typeface="+mn-lt"/>
              </a:rPr>
              <a:t>LAW  11  </a:t>
            </a:r>
          </a:p>
          <a:p>
            <a:pPr algn="ctr"/>
            <a:endParaRPr lang="en-US" sz="3200" b="1" u="sng" dirty="0">
              <a:latin typeface="+mn-lt"/>
            </a:endParaRPr>
          </a:p>
          <a:p>
            <a:pPr algn="ctr"/>
            <a:r>
              <a:rPr lang="en-US" sz="6000" b="1" u="sng" dirty="0" smtClean="0">
                <a:solidFill>
                  <a:srgbClr val="FF0000"/>
                </a:solidFill>
                <a:latin typeface="+mn-lt"/>
              </a:rPr>
              <a:t>4 Parts</a:t>
            </a:r>
          </a:p>
          <a:p>
            <a:pPr algn="ctr"/>
            <a:endParaRPr lang="en-US" sz="3200" b="1" u="sng" dirty="0">
              <a:latin typeface="+mn-lt"/>
            </a:endParaRPr>
          </a:p>
          <a:p>
            <a:pPr algn="ctr"/>
            <a:r>
              <a:rPr lang="en-US" sz="6000" b="1" u="sng" dirty="0" smtClean="0">
                <a:solidFill>
                  <a:srgbClr val="3333FF"/>
                </a:solidFill>
                <a:latin typeface="+mn-lt"/>
              </a:rPr>
              <a:t>What are they??</a:t>
            </a:r>
            <a:endParaRPr lang="en-US" sz="6000" b="1" u="sng" dirty="0">
              <a:solidFill>
                <a:srgbClr val="3333FF"/>
              </a:solidFill>
              <a:latin typeface="+mn-lt"/>
            </a:endParaRPr>
          </a:p>
        </p:txBody>
      </p:sp>
      <p:pic>
        <p:nvPicPr>
          <p:cNvPr id="5"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0"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420298765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dirty="0" smtClean="0"/>
              <a:t>US Soccer Referee Training</a:t>
            </a:r>
            <a:endParaRPr lang="en-US" dirty="0"/>
          </a:p>
        </p:txBody>
      </p:sp>
      <p:sp>
        <p:nvSpPr>
          <p:cNvPr id="5" name="Content Placeholder 4"/>
          <p:cNvSpPr txBox="1">
            <a:spLocks noGrp="1"/>
          </p:cNvSpPr>
          <p:nvPr>
            <p:ph/>
          </p:nvPr>
        </p:nvSpPr>
        <p:spPr>
          <a:xfrm>
            <a:off x="381000" y="533400"/>
            <a:ext cx="8458200" cy="2111989"/>
          </a:xfrm>
          <a:prstGeom prst="rect">
            <a:avLst/>
          </a:prstGeom>
          <a:noFill/>
        </p:spPr>
        <p:txBody>
          <a:bodyPr wrap="square" rtlCol="0">
            <a:spAutoFit/>
          </a:bodyPr>
          <a:lstStyle/>
          <a:p>
            <a:pPr marL="0" indent="0" algn="ctr">
              <a:buNone/>
            </a:pPr>
            <a:r>
              <a:rPr lang="en-US" sz="4800" b="1" u="sng" dirty="0" smtClean="0"/>
              <a:t>PART 4 </a:t>
            </a:r>
          </a:p>
          <a:p>
            <a:pPr marL="0" indent="0" algn="ctr">
              <a:buNone/>
            </a:pPr>
            <a:r>
              <a:rPr lang="en-US" sz="4800" b="1" u="sng" dirty="0" smtClean="0"/>
              <a:t>OFFSIDE PUNISHMENT</a:t>
            </a:r>
          </a:p>
          <a:p>
            <a:pPr marL="0" indent="0" algn="ctr">
              <a:buNone/>
            </a:pPr>
            <a:endParaRPr lang="en-US" b="1" u="sng" dirty="0">
              <a:latin typeface="+mn-lt"/>
            </a:endParaRPr>
          </a:p>
        </p:txBody>
      </p:sp>
      <p:sp>
        <p:nvSpPr>
          <p:cNvPr id="6"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fld id="{14C42A7B-8FF3-4564-A3AA-C1E27274FBD8}" type="slidenum">
              <a:rPr lang="en-US"/>
              <a:pPr lvl="1" fontAlgn="auto">
                <a:spcBef>
                  <a:spcPts val="0"/>
                </a:spcBef>
                <a:spcAft>
                  <a:spcPts val="0"/>
                </a:spcAft>
                <a:defRPr/>
              </a:pPr>
              <a:t>30</a:t>
            </a:fld>
            <a:endParaRPr lang="en-US" dirty="0"/>
          </a:p>
        </p:txBody>
      </p:sp>
      <p:sp>
        <p:nvSpPr>
          <p:cNvPr id="2" name="TextBox 1"/>
          <p:cNvSpPr txBox="1"/>
          <p:nvPr/>
        </p:nvSpPr>
        <p:spPr>
          <a:xfrm>
            <a:off x="1219200" y="2438400"/>
            <a:ext cx="7162800" cy="3416320"/>
          </a:xfrm>
          <a:prstGeom prst="rect">
            <a:avLst/>
          </a:prstGeom>
          <a:noFill/>
        </p:spPr>
        <p:txBody>
          <a:bodyPr wrap="square" rtlCol="0">
            <a:spAutoFit/>
          </a:bodyPr>
          <a:lstStyle/>
          <a:p>
            <a:pPr marL="342900" indent="-342900">
              <a:buFont typeface="+mj-lt"/>
              <a:buAutoNum type="arabicPeriod"/>
            </a:pPr>
            <a:r>
              <a:rPr lang="en-US" sz="2400" b="1" dirty="0" smtClean="0"/>
              <a:t>Whistle the offside offense and stop play</a:t>
            </a:r>
          </a:p>
          <a:p>
            <a:pPr marL="342900" indent="-342900">
              <a:buFont typeface="+mj-lt"/>
              <a:buAutoNum type="arabicPeriod"/>
            </a:pPr>
            <a:endParaRPr lang="en-US" sz="2400" b="1" dirty="0"/>
          </a:p>
          <a:p>
            <a:pPr marL="342900" indent="-342900">
              <a:buFont typeface="+mj-lt"/>
              <a:buAutoNum type="arabicPeriod"/>
            </a:pPr>
            <a:r>
              <a:rPr lang="en-US" sz="2400" b="1" dirty="0" smtClean="0"/>
              <a:t>Restart play with an IFK for the opposing team</a:t>
            </a:r>
          </a:p>
          <a:p>
            <a:pPr marL="342900" indent="-342900">
              <a:buFont typeface="+mj-lt"/>
              <a:buAutoNum type="arabicPeriod"/>
            </a:pPr>
            <a:endParaRPr lang="en-US" sz="2400" b="1" dirty="0" smtClean="0"/>
          </a:p>
          <a:p>
            <a:pPr marL="342900" indent="-342900">
              <a:buFont typeface="+mj-lt"/>
              <a:buAutoNum type="arabicPeriod"/>
            </a:pPr>
            <a:r>
              <a:rPr lang="en-US" sz="2400" b="1" dirty="0" smtClean="0"/>
              <a:t>IFK taken where the offside offense occurred,  …. at the spot where the offside player became involved in </a:t>
            </a:r>
            <a:r>
              <a:rPr lang="en-US" sz="2400" b="1" smtClean="0"/>
              <a:t>active play (even </a:t>
            </a:r>
            <a:r>
              <a:rPr lang="en-US" sz="2400" b="1" dirty="0" smtClean="0"/>
              <a:t>if in the player’s own half of </a:t>
            </a:r>
            <a:r>
              <a:rPr lang="en-US" sz="2400" b="1" smtClean="0"/>
              <a:t>the field).  </a:t>
            </a:r>
            <a:endParaRPr lang="en-US" sz="24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1829423572"/>
              </p:ext>
            </p:extLst>
          </p:nvPr>
        </p:nvGraphicFramePr>
        <p:xfrm>
          <a:off x="7799388" y="2360345"/>
          <a:ext cx="735012" cy="1806687"/>
        </p:xfrm>
        <a:graphic>
          <a:graphicData uri="http://schemas.openxmlformats.org/presentationml/2006/ole">
            <mc:AlternateContent xmlns:mc="http://schemas.openxmlformats.org/markup-compatibility/2006">
              <mc:Choice xmlns:v="urn:schemas-microsoft-com:vml" Requires="v">
                <p:oleObj spid="_x0000_s135188" name="PhotoSuite Image" r:id="rId3" imgW="4143375" imgH="13725525" progId="">
                  <p:embed/>
                </p:oleObj>
              </mc:Choice>
              <mc:Fallback>
                <p:oleObj name="PhotoSuite Image" r:id="rId3" imgW="4143375" imgH="1372552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388" y="2360345"/>
                        <a:ext cx="735012" cy="1806687"/>
                      </a:xfrm>
                      <a:prstGeom prst="rect">
                        <a:avLst/>
                      </a:prstGeom>
                      <a:noFill/>
                      <a:ln>
                        <a:noFill/>
                      </a:ln>
                      <a:effectLst/>
                    </p:spPr>
                  </p:pic>
                </p:oleObj>
              </mc:Fallback>
            </mc:AlternateContent>
          </a:graphicData>
        </a:graphic>
      </p:graphicFrame>
      <p:pic>
        <p:nvPicPr>
          <p:cNvPr id="7" name="Picture 2" descr="OhioSouthshirt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2055618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6200" y="1295400"/>
            <a:ext cx="8991600" cy="502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endParaRPr lang="en-US" dirty="0" smtClean="0">
              <a:latin typeface="Arial" pitchFamily="34" charset="0"/>
              <a:cs typeface="Arial" pitchFamily="34" charset="0"/>
            </a:endParaRPr>
          </a:p>
        </p:txBody>
      </p:sp>
      <p:sp>
        <p:nvSpPr>
          <p:cNvPr id="5" name="Content Placeholder 2"/>
          <p:cNvSpPr txBox="1">
            <a:spLocks/>
          </p:cNvSpPr>
          <p:nvPr/>
        </p:nvSpPr>
        <p:spPr>
          <a:xfrm>
            <a:off x="228600" y="1498485"/>
            <a:ext cx="8686800" cy="472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endParaRPr lang="en-US" dirty="0" smtClean="0">
              <a:latin typeface="Arial" pitchFamily="34" charset="0"/>
              <a:cs typeface="Arial" pitchFamily="34" charset="0"/>
            </a:endParaRPr>
          </a:p>
        </p:txBody>
      </p:sp>
      <p:sp>
        <p:nvSpPr>
          <p:cNvPr id="7" name="Content Placeholder 2"/>
          <p:cNvSpPr txBox="1">
            <a:spLocks/>
          </p:cNvSpPr>
          <p:nvPr/>
        </p:nvSpPr>
        <p:spPr>
          <a:xfrm>
            <a:off x="152400" y="1371600"/>
            <a:ext cx="8839200" cy="487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itchFamily="49" charset="0"/>
              <a:buChar char="o"/>
            </a:pPr>
            <a:endParaRPr lang="en-US" dirty="0" smtClean="0">
              <a:latin typeface="Arial" pitchFamily="34" charset="0"/>
              <a:cs typeface="Arial" pitchFamily="34" charset="0"/>
            </a:endParaRPr>
          </a:p>
        </p:txBody>
      </p:sp>
      <p:pic>
        <p:nvPicPr>
          <p:cNvPr id="9" name="Picture 4" descr="C:\Users\rmooney\Documents\Images\Field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17417" y="1563816"/>
            <a:ext cx="6012725" cy="4242357"/>
          </a:xfrm>
          <a:prstGeom prst="rect">
            <a:avLst/>
          </a:prstGeom>
          <a:solidFill>
            <a:schemeClr val="bg2"/>
          </a:solidFill>
          <a:ln>
            <a:solidFill>
              <a:schemeClr val="bg1"/>
            </a:solidFill>
          </a:ln>
        </p:spPr>
      </p:pic>
      <p:sp>
        <p:nvSpPr>
          <p:cNvPr id="11" name="TextBox 10"/>
          <p:cNvSpPr txBox="1"/>
          <p:nvPr/>
        </p:nvSpPr>
        <p:spPr>
          <a:xfrm>
            <a:off x="3918524" y="1897199"/>
            <a:ext cx="541819" cy="400110"/>
          </a:xfrm>
          <a:prstGeom prst="rect">
            <a:avLst/>
          </a:prstGeom>
          <a:noFill/>
        </p:spPr>
        <p:txBody>
          <a:bodyPr wrap="square" rtlCol="0">
            <a:spAutoFit/>
          </a:bodyPr>
          <a:lstStyle/>
          <a:p>
            <a:r>
              <a:rPr lang="en-US" dirty="0" smtClean="0"/>
              <a:t>A</a:t>
            </a:r>
            <a:r>
              <a:rPr lang="en-US" baseline="-25000" dirty="0" smtClean="0"/>
              <a:t>1</a:t>
            </a:r>
            <a:endParaRPr lang="en-US" dirty="0"/>
          </a:p>
        </p:txBody>
      </p:sp>
      <p:sp>
        <p:nvSpPr>
          <p:cNvPr id="28" name="TextBox 27"/>
          <p:cNvSpPr txBox="1"/>
          <p:nvPr/>
        </p:nvSpPr>
        <p:spPr>
          <a:xfrm>
            <a:off x="4910050" y="4171890"/>
            <a:ext cx="576349" cy="400110"/>
          </a:xfrm>
          <a:prstGeom prst="rect">
            <a:avLst/>
          </a:prstGeom>
          <a:noFill/>
        </p:spPr>
        <p:txBody>
          <a:bodyPr wrap="square" rtlCol="0">
            <a:spAutoFit/>
          </a:bodyPr>
          <a:lstStyle/>
          <a:p>
            <a:r>
              <a:rPr lang="en-US" dirty="0" smtClean="0"/>
              <a:t>D</a:t>
            </a:r>
            <a:r>
              <a:rPr lang="en-US" baseline="-25000" dirty="0" smtClean="0"/>
              <a:t>1</a:t>
            </a:r>
            <a:endParaRPr lang="en-US" baseline="-25000" dirty="0"/>
          </a:p>
        </p:txBody>
      </p:sp>
      <p:sp>
        <p:nvSpPr>
          <p:cNvPr id="29" name="TextBox 28"/>
          <p:cNvSpPr txBox="1"/>
          <p:nvPr/>
        </p:nvSpPr>
        <p:spPr>
          <a:xfrm>
            <a:off x="5257800" y="4724400"/>
            <a:ext cx="532588" cy="400110"/>
          </a:xfrm>
          <a:prstGeom prst="rect">
            <a:avLst/>
          </a:prstGeom>
          <a:noFill/>
        </p:spPr>
        <p:txBody>
          <a:bodyPr wrap="square" rtlCol="0">
            <a:spAutoFit/>
          </a:bodyPr>
          <a:lstStyle/>
          <a:p>
            <a:r>
              <a:rPr lang="en-US" dirty="0" smtClean="0"/>
              <a:t>A</a:t>
            </a:r>
            <a:r>
              <a:rPr lang="en-US" baseline="-25000" dirty="0" smtClean="0"/>
              <a:t>2</a:t>
            </a:r>
            <a:endParaRPr lang="en-US" baseline="-25000" dirty="0"/>
          </a:p>
        </p:txBody>
      </p:sp>
      <p:sp>
        <p:nvSpPr>
          <p:cNvPr id="6" name="Oval 5"/>
          <p:cNvSpPr/>
          <p:nvPr/>
        </p:nvSpPr>
        <p:spPr>
          <a:xfrm>
            <a:off x="4013775" y="2224312"/>
            <a:ext cx="175658" cy="17151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p:cNvSpPr/>
          <p:nvPr/>
        </p:nvSpPr>
        <p:spPr>
          <a:xfrm>
            <a:off x="6521004" y="4909515"/>
            <a:ext cx="228600"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Arrow Connector 13"/>
          <p:cNvCxnSpPr>
            <a:endCxn id="17" idx="0"/>
          </p:cNvCxnSpPr>
          <p:nvPr/>
        </p:nvCxnSpPr>
        <p:spPr>
          <a:xfrm>
            <a:off x="4189433" y="2395822"/>
            <a:ext cx="2445871" cy="2513693"/>
          </a:xfrm>
          <a:prstGeom prst="straightConnector1">
            <a:avLst/>
          </a:prstGeom>
          <a:ln>
            <a:solidFill>
              <a:schemeClr val="bg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7" idx="2"/>
          </p:cNvCxnSpPr>
          <p:nvPr/>
        </p:nvCxnSpPr>
        <p:spPr>
          <a:xfrm>
            <a:off x="5676494" y="4967777"/>
            <a:ext cx="844510" cy="5603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162800" y="3460575"/>
            <a:ext cx="304800" cy="400110"/>
          </a:xfrm>
          <a:prstGeom prst="rect">
            <a:avLst/>
          </a:prstGeom>
          <a:noFill/>
        </p:spPr>
        <p:txBody>
          <a:bodyPr wrap="square" rtlCol="0">
            <a:spAutoFit/>
          </a:bodyPr>
          <a:lstStyle/>
          <a:p>
            <a:r>
              <a:rPr lang="en-US" dirty="0" smtClean="0"/>
              <a:t>K</a:t>
            </a:r>
            <a:endParaRPr lang="en-US" dirty="0"/>
          </a:p>
        </p:txBody>
      </p:sp>
      <p:sp>
        <p:nvSpPr>
          <p:cNvPr id="22" name="TextBox 21"/>
          <p:cNvSpPr txBox="1"/>
          <p:nvPr/>
        </p:nvSpPr>
        <p:spPr>
          <a:xfrm>
            <a:off x="2209800" y="76200"/>
            <a:ext cx="5105400" cy="923330"/>
          </a:xfrm>
          <a:prstGeom prst="rect">
            <a:avLst/>
          </a:prstGeom>
          <a:noFill/>
        </p:spPr>
        <p:txBody>
          <a:bodyPr wrap="square" rtlCol="0">
            <a:spAutoFit/>
          </a:bodyPr>
          <a:lstStyle/>
          <a:p>
            <a:pPr algn="ctr"/>
            <a:r>
              <a:rPr lang="en-US" sz="5400" dirty="0" smtClean="0">
                <a:solidFill>
                  <a:srgbClr val="FF0000"/>
                </a:solidFill>
              </a:rPr>
              <a:t>LAW 11</a:t>
            </a:r>
            <a:endParaRPr lang="en-US" sz="5400" dirty="0">
              <a:solidFill>
                <a:srgbClr val="FF0000"/>
              </a:solidFill>
            </a:endParaRPr>
          </a:p>
        </p:txBody>
      </p:sp>
      <p:sp>
        <p:nvSpPr>
          <p:cNvPr id="26" name="TextBox 25"/>
          <p:cNvSpPr txBox="1"/>
          <p:nvPr/>
        </p:nvSpPr>
        <p:spPr>
          <a:xfrm>
            <a:off x="5638800" y="1562100"/>
            <a:ext cx="2209800" cy="707886"/>
          </a:xfrm>
          <a:prstGeom prst="rect">
            <a:avLst/>
          </a:prstGeom>
          <a:solidFill>
            <a:srgbClr val="FF0000"/>
          </a:solidFill>
          <a:ln>
            <a:solidFill>
              <a:schemeClr val="tx1"/>
            </a:solidFill>
          </a:ln>
        </p:spPr>
        <p:txBody>
          <a:bodyPr wrap="square" rtlCol="0">
            <a:spAutoFit/>
          </a:bodyPr>
          <a:lstStyle/>
          <a:p>
            <a:pPr algn="ctr"/>
            <a:r>
              <a:rPr lang="en-US" dirty="0" smtClean="0">
                <a:solidFill>
                  <a:schemeClr val="bg1"/>
                </a:solidFill>
              </a:rPr>
              <a:t>Where is the Restart?</a:t>
            </a:r>
            <a:endParaRPr lang="en-US" dirty="0">
              <a:solidFill>
                <a:schemeClr val="bg1"/>
              </a:solidFill>
            </a:endParaRPr>
          </a:p>
        </p:txBody>
      </p:sp>
      <p:sp>
        <p:nvSpPr>
          <p:cNvPr id="24" name="TextBox 23"/>
          <p:cNvSpPr txBox="1"/>
          <p:nvPr/>
        </p:nvSpPr>
        <p:spPr>
          <a:xfrm>
            <a:off x="5142690" y="1562100"/>
            <a:ext cx="2782110" cy="1200329"/>
          </a:xfrm>
          <a:prstGeom prst="rect">
            <a:avLst/>
          </a:prstGeom>
          <a:solidFill>
            <a:srgbClr val="FF0000"/>
          </a:solidFill>
          <a:ln>
            <a:solidFill>
              <a:schemeClr val="tx1"/>
            </a:solidFill>
          </a:ln>
        </p:spPr>
        <p:txBody>
          <a:bodyPr wrap="square" rtlCol="0">
            <a:spAutoFit/>
          </a:bodyPr>
          <a:lstStyle/>
          <a:p>
            <a:pPr algn="ctr"/>
            <a:r>
              <a:rPr lang="en-US" dirty="0" smtClean="0">
                <a:solidFill>
                  <a:schemeClr val="bg1"/>
                </a:solidFill>
              </a:rPr>
              <a:t>Restart – where A</a:t>
            </a:r>
            <a:r>
              <a:rPr lang="en-US" baseline="-25000" dirty="0" smtClean="0">
                <a:solidFill>
                  <a:schemeClr val="bg1"/>
                </a:solidFill>
              </a:rPr>
              <a:t>2</a:t>
            </a:r>
            <a:r>
              <a:rPr lang="en-US" dirty="0" smtClean="0">
                <a:solidFill>
                  <a:schemeClr val="bg1"/>
                </a:solidFill>
              </a:rPr>
              <a:t> touches the ball, since no defender reacted. </a:t>
            </a:r>
            <a:r>
              <a:rPr lang="en-US" dirty="0" smtClean="0">
                <a:solidFill>
                  <a:schemeClr val="bg1"/>
                </a:solidFill>
              </a:rPr>
              <a:t> </a:t>
            </a:r>
          </a:p>
          <a:p>
            <a:pPr algn="ctr"/>
            <a:endParaRPr lang="en-US" dirty="0">
              <a:solidFill>
                <a:schemeClr val="bg1"/>
              </a:solidFill>
            </a:endParaRPr>
          </a:p>
        </p:txBody>
      </p:sp>
      <p:pic>
        <p:nvPicPr>
          <p:cNvPr id="19" name="Picture 2" descr="OhioSouthshirt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23"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
        <p:nvSpPr>
          <p:cNvPr id="25"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r>
              <a:rPr lang="en-US" dirty="0" smtClean="0"/>
              <a:t>31</a:t>
            </a:r>
            <a:endParaRPr lang="en-US" dirty="0"/>
          </a:p>
        </p:txBody>
      </p:sp>
      <p:sp>
        <p:nvSpPr>
          <p:cNvPr id="27" name="TextBox 26"/>
          <p:cNvSpPr txBox="1"/>
          <p:nvPr/>
        </p:nvSpPr>
        <p:spPr>
          <a:xfrm>
            <a:off x="1905000" y="4332922"/>
            <a:ext cx="2782110" cy="1477328"/>
          </a:xfrm>
          <a:prstGeom prst="rect">
            <a:avLst/>
          </a:prstGeom>
          <a:solidFill>
            <a:srgbClr val="FF0000"/>
          </a:solidFill>
          <a:ln>
            <a:solidFill>
              <a:schemeClr val="tx1"/>
            </a:solidFill>
          </a:ln>
        </p:spPr>
        <p:txBody>
          <a:bodyPr wrap="square" rtlCol="0">
            <a:spAutoFit/>
          </a:bodyPr>
          <a:lstStyle/>
          <a:p>
            <a:pPr algn="ctr"/>
            <a:r>
              <a:rPr lang="en-US" dirty="0" smtClean="0">
                <a:solidFill>
                  <a:schemeClr val="bg1"/>
                </a:solidFill>
              </a:rPr>
              <a:t>A</a:t>
            </a:r>
            <a:r>
              <a:rPr lang="en-US" baseline="-25000" dirty="0">
                <a:solidFill>
                  <a:schemeClr val="bg1"/>
                </a:solidFill>
              </a:rPr>
              <a:t>1</a:t>
            </a:r>
            <a:r>
              <a:rPr lang="en-US" dirty="0" smtClean="0">
                <a:solidFill>
                  <a:schemeClr val="bg1"/>
                </a:solidFill>
              </a:rPr>
              <a:t> plays the ball forward, A</a:t>
            </a:r>
            <a:r>
              <a:rPr lang="en-US" baseline="-25000" dirty="0" smtClean="0">
                <a:solidFill>
                  <a:schemeClr val="bg1"/>
                </a:solidFill>
              </a:rPr>
              <a:t>2</a:t>
            </a:r>
            <a:r>
              <a:rPr lang="en-US" dirty="0" smtClean="0">
                <a:solidFill>
                  <a:schemeClr val="bg1"/>
                </a:solidFill>
              </a:rPr>
              <a:t> from an offside position runs up to the ball.  None of the defenders react.    </a:t>
            </a:r>
            <a:endParaRPr lang="en-US" dirty="0">
              <a:solidFill>
                <a:schemeClr val="bg1"/>
              </a:solidFill>
            </a:endParaRPr>
          </a:p>
        </p:txBody>
      </p:sp>
      <p:sp>
        <p:nvSpPr>
          <p:cNvPr id="30" name="Flowchart: Connector 29"/>
          <p:cNvSpPr/>
          <p:nvPr/>
        </p:nvSpPr>
        <p:spPr>
          <a:xfrm>
            <a:off x="6510704" y="4900246"/>
            <a:ext cx="228600" cy="2286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X</a:t>
            </a:r>
            <a:endParaRPr lang="en-US" dirty="0">
              <a:solidFill>
                <a:schemeClr val="tx1"/>
              </a:solidFill>
            </a:endParaRPr>
          </a:p>
        </p:txBody>
      </p:sp>
    </p:spTree>
    <p:extLst>
      <p:ext uri="{BB962C8B-B14F-4D97-AF65-F5344CB8AC3E}">
        <p14:creationId xmlns:p14="http://schemas.microsoft.com/office/powerpoint/2010/main" val="2055515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6" grpId="0" animBg="1"/>
      <p:bldP spid="24" grpId="0" animBg="1"/>
      <p:bldP spid="27"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6200" y="1295400"/>
            <a:ext cx="8991600" cy="502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endParaRPr lang="en-US" dirty="0" smtClean="0">
              <a:latin typeface="Arial" pitchFamily="34" charset="0"/>
              <a:cs typeface="Arial" pitchFamily="34" charset="0"/>
            </a:endParaRPr>
          </a:p>
        </p:txBody>
      </p:sp>
      <p:sp>
        <p:nvSpPr>
          <p:cNvPr id="5" name="Content Placeholder 2"/>
          <p:cNvSpPr txBox="1">
            <a:spLocks/>
          </p:cNvSpPr>
          <p:nvPr/>
        </p:nvSpPr>
        <p:spPr>
          <a:xfrm>
            <a:off x="228600" y="1498485"/>
            <a:ext cx="8686800" cy="472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endParaRPr lang="en-US" dirty="0" smtClean="0">
              <a:latin typeface="Arial" pitchFamily="34" charset="0"/>
              <a:cs typeface="Arial" pitchFamily="34" charset="0"/>
            </a:endParaRPr>
          </a:p>
        </p:txBody>
      </p:sp>
      <p:sp>
        <p:nvSpPr>
          <p:cNvPr id="7" name="Content Placeholder 2"/>
          <p:cNvSpPr txBox="1">
            <a:spLocks/>
          </p:cNvSpPr>
          <p:nvPr/>
        </p:nvSpPr>
        <p:spPr>
          <a:xfrm>
            <a:off x="152400" y="1371600"/>
            <a:ext cx="8839200" cy="487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itchFamily="49" charset="0"/>
              <a:buChar char="o"/>
            </a:pPr>
            <a:endParaRPr lang="en-US" dirty="0" smtClean="0">
              <a:latin typeface="Arial" pitchFamily="34" charset="0"/>
              <a:cs typeface="Arial" pitchFamily="34" charset="0"/>
            </a:endParaRPr>
          </a:p>
        </p:txBody>
      </p:sp>
      <p:pic>
        <p:nvPicPr>
          <p:cNvPr id="9" name="Picture 4" descr="C:\Users\rmooney\Documents\Images\Field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03687" y="1548843"/>
            <a:ext cx="6012725" cy="4242357"/>
          </a:xfrm>
          <a:prstGeom prst="rect">
            <a:avLst/>
          </a:prstGeom>
          <a:ln>
            <a:solidFill>
              <a:schemeClr val="bg1"/>
            </a:solidFill>
          </a:ln>
        </p:spPr>
      </p:pic>
      <p:sp>
        <p:nvSpPr>
          <p:cNvPr id="11" name="TextBox 10"/>
          <p:cNvSpPr txBox="1"/>
          <p:nvPr/>
        </p:nvSpPr>
        <p:spPr>
          <a:xfrm>
            <a:off x="3918524" y="1897199"/>
            <a:ext cx="541819" cy="400110"/>
          </a:xfrm>
          <a:prstGeom prst="rect">
            <a:avLst/>
          </a:prstGeom>
          <a:noFill/>
        </p:spPr>
        <p:txBody>
          <a:bodyPr wrap="square" rtlCol="0">
            <a:spAutoFit/>
          </a:bodyPr>
          <a:lstStyle/>
          <a:p>
            <a:r>
              <a:rPr lang="en-US" dirty="0" smtClean="0"/>
              <a:t>A</a:t>
            </a:r>
            <a:r>
              <a:rPr lang="en-US" baseline="-25000" dirty="0" smtClean="0"/>
              <a:t>1</a:t>
            </a:r>
            <a:endParaRPr lang="en-US" dirty="0"/>
          </a:p>
        </p:txBody>
      </p:sp>
      <p:sp>
        <p:nvSpPr>
          <p:cNvPr id="24" name="TextBox 23"/>
          <p:cNvSpPr txBox="1"/>
          <p:nvPr/>
        </p:nvSpPr>
        <p:spPr>
          <a:xfrm>
            <a:off x="7162800" y="3460575"/>
            <a:ext cx="304800" cy="400110"/>
          </a:xfrm>
          <a:prstGeom prst="rect">
            <a:avLst/>
          </a:prstGeom>
          <a:noFill/>
        </p:spPr>
        <p:txBody>
          <a:bodyPr wrap="square" rtlCol="0">
            <a:spAutoFit/>
          </a:bodyPr>
          <a:lstStyle/>
          <a:p>
            <a:r>
              <a:rPr lang="en-US" dirty="0" smtClean="0"/>
              <a:t>K</a:t>
            </a:r>
            <a:endParaRPr lang="en-US" dirty="0"/>
          </a:p>
        </p:txBody>
      </p:sp>
      <p:sp>
        <p:nvSpPr>
          <p:cNvPr id="28" name="TextBox 27"/>
          <p:cNvSpPr txBox="1"/>
          <p:nvPr/>
        </p:nvSpPr>
        <p:spPr>
          <a:xfrm>
            <a:off x="4910050" y="4171890"/>
            <a:ext cx="576349" cy="400110"/>
          </a:xfrm>
          <a:prstGeom prst="rect">
            <a:avLst/>
          </a:prstGeom>
          <a:noFill/>
        </p:spPr>
        <p:txBody>
          <a:bodyPr wrap="square" rtlCol="0">
            <a:spAutoFit/>
          </a:bodyPr>
          <a:lstStyle/>
          <a:p>
            <a:r>
              <a:rPr lang="en-US" dirty="0" smtClean="0"/>
              <a:t>D</a:t>
            </a:r>
            <a:r>
              <a:rPr lang="en-US" baseline="-25000" dirty="0" smtClean="0"/>
              <a:t>1</a:t>
            </a:r>
            <a:endParaRPr lang="en-US" baseline="-25000" dirty="0"/>
          </a:p>
        </p:txBody>
      </p:sp>
      <p:sp>
        <p:nvSpPr>
          <p:cNvPr id="29" name="TextBox 28"/>
          <p:cNvSpPr txBox="1"/>
          <p:nvPr/>
        </p:nvSpPr>
        <p:spPr>
          <a:xfrm>
            <a:off x="5724119" y="4823760"/>
            <a:ext cx="532588" cy="400110"/>
          </a:xfrm>
          <a:prstGeom prst="rect">
            <a:avLst/>
          </a:prstGeom>
          <a:noFill/>
        </p:spPr>
        <p:txBody>
          <a:bodyPr wrap="square" rtlCol="0">
            <a:spAutoFit/>
          </a:bodyPr>
          <a:lstStyle/>
          <a:p>
            <a:r>
              <a:rPr lang="en-US" dirty="0" smtClean="0"/>
              <a:t>A</a:t>
            </a:r>
            <a:r>
              <a:rPr lang="en-US" baseline="-25000" dirty="0" smtClean="0"/>
              <a:t>2</a:t>
            </a:r>
            <a:endParaRPr lang="en-US" baseline="-25000" dirty="0"/>
          </a:p>
        </p:txBody>
      </p:sp>
      <p:sp>
        <p:nvSpPr>
          <p:cNvPr id="6" name="Oval 5"/>
          <p:cNvSpPr/>
          <p:nvPr/>
        </p:nvSpPr>
        <p:spPr>
          <a:xfrm>
            <a:off x="4013775" y="2224312"/>
            <a:ext cx="175658" cy="17151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p:cNvSpPr/>
          <p:nvPr/>
        </p:nvSpPr>
        <p:spPr>
          <a:xfrm>
            <a:off x="4080640" y="4464270"/>
            <a:ext cx="228600"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Arrow Connector 13"/>
          <p:cNvCxnSpPr>
            <a:endCxn id="17" idx="0"/>
          </p:cNvCxnSpPr>
          <p:nvPr/>
        </p:nvCxnSpPr>
        <p:spPr>
          <a:xfrm>
            <a:off x="4109541" y="2497364"/>
            <a:ext cx="85399" cy="1966906"/>
          </a:xfrm>
          <a:prstGeom prst="straightConnector1">
            <a:avLst/>
          </a:prstGeom>
          <a:ln>
            <a:solidFill>
              <a:schemeClr val="bg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7" idx="6"/>
          </p:cNvCxnSpPr>
          <p:nvPr/>
        </p:nvCxnSpPr>
        <p:spPr>
          <a:xfrm flipH="1" flipV="1">
            <a:off x="4309240" y="4578570"/>
            <a:ext cx="1338679" cy="36085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209800" y="76200"/>
            <a:ext cx="5105400" cy="923330"/>
          </a:xfrm>
          <a:prstGeom prst="rect">
            <a:avLst/>
          </a:prstGeom>
          <a:noFill/>
        </p:spPr>
        <p:txBody>
          <a:bodyPr wrap="square" rtlCol="0">
            <a:spAutoFit/>
          </a:bodyPr>
          <a:lstStyle/>
          <a:p>
            <a:pPr algn="ctr"/>
            <a:r>
              <a:rPr lang="en-US" sz="5400" dirty="0" smtClean="0">
                <a:solidFill>
                  <a:srgbClr val="FF0000"/>
                </a:solidFill>
              </a:rPr>
              <a:t>LAW 11</a:t>
            </a:r>
            <a:endParaRPr lang="en-US" sz="5400" dirty="0">
              <a:solidFill>
                <a:srgbClr val="FF0000"/>
              </a:solidFill>
            </a:endParaRPr>
          </a:p>
        </p:txBody>
      </p:sp>
      <p:sp>
        <p:nvSpPr>
          <p:cNvPr id="20" name="TextBox 19"/>
          <p:cNvSpPr txBox="1"/>
          <p:nvPr/>
        </p:nvSpPr>
        <p:spPr>
          <a:xfrm>
            <a:off x="5715000" y="1524000"/>
            <a:ext cx="2209800" cy="707886"/>
          </a:xfrm>
          <a:prstGeom prst="rect">
            <a:avLst/>
          </a:prstGeom>
          <a:solidFill>
            <a:srgbClr val="FF0000"/>
          </a:solidFill>
          <a:ln>
            <a:solidFill>
              <a:schemeClr val="tx1"/>
            </a:solidFill>
          </a:ln>
        </p:spPr>
        <p:txBody>
          <a:bodyPr wrap="square" rtlCol="0">
            <a:spAutoFit/>
          </a:bodyPr>
          <a:lstStyle/>
          <a:p>
            <a:pPr algn="ctr"/>
            <a:r>
              <a:rPr lang="en-US" dirty="0" smtClean="0">
                <a:solidFill>
                  <a:schemeClr val="bg1"/>
                </a:solidFill>
              </a:rPr>
              <a:t>Where is the Restart?</a:t>
            </a:r>
            <a:endParaRPr lang="en-US" dirty="0">
              <a:solidFill>
                <a:schemeClr val="bg1"/>
              </a:solidFill>
            </a:endParaRPr>
          </a:p>
        </p:txBody>
      </p:sp>
      <p:sp>
        <p:nvSpPr>
          <p:cNvPr id="26" name="TextBox 25"/>
          <p:cNvSpPr txBox="1"/>
          <p:nvPr/>
        </p:nvSpPr>
        <p:spPr>
          <a:xfrm>
            <a:off x="5329959" y="1524000"/>
            <a:ext cx="2586453" cy="923330"/>
          </a:xfrm>
          <a:prstGeom prst="rect">
            <a:avLst/>
          </a:prstGeom>
          <a:solidFill>
            <a:srgbClr val="FF0000"/>
          </a:solidFill>
          <a:ln>
            <a:solidFill>
              <a:schemeClr val="tx1"/>
            </a:solidFill>
          </a:ln>
        </p:spPr>
        <p:txBody>
          <a:bodyPr wrap="square" rtlCol="0">
            <a:spAutoFit/>
          </a:bodyPr>
          <a:lstStyle/>
          <a:p>
            <a:pPr algn="ctr"/>
            <a:r>
              <a:rPr lang="en-US" dirty="0" smtClean="0">
                <a:solidFill>
                  <a:schemeClr val="bg1"/>
                </a:solidFill>
              </a:rPr>
              <a:t>Restart – where A</a:t>
            </a:r>
            <a:r>
              <a:rPr lang="en-US" baseline="-25000" dirty="0" smtClean="0">
                <a:solidFill>
                  <a:schemeClr val="bg1"/>
                </a:solidFill>
              </a:rPr>
              <a:t>2</a:t>
            </a:r>
            <a:r>
              <a:rPr lang="en-US" dirty="0" smtClean="0">
                <a:solidFill>
                  <a:schemeClr val="bg1"/>
                </a:solidFill>
              </a:rPr>
              <a:t> touches the ball, since no defender reacted</a:t>
            </a:r>
            <a:r>
              <a:rPr lang="en-US" dirty="0" smtClean="0">
                <a:solidFill>
                  <a:schemeClr val="bg1"/>
                </a:solidFill>
              </a:rPr>
              <a:t>. </a:t>
            </a:r>
            <a:endParaRPr lang="en-US" dirty="0">
              <a:solidFill>
                <a:schemeClr val="bg1"/>
              </a:solidFill>
            </a:endParaRPr>
          </a:p>
        </p:txBody>
      </p:sp>
      <p:pic>
        <p:nvPicPr>
          <p:cNvPr id="19" name="Picture 2" descr="OhioSouthshirt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23"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
        <p:nvSpPr>
          <p:cNvPr id="25"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r>
              <a:rPr lang="en-US" dirty="0" smtClean="0"/>
              <a:t>32</a:t>
            </a:r>
            <a:endParaRPr lang="en-US" dirty="0"/>
          </a:p>
        </p:txBody>
      </p:sp>
      <p:sp>
        <p:nvSpPr>
          <p:cNvPr id="27" name="TextBox 26"/>
          <p:cNvSpPr txBox="1"/>
          <p:nvPr/>
        </p:nvSpPr>
        <p:spPr>
          <a:xfrm>
            <a:off x="1027890" y="4313872"/>
            <a:ext cx="2782110" cy="1477328"/>
          </a:xfrm>
          <a:prstGeom prst="rect">
            <a:avLst/>
          </a:prstGeom>
          <a:solidFill>
            <a:srgbClr val="FF0000"/>
          </a:solidFill>
          <a:ln>
            <a:solidFill>
              <a:schemeClr val="tx1"/>
            </a:solidFill>
          </a:ln>
        </p:spPr>
        <p:txBody>
          <a:bodyPr wrap="square" rtlCol="0">
            <a:spAutoFit/>
          </a:bodyPr>
          <a:lstStyle/>
          <a:p>
            <a:pPr algn="ctr"/>
            <a:r>
              <a:rPr lang="en-US" dirty="0" smtClean="0">
                <a:solidFill>
                  <a:schemeClr val="bg1"/>
                </a:solidFill>
              </a:rPr>
              <a:t>A</a:t>
            </a:r>
            <a:r>
              <a:rPr lang="en-US" baseline="-25000" dirty="0">
                <a:solidFill>
                  <a:schemeClr val="bg1"/>
                </a:solidFill>
              </a:rPr>
              <a:t>1</a:t>
            </a:r>
            <a:r>
              <a:rPr lang="en-US" dirty="0" smtClean="0">
                <a:solidFill>
                  <a:schemeClr val="bg1"/>
                </a:solidFill>
              </a:rPr>
              <a:t> makes a square pass across the field.  A</a:t>
            </a:r>
            <a:r>
              <a:rPr lang="en-US" baseline="-25000" dirty="0" smtClean="0">
                <a:solidFill>
                  <a:schemeClr val="bg1"/>
                </a:solidFill>
              </a:rPr>
              <a:t>2</a:t>
            </a:r>
            <a:r>
              <a:rPr lang="en-US" dirty="0" smtClean="0">
                <a:solidFill>
                  <a:schemeClr val="bg1"/>
                </a:solidFill>
              </a:rPr>
              <a:t> from an offside position runs up to the ball.  None of the defenders react.    </a:t>
            </a:r>
            <a:endParaRPr lang="en-US" dirty="0">
              <a:solidFill>
                <a:schemeClr val="bg1"/>
              </a:solidFill>
            </a:endParaRPr>
          </a:p>
        </p:txBody>
      </p:sp>
      <p:sp>
        <p:nvSpPr>
          <p:cNvPr id="33" name="Flowchart: Connector 32"/>
          <p:cNvSpPr/>
          <p:nvPr/>
        </p:nvSpPr>
        <p:spPr>
          <a:xfrm>
            <a:off x="4091354" y="4466493"/>
            <a:ext cx="228600" cy="2286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X</a:t>
            </a:r>
            <a:endParaRPr lang="en-US" dirty="0">
              <a:solidFill>
                <a:schemeClr val="tx1"/>
              </a:solidFill>
            </a:endParaRPr>
          </a:p>
        </p:txBody>
      </p:sp>
    </p:spTree>
    <p:extLst>
      <p:ext uri="{BB962C8B-B14F-4D97-AF65-F5344CB8AC3E}">
        <p14:creationId xmlns:p14="http://schemas.microsoft.com/office/powerpoint/2010/main" val="2898928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0" grpId="0" animBg="1"/>
      <p:bldP spid="26" grpId="0" animBg="1"/>
      <p:bldP spid="27"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6200" y="1295400"/>
            <a:ext cx="8991600" cy="502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endParaRPr lang="en-US" dirty="0" smtClean="0">
              <a:latin typeface="Arial" pitchFamily="34" charset="0"/>
              <a:cs typeface="Arial" pitchFamily="34" charset="0"/>
            </a:endParaRPr>
          </a:p>
        </p:txBody>
      </p:sp>
      <p:sp>
        <p:nvSpPr>
          <p:cNvPr id="5" name="Content Placeholder 2"/>
          <p:cNvSpPr txBox="1">
            <a:spLocks/>
          </p:cNvSpPr>
          <p:nvPr/>
        </p:nvSpPr>
        <p:spPr>
          <a:xfrm>
            <a:off x="228600" y="1498485"/>
            <a:ext cx="8686800" cy="472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endParaRPr lang="en-US" dirty="0" smtClean="0">
              <a:latin typeface="Arial" pitchFamily="34" charset="0"/>
              <a:cs typeface="Arial" pitchFamily="34" charset="0"/>
            </a:endParaRPr>
          </a:p>
        </p:txBody>
      </p:sp>
      <p:sp>
        <p:nvSpPr>
          <p:cNvPr id="7" name="Content Placeholder 2"/>
          <p:cNvSpPr txBox="1">
            <a:spLocks/>
          </p:cNvSpPr>
          <p:nvPr/>
        </p:nvSpPr>
        <p:spPr>
          <a:xfrm>
            <a:off x="152400" y="1371600"/>
            <a:ext cx="8839200" cy="487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itchFamily="49" charset="0"/>
              <a:buChar char="o"/>
            </a:pPr>
            <a:endParaRPr lang="en-US" dirty="0" smtClean="0">
              <a:latin typeface="Arial" pitchFamily="34" charset="0"/>
              <a:cs typeface="Arial" pitchFamily="34" charset="0"/>
            </a:endParaRPr>
          </a:p>
        </p:txBody>
      </p:sp>
      <p:pic>
        <p:nvPicPr>
          <p:cNvPr id="9" name="Picture 4" descr="C:\Users\rmooney\Documents\Images\Field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05000" y="1539452"/>
            <a:ext cx="6012725" cy="4242357"/>
          </a:xfrm>
          <a:prstGeom prst="rect">
            <a:avLst/>
          </a:prstGeom>
          <a:solidFill>
            <a:schemeClr val="bg2"/>
          </a:solidFill>
          <a:ln>
            <a:solidFill>
              <a:schemeClr val="bg1"/>
            </a:solidFill>
          </a:ln>
        </p:spPr>
      </p:pic>
      <p:sp>
        <p:nvSpPr>
          <p:cNvPr id="11" name="TextBox 10"/>
          <p:cNvSpPr txBox="1"/>
          <p:nvPr/>
        </p:nvSpPr>
        <p:spPr>
          <a:xfrm>
            <a:off x="3918524" y="1897199"/>
            <a:ext cx="541819" cy="400110"/>
          </a:xfrm>
          <a:prstGeom prst="rect">
            <a:avLst/>
          </a:prstGeom>
          <a:noFill/>
        </p:spPr>
        <p:txBody>
          <a:bodyPr wrap="square" rtlCol="0">
            <a:spAutoFit/>
          </a:bodyPr>
          <a:lstStyle/>
          <a:p>
            <a:r>
              <a:rPr lang="en-US" dirty="0" smtClean="0"/>
              <a:t>A</a:t>
            </a:r>
            <a:r>
              <a:rPr lang="en-US" baseline="-25000" dirty="0" smtClean="0"/>
              <a:t>1</a:t>
            </a:r>
            <a:endParaRPr lang="en-US" dirty="0"/>
          </a:p>
        </p:txBody>
      </p:sp>
      <p:sp>
        <p:nvSpPr>
          <p:cNvPr id="28" name="TextBox 27"/>
          <p:cNvSpPr txBox="1"/>
          <p:nvPr/>
        </p:nvSpPr>
        <p:spPr>
          <a:xfrm>
            <a:off x="4910050" y="4171890"/>
            <a:ext cx="652550" cy="400110"/>
          </a:xfrm>
          <a:prstGeom prst="rect">
            <a:avLst/>
          </a:prstGeom>
          <a:noFill/>
        </p:spPr>
        <p:txBody>
          <a:bodyPr wrap="square" rtlCol="0">
            <a:spAutoFit/>
          </a:bodyPr>
          <a:lstStyle/>
          <a:p>
            <a:r>
              <a:rPr lang="en-US" dirty="0" smtClean="0"/>
              <a:t>D</a:t>
            </a:r>
            <a:r>
              <a:rPr lang="en-US" baseline="-25000" dirty="0" smtClean="0"/>
              <a:t>1</a:t>
            </a:r>
            <a:endParaRPr lang="en-US" baseline="-25000" dirty="0"/>
          </a:p>
        </p:txBody>
      </p:sp>
      <p:sp>
        <p:nvSpPr>
          <p:cNvPr id="29" name="TextBox 28"/>
          <p:cNvSpPr txBox="1"/>
          <p:nvPr/>
        </p:nvSpPr>
        <p:spPr>
          <a:xfrm>
            <a:off x="5257800" y="4933890"/>
            <a:ext cx="532588" cy="400110"/>
          </a:xfrm>
          <a:prstGeom prst="rect">
            <a:avLst/>
          </a:prstGeom>
          <a:noFill/>
        </p:spPr>
        <p:txBody>
          <a:bodyPr wrap="square" rtlCol="0">
            <a:spAutoFit/>
          </a:bodyPr>
          <a:lstStyle/>
          <a:p>
            <a:r>
              <a:rPr lang="en-US" dirty="0" smtClean="0"/>
              <a:t>A</a:t>
            </a:r>
            <a:r>
              <a:rPr lang="en-US" baseline="-25000" dirty="0" smtClean="0"/>
              <a:t>2</a:t>
            </a:r>
            <a:endParaRPr lang="en-US" baseline="-25000" dirty="0"/>
          </a:p>
        </p:txBody>
      </p:sp>
      <p:sp>
        <p:nvSpPr>
          <p:cNvPr id="6" name="Oval 5"/>
          <p:cNvSpPr/>
          <p:nvPr/>
        </p:nvSpPr>
        <p:spPr>
          <a:xfrm>
            <a:off x="4013775" y="2224312"/>
            <a:ext cx="175658" cy="17151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p:cNvSpPr/>
          <p:nvPr/>
        </p:nvSpPr>
        <p:spPr>
          <a:xfrm>
            <a:off x="6381809" y="4117450"/>
            <a:ext cx="228600"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Arrow Connector 13"/>
          <p:cNvCxnSpPr>
            <a:endCxn id="17" idx="1"/>
          </p:cNvCxnSpPr>
          <p:nvPr/>
        </p:nvCxnSpPr>
        <p:spPr>
          <a:xfrm>
            <a:off x="4265633" y="2395822"/>
            <a:ext cx="2149654" cy="1755106"/>
          </a:xfrm>
          <a:prstGeom prst="straightConnector1">
            <a:avLst/>
          </a:prstGeom>
          <a:ln>
            <a:solidFill>
              <a:schemeClr val="bg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562600" y="4346050"/>
            <a:ext cx="819209" cy="67776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162800" y="3460575"/>
            <a:ext cx="304800" cy="400110"/>
          </a:xfrm>
          <a:prstGeom prst="rect">
            <a:avLst/>
          </a:prstGeom>
          <a:noFill/>
        </p:spPr>
        <p:txBody>
          <a:bodyPr wrap="square" rtlCol="0">
            <a:spAutoFit/>
          </a:bodyPr>
          <a:lstStyle/>
          <a:p>
            <a:r>
              <a:rPr lang="en-US" dirty="0" smtClean="0"/>
              <a:t>K</a:t>
            </a:r>
            <a:endParaRPr lang="en-US" dirty="0"/>
          </a:p>
        </p:txBody>
      </p:sp>
      <p:cxnSp>
        <p:nvCxnSpPr>
          <p:cNvPr id="19" name="Straight Arrow Connector 18"/>
          <p:cNvCxnSpPr/>
          <p:nvPr/>
        </p:nvCxnSpPr>
        <p:spPr>
          <a:xfrm flipH="1">
            <a:off x="6860548" y="3751342"/>
            <a:ext cx="378452" cy="2292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209800" y="76200"/>
            <a:ext cx="5105400" cy="923330"/>
          </a:xfrm>
          <a:prstGeom prst="rect">
            <a:avLst/>
          </a:prstGeom>
          <a:noFill/>
        </p:spPr>
        <p:txBody>
          <a:bodyPr wrap="square" rtlCol="0">
            <a:spAutoFit/>
          </a:bodyPr>
          <a:lstStyle/>
          <a:p>
            <a:pPr algn="ctr"/>
            <a:r>
              <a:rPr lang="en-US" sz="5400" dirty="0" smtClean="0">
                <a:solidFill>
                  <a:srgbClr val="FF0000"/>
                </a:solidFill>
              </a:rPr>
              <a:t>LAW 11</a:t>
            </a:r>
            <a:endParaRPr lang="en-US" sz="5400" dirty="0">
              <a:solidFill>
                <a:srgbClr val="FF0000"/>
              </a:solidFill>
            </a:endParaRPr>
          </a:p>
        </p:txBody>
      </p:sp>
      <p:sp>
        <p:nvSpPr>
          <p:cNvPr id="26" name="TextBox 25"/>
          <p:cNvSpPr txBox="1"/>
          <p:nvPr/>
        </p:nvSpPr>
        <p:spPr>
          <a:xfrm>
            <a:off x="5715000" y="1562100"/>
            <a:ext cx="2209800" cy="707886"/>
          </a:xfrm>
          <a:prstGeom prst="rect">
            <a:avLst/>
          </a:prstGeom>
          <a:solidFill>
            <a:srgbClr val="FF0000"/>
          </a:solidFill>
          <a:ln>
            <a:solidFill>
              <a:schemeClr val="tx1"/>
            </a:solidFill>
          </a:ln>
        </p:spPr>
        <p:txBody>
          <a:bodyPr wrap="square" rtlCol="0">
            <a:spAutoFit/>
          </a:bodyPr>
          <a:lstStyle/>
          <a:p>
            <a:pPr algn="ctr"/>
            <a:r>
              <a:rPr lang="en-US" dirty="0" smtClean="0">
                <a:solidFill>
                  <a:schemeClr val="bg1"/>
                </a:solidFill>
              </a:rPr>
              <a:t>Where is the Restart?</a:t>
            </a:r>
            <a:endParaRPr lang="en-US" dirty="0">
              <a:solidFill>
                <a:schemeClr val="bg1"/>
              </a:solidFill>
            </a:endParaRPr>
          </a:p>
        </p:txBody>
      </p:sp>
      <p:sp>
        <p:nvSpPr>
          <p:cNvPr id="15" name="TextBox 14"/>
          <p:cNvSpPr txBox="1"/>
          <p:nvPr/>
        </p:nvSpPr>
        <p:spPr>
          <a:xfrm>
            <a:off x="5722308" y="1526040"/>
            <a:ext cx="2209800" cy="1015663"/>
          </a:xfrm>
          <a:prstGeom prst="rect">
            <a:avLst/>
          </a:prstGeom>
          <a:solidFill>
            <a:srgbClr val="FF0000"/>
          </a:solidFill>
          <a:ln>
            <a:solidFill>
              <a:schemeClr val="tx1"/>
            </a:solidFill>
          </a:ln>
        </p:spPr>
        <p:txBody>
          <a:bodyPr wrap="square" rtlCol="0">
            <a:spAutoFit/>
          </a:bodyPr>
          <a:lstStyle/>
          <a:p>
            <a:pPr algn="ctr"/>
            <a:r>
              <a:rPr lang="en-US" dirty="0" smtClean="0">
                <a:solidFill>
                  <a:schemeClr val="bg1"/>
                </a:solidFill>
              </a:rPr>
              <a:t>Restart – where A</a:t>
            </a:r>
            <a:r>
              <a:rPr lang="en-US" baseline="-25000" dirty="0">
                <a:solidFill>
                  <a:schemeClr val="bg1"/>
                </a:solidFill>
              </a:rPr>
              <a:t>2</a:t>
            </a:r>
            <a:r>
              <a:rPr lang="en-US" dirty="0" smtClean="0">
                <a:solidFill>
                  <a:schemeClr val="bg1"/>
                </a:solidFill>
              </a:rPr>
              <a:t> was when Keeper reacted</a:t>
            </a:r>
            <a:endParaRPr lang="en-US" dirty="0">
              <a:solidFill>
                <a:schemeClr val="bg1"/>
              </a:solidFill>
            </a:endParaRPr>
          </a:p>
        </p:txBody>
      </p:sp>
      <p:pic>
        <p:nvPicPr>
          <p:cNvPr id="20" name="Picture 2" descr="OhioSouthshirt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23"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
        <p:nvSpPr>
          <p:cNvPr id="25"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dirty="0"/>
              <a:t>Slide </a:t>
            </a:r>
            <a:r>
              <a:rPr lang="en-US" dirty="0" smtClean="0"/>
              <a:t>33</a:t>
            </a:r>
            <a:endParaRPr lang="en-US" dirty="0"/>
          </a:p>
        </p:txBody>
      </p:sp>
      <p:sp>
        <p:nvSpPr>
          <p:cNvPr id="31" name="TextBox 30"/>
          <p:cNvSpPr txBox="1"/>
          <p:nvPr/>
        </p:nvSpPr>
        <p:spPr>
          <a:xfrm>
            <a:off x="1676400" y="4313872"/>
            <a:ext cx="3098893" cy="1477328"/>
          </a:xfrm>
          <a:prstGeom prst="rect">
            <a:avLst/>
          </a:prstGeom>
          <a:solidFill>
            <a:srgbClr val="FF0000"/>
          </a:solidFill>
          <a:ln>
            <a:solidFill>
              <a:schemeClr val="tx1"/>
            </a:solidFill>
          </a:ln>
        </p:spPr>
        <p:txBody>
          <a:bodyPr wrap="square" rtlCol="0">
            <a:spAutoFit/>
          </a:bodyPr>
          <a:lstStyle/>
          <a:p>
            <a:pPr algn="ctr"/>
            <a:r>
              <a:rPr lang="en-US" dirty="0" smtClean="0">
                <a:solidFill>
                  <a:schemeClr val="bg1"/>
                </a:solidFill>
              </a:rPr>
              <a:t>A</a:t>
            </a:r>
            <a:r>
              <a:rPr lang="en-US" baseline="-25000" dirty="0">
                <a:solidFill>
                  <a:schemeClr val="bg1"/>
                </a:solidFill>
              </a:rPr>
              <a:t>1</a:t>
            </a:r>
            <a:r>
              <a:rPr lang="en-US" dirty="0" smtClean="0">
                <a:solidFill>
                  <a:schemeClr val="bg1"/>
                </a:solidFill>
              </a:rPr>
              <a:t> plays the ball forward, A</a:t>
            </a:r>
            <a:r>
              <a:rPr lang="en-US" baseline="-25000" dirty="0" smtClean="0">
                <a:solidFill>
                  <a:schemeClr val="bg1"/>
                </a:solidFill>
              </a:rPr>
              <a:t>2</a:t>
            </a:r>
            <a:r>
              <a:rPr lang="en-US" dirty="0" smtClean="0">
                <a:solidFill>
                  <a:schemeClr val="bg1"/>
                </a:solidFill>
              </a:rPr>
              <a:t> from an offside position runs up to play the ball.  The keeper reacts to A</a:t>
            </a:r>
            <a:r>
              <a:rPr lang="en-US" baseline="-25000" dirty="0" smtClean="0">
                <a:solidFill>
                  <a:schemeClr val="bg1"/>
                </a:solidFill>
              </a:rPr>
              <a:t>2 </a:t>
            </a:r>
            <a:r>
              <a:rPr lang="en-US" dirty="0" smtClean="0">
                <a:solidFill>
                  <a:schemeClr val="bg1"/>
                </a:solidFill>
              </a:rPr>
              <a:t>attempting to play the ball.      </a:t>
            </a:r>
            <a:endParaRPr lang="en-US" dirty="0">
              <a:solidFill>
                <a:schemeClr val="bg1"/>
              </a:solidFill>
            </a:endParaRPr>
          </a:p>
        </p:txBody>
      </p:sp>
      <p:sp>
        <p:nvSpPr>
          <p:cNvPr id="27" name="Flowchart: Connector 26"/>
          <p:cNvSpPr/>
          <p:nvPr/>
        </p:nvSpPr>
        <p:spPr>
          <a:xfrm>
            <a:off x="6019800" y="4466493"/>
            <a:ext cx="228600" cy="2286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X</a:t>
            </a:r>
            <a:endParaRPr lang="en-US" dirty="0">
              <a:solidFill>
                <a:schemeClr val="tx1"/>
              </a:solidFill>
            </a:endParaRPr>
          </a:p>
        </p:txBody>
      </p:sp>
    </p:spTree>
    <p:extLst>
      <p:ext uri="{BB962C8B-B14F-4D97-AF65-F5344CB8AC3E}">
        <p14:creationId xmlns:p14="http://schemas.microsoft.com/office/powerpoint/2010/main" val="4169471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31"/>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100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6" grpId="0" animBg="1"/>
      <p:bldP spid="15" grpId="0" animBg="1"/>
      <p:bldP spid="31"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2895600" y="228600"/>
            <a:ext cx="184150" cy="366713"/>
          </a:xfrm>
          <a:prstGeom prst="rect">
            <a:avLst/>
          </a:prstGeom>
          <a:noFill/>
          <a:ln w="9525">
            <a:noFill/>
            <a:miter lim="800000"/>
            <a:headEnd/>
            <a:tailEnd/>
          </a:ln>
        </p:spPr>
        <p:txBody>
          <a:bodyPr wrap="none">
            <a:spAutoFit/>
          </a:bodyPr>
          <a:lstStyle/>
          <a:p>
            <a:pPr algn="ctr"/>
            <a:endParaRPr lang="en-US" sz="2400">
              <a:solidFill>
                <a:srgbClr val="000000"/>
              </a:solidFill>
              <a:latin typeface="Comic Sans MS" pitchFamily="66" charset="0"/>
            </a:endParaRPr>
          </a:p>
        </p:txBody>
      </p:sp>
      <p:sp>
        <p:nvSpPr>
          <p:cNvPr id="22533" name="Text Box 11"/>
          <p:cNvSpPr txBox="1">
            <a:spLocks noChangeArrowheads="1"/>
          </p:cNvSpPr>
          <p:nvPr/>
        </p:nvSpPr>
        <p:spPr bwMode="auto">
          <a:xfrm>
            <a:off x="609600" y="1828800"/>
            <a:ext cx="8101013" cy="769441"/>
          </a:xfrm>
          <a:prstGeom prst="rect">
            <a:avLst/>
          </a:prstGeom>
          <a:noFill/>
          <a:ln w="9525">
            <a:noFill/>
            <a:miter lim="800000"/>
            <a:headEnd/>
            <a:tailEnd/>
          </a:ln>
        </p:spPr>
        <p:txBody>
          <a:bodyPr>
            <a:spAutoFit/>
          </a:bodyPr>
          <a:lstStyle/>
          <a:p>
            <a:pPr algn="ctr">
              <a:spcBef>
                <a:spcPct val="50000"/>
              </a:spcBef>
            </a:pPr>
            <a:r>
              <a:rPr lang="en-US" sz="4400" b="1" dirty="0" smtClean="0">
                <a:solidFill>
                  <a:srgbClr val="000000"/>
                </a:solidFill>
                <a:latin typeface="Comic Sans MS" pitchFamily="66" charset="0"/>
              </a:rPr>
              <a:t>Offside Law 11 = 4 Parts</a:t>
            </a:r>
            <a:endParaRPr lang="en-US" sz="4400" b="1" dirty="0">
              <a:solidFill>
                <a:srgbClr val="000000"/>
              </a:solidFill>
              <a:latin typeface="Comic Sans MS" pitchFamily="66" charset="0"/>
            </a:endParaRPr>
          </a:p>
        </p:txBody>
      </p:sp>
      <p:sp>
        <p:nvSpPr>
          <p:cNvPr id="22534" name="Text Box 13"/>
          <p:cNvSpPr txBox="1">
            <a:spLocks noChangeArrowheads="1"/>
          </p:cNvSpPr>
          <p:nvPr/>
        </p:nvSpPr>
        <p:spPr bwMode="auto">
          <a:xfrm>
            <a:off x="761999" y="3024187"/>
            <a:ext cx="7948613" cy="2462213"/>
          </a:xfrm>
          <a:prstGeom prst="rect">
            <a:avLst/>
          </a:prstGeom>
          <a:solidFill>
            <a:srgbClr val="0033CC"/>
          </a:solidFill>
          <a:ln w="9525">
            <a:noFill/>
            <a:miter lim="800000"/>
            <a:headEnd/>
            <a:tailEnd/>
          </a:ln>
        </p:spPr>
        <p:txBody>
          <a:bodyPr wrap="square">
            <a:spAutoFit/>
          </a:bodyPr>
          <a:lstStyle/>
          <a:p>
            <a:pPr marL="342900" indent="-342900">
              <a:spcBef>
                <a:spcPct val="50000"/>
              </a:spcBef>
              <a:buClr>
                <a:schemeClr val="bg1"/>
              </a:buClr>
              <a:buFontTx/>
              <a:buAutoNum type="arabicPeriod"/>
            </a:pPr>
            <a:r>
              <a:rPr lang="en-US" sz="2800" b="1" dirty="0" smtClean="0">
                <a:solidFill>
                  <a:srgbClr val="FFFF00"/>
                </a:solidFill>
                <a:latin typeface="Comic Sans MS" pitchFamily="66" charset="0"/>
              </a:rPr>
              <a:t> Position</a:t>
            </a:r>
            <a:r>
              <a:rPr lang="en-US" sz="2800" b="1" dirty="0" smtClean="0">
                <a:solidFill>
                  <a:srgbClr val="FFFFFF"/>
                </a:solidFill>
                <a:latin typeface="Comic Sans MS" pitchFamily="66" charset="0"/>
              </a:rPr>
              <a:t> – 3 Ways (All at the Same Time)</a:t>
            </a:r>
            <a:endParaRPr lang="en-US" sz="2800" b="1" dirty="0">
              <a:solidFill>
                <a:schemeClr val="bg1"/>
              </a:solidFill>
              <a:latin typeface="Comic Sans MS" pitchFamily="66" charset="0"/>
            </a:endParaRPr>
          </a:p>
          <a:p>
            <a:pPr marL="342900" indent="-342900">
              <a:spcBef>
                <a:spcPct val="50000"/>
              </a:spcBef>
              <a:buClr>
                <a:schemeClr val="bg1"/>
              </a:buClr>
              <a:buFontTx/>
              <a:buAutoNum type="arabicPeriod"/>
            </a:pPr>
            <a:r>
              <a:rPr lang="en-US" sz="2800" b="1" dirty="0" smtClean="0">
                <a:solidFill>
                  <a:srgbClr val="FF0000"/>
                </a:solidFill>
                <a:latin typeface="Comic Sans MS" pitchFamily="66" charset="0"/>
              </a:rPr>
              <a:t> </a:t>
            </a:r>
            <a:r>
              <a:rPr lang="en-US" sz="2800" b="1" dirty="0" smtClean="0">
                <a:solidFill>
                  <a:srgbClr val="FFFF00"/>
                </a:solidFill>
                <a:latin typeface="Comic Sans MS" pitchFamily="66" charset="0"/>
              </a:rPr>
              <a:t>Involvement</a:t>
            </a:r>
            <a:r>
              <a:rPr lang="en-US" sz="2800" b="1" dirty="0" smtClean="0">
                <a:solidFill>
                  <a:srgbClr val="FFFFFF"/>
                </a:solidFill>
                <a:latin typeface="Comic Sans MS" pitchFamily="66" charset="0"/>
              </a:rPr>
              <a:t> – 3 Different Ways</a:t>
            </a:r>
            <a:endParaRPr lang="en-US" sz="2800" b="1" dirty="0">
              <a:solidFill>
                <a:schemeClr val="bg1"/>
              </a:solidFill>
              <a:latin typeface="Comic Sans MS" pitchFamily="66" charset="0"/>
            </a:endParaRPr>
          </a:p>
          <a:p>
            <a:pPr marL="342900" indent="-342900">
              <a:spcBef>
                <a:spcPct val="50000"/>
              </a:spcBef>
              <a:buClr>
                <a:schemeClr val="bg1"/>
              </a:buClr>
              <a:buFontTx/>
              <a:buAutoNum type="arabicPeriod"/>
            </a:pPr>
            <a:r>
              <a:rPr lang="en-US" sz="2800" b="1" dirty="0" smtClean="0">
                <a:solidFill>
                  <a:srgbClr val="FF0000"/>
                </a:solidFill>
                <a:latin typeface="Comic Sans MS" pitchFamily="66" charset="0"/>
              </a:rPr>
              <a:t> </a:t>
            </a:r>
            <a:r>
              <a:rPr lang="en-US" sz="2800" b="1" dirty="0">
                <a:solidFill>
                  <a:srgbClr val="FFFF00"/>
                </a:solidFill>
                <a:latin typeface="Comic Sans MS" pitchFamily="66" charset="0"/>
              </a:rPr>
              <a:t>Not Offside </a:t>
            </a:r>
            <a:r>
              <a:rPr lang="en-US" sz="2800" b="1" dirty="0">
                <a:solidFill>
                  <a:srgbClr val="FFFFFF"/>
                </a:solidFill>
                <a:latin typeface="Comic Sans MS" pitchFamily="66" charset="0"/>
              </a:rPr>
              <a:t>– 3 Exceptions</a:t>
            </a:r>
          </a:p>
          <a:p>
            <a:pPr marL="342900" indent="-342900">
              <a:spcBef>
                <a:spcPct val="50000"/>
              </a:spcBef>
              <a:buClr>
                <a:schemeClr val="bg1"/>
              </a:buClr>
              <a:buFontTx/>
              <a:buAutoNum type="arabicPeriod"/>
            </a:pPr>
            <a:r>
              <a:rPr lang="en-US" sz="2800" b="1" dirty="0" smtClean="0">
                <a:solidFill>
                  <a:srgbClr val="FFFF00"/>
                </a:solidFill>
                <a:latin typeface="Comic Sans MS" pitchFamily="66" charset="0"/>
              </a:rPr>
              <a:t> Punishment</a:t>
            </a:r>
            <a:r>
              <a:rPr lang="en-US" sz="2800" b="1" dirty="0" smtClean="0">
                <a:solidFill>
                  <a:schemeClr val="bg1"/>
                </a:solidFill>
                <a:latin typeface="Comic Sans MS" pitchFamily="66" charset="0"/>
              </a:rPr>
              <a:t> </a:t>
            </a:r>
            <a:r>
              <a:rPr lang="en-US" sz="2800" b="1" dirty="0">
                <a:solidFill>
                  <a:schemeClr val="bg1"/>
                </a:solidFill>
                <a:latin typeface="Comic Sans MS" pitchFamily="66" charset="0"/>
              </a:rPr>
              <a:t>–  3 Steps </a:t>
            </a:r>
            <a:endParaRPr lang="en-US" sz="2800" b="1" dirty="0" smtClean="0">
              <a:solidFill>
                <a:schemeClr val="bg1"/>
              </a:solidFill>
              <a:latin typeface="Comic Sans MS" pitchFamily="66" charset="0"/>
            </a:endParaRPr>
          </a:p>
        </p:txBody>
      </p:sp>
      <p:sp>
        <p:nvSpPr>
          <p:cNvPr id="9"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DFFC163F-D155-44EB-AAB8-B4FEBA0FF650}" type="slidenum">
              <a:rPr lang="en-US"/>
              <a:pPr lvl="1" fontAlgn="auto">
                <a:spcBef>
                  <a:spcPts val="0"/>
                </a:spcBef>
                <a:spcAft>
                  <a:spcPts val="0"/>
                </a:spcAft>
                <a:defRPr/>
              </a:pPr>
              <a:t>34</a:t>
            </a:fld>
            <a:endParaRPr lang="en-US"/>
          </a:p>
        </p:txBody>
      </p:sp>
      <p:sp>
        <p:nvSpPr>
          <p:cNvPr id="11" name="Rectangle 7"/>
          <p:cNvSpPr>
            <a:spLocks noChangeArrowheads="1"/>
          </p:cNvSpPr>
          <p:nvPr/>
        </p:nvSpPr>
        <p:spPr bwMode="auto">
          <a:xfrm>
            <a:off x="2438400" y="381000"/>
            <a:ext cx="3981450" cy="1006475"/>
          </a:xfrm>
          <a:prstGeom prst="rect">
            <a:avLst/>
          </a:prstGeom>
          <a:noFill/>
          <a:ln w="9525">
            <a:noFill/>
            <a:miter lim="800000"/>
            <a:headEnd/>
            <a:tailEnd/>
          </a:ln>
        </p:spPr>
        <p:txBody>
          <a:bodyPr>
            <a:spAutoFit/>
          </a:bodyPr>
          <a:lstStyle/>
          <a:p>
            <a:pPr algn="ctr"/>
            <a:r>
              <a:rPr lang="en-US" sz="6000" b="1" u="sng" dirty="0">
                <a:solidFill>
                  <a:srgbClr val="FF3300"/>
                </a:solidFill>
                <a:latin typeface="Comic Sans MS" pitchFamily="66" charset="0"/>
              </a:rPr>
              <a:t>Remember</a:t>
            </a:r>
          </a:p>
        </p:txBody>
      </p:sp>
      <p:pic>
        <p:nvPicPr>
          <p:cNvPr id="8"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3"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5866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5105400" y="1855788"/>
            <a:ext cx="3810000" cy="1569660"/>
          </a:xfrm>
          <a:prstGeom prst="rect">
            <a:avLst/>
          </a:prstGeom>
          <a:noFill/>
          <a:ln w="9525">
            <a:noFill/>
            <a:miter lim="800000"/>
            <a:headEnd/>
            <a:tailEnd/>
          </a:ln>
        </p:spPr>
        <p:txBody>
          <a:bodyPr>
            <a:spAutoFit/>
          </a:bodyPr>
          <a:lstStyle/>
          <a:p>
            <a:pPr algn="ctr"/>
            <a:r>
              <a:rPr lang="en-US" sz="4800" b="1" dirty="0" smtClean="0">
                <a:solidFill>
                  <a:srgbClr val="000000"/>
                </a:solidFill>
                <a:latin typeface="Comic Sans MS" pitchFamily="66" charset="0"/>
              </a:rPr>
              <a:t>Involvement (2)</a:t>
            </a:r>
            <a:endParaRPr lang="en-US" sz="4800" b="1" dirty="0">
              <a:solidFill>
                <a:srgbClr val="000000"/>
              </a:solidFill>
              <a:latin typeface="Comic Sans MS" pitchFamily="66" charset="0"/>
            </a:endParaRPr>
          </a:p>
        </p:txBody>
      </p:sp>
      <p:sp>
        <p:nvSpPr>
          <p:cNvPr id="113667" name="Rectangle 3"/>
          <p:cNvSpPr>
            <a:spLocks noChangeArrowheads="1"/>
          </p:cNvSpPr>
          <p:nvPr/>
        </p:nvSpPr>
        <p:spPr bwMode="auto">
          <a:xfrm>
            <a:off x="1219200" y="1855788"/>
            <a:ext cx="2474913" cy="1569660"/>
          </a:xfrm>
          <a:prstGeom prst="rect">
            <a:avLst/>
          </a:prstGeom>
          <a:noFill/>
          <a:ln w="9525">
            <a:noFill/>
            <a:miter lim="800000"/>
            <a:headEnd/>
            <a:tailEnd/>
          </a:ln>
        </p:spPr>
        <p:txBody>
          <a:bodyPr>
            <a:spAutoFit/>
          </a:bodyPr>
          <a:lstStyle/>
          <a:p>
            <a:pPr algn="ctr"/>
            <a:r>
              <a:rPr lang="en-US" sz="4800" b="1" dirty="0" smtClean="0">
                <a:solidFill>
                  <a:srgbClr val="000000"/>
                </a:solidFill>
                <a:latin typeface="Comic Sans MS" pitchFamily="66" charset="0"/>
              </a:rPr>
              <a:t>Position (1)</a:t>
            </a:r>
            <a:endParaRPr lang="en-US" sz="4800" b="1" dirty="0">
              <a:solidFill>
                <a:srgbClr val="000000"/>
              </a:solidFill>
              <a:latin typeface="Comic Sans MS" pitchFamily="66" charset="0"/>
            </a:endParaRPr>
          </a:p>
        </p:txBody>
      </p:sp>
      <p:sp>
        <p:nvSpPr>
          <p:cNvPr id="113668" name="Rectangle 4"/>
          <p:cNvSpPr>
            <a:spLocks noChangeArrowheads="1"/>
          </p:cNvSpPr>
          <p:nvPr/>
        </p:nvSpPr>
        <p:spPr bwMode="auto">
          <a:xfrm>
            <a:off x="4210050" y="1676400"/>
            <a:ext cx="742950" cy="1189038"/>
          </a:xfrm>
          <a:prstGeom prst="rect">
            <a:avLst/>
          </a:prstGeom>
          <a:noFill/>
          <a:ln w="9525">
            <a:noFill/>
            <a:miter lim="800000"/>
            <a:headEnd/>
            <a:tailEnd/>
          </a:ln>
        </p:spPr>
        <p:txBody>
          <a:bodyPr wrap="none">
            <a:spAutoFit/>
          </a:bodyPr>
          <a:lstStyle/>
          <a:p>
            <a:pPr algn="ctr"/>
            <a:r>
              <a:rPr lang="en-US" sz="7200" b="1" dirty="0">
                <a:solidFill>
                  <a:srgbClr val="000000"/>
                </a:solidFill>
                <a:latin typeface="Comic Sans MS" pitchFamily="66" charset="0"/>
              </a:rPr>
              <a:t>+</a:t>
            </a:r>
          </a:p>
        </p:txBody>
      </p:sp>
      <p:sp>
        <p:nvSpPr>
          <p:cNvPr id="113669" name="Rectangle 5"/>
          <p:cNvSpPr>
            <a:spLocks noChangeArrowheads="1"/>
          </p:cNvSpPr>
          <p:nvPr/>
        </p:nvSpPr>
        <p:spPr bwMode="auto">
          <a:xfrm>
            <a:off x="304800" y="3276600"/>
            <a:ext cx="8621713" cy="3416320"/>
          </a:xfrm>
          <a:prstGeom prst="rect">
            <a:avLst/>
          </a:prstGeom>
          <a:noFill/>
          <a:ln w="9525">
            <a:noFill/>
            <a:miter lim="800000"/>
            <a:headEnd/>
            <a:tailEnd/>
          </a:ln>
        </p:spPr>
        <p:txBody>
          <a:bodyPr>
            <a:spAutoFit/>
          </a:bodyPr>
          <a:lstStyle/>
          <a:p>
            <a:pPr algn="ctr"/>
            <a:r>
              <a:rPr lang="en-US" sz="7200" b="1" dirty="0">
                <a:solidFill>
                  <a:srgbClr val="C00000"/>
                </a:solidFill>
                <a:latin typeface="Comic Sans MS" pitchFamily="66" charset="0"/>
              </a:rPr>
              <a:t>=</a:t>
            </a:r>
            <a:r>
              <a:rPr lang="en-US" sz="4800" dirty="0">
                <a:solidFill>
                  <a:srgbClr val="FF3300"/>
                </a:solidFill>
                <a:latin typeface="Comic Sans MS" pitchFamily="66" charset="0"/>
              </a:rPr>
              <a:t> </a:t>
            </a:r>
          </a:p>
          <a:p>
            <a:pPr algn="ctr"/>
            <a:r>
              <a:rPr lang="en-US" sz="7200" b="1" dirty="0">
                <a:solidFill>
                  <a:srgbClr val="C00000"/>
                </a:solidFill>
                <a:latin typeface="Comic Sans MS" pitchFamily="66" charset="0"/>
              </a:rPr>
              <a:t>Offside </a:t>
            </a:r>
            <a:r>
              <a:rPr lang="en-US" sz="7200" b="1" dirty="0" smtClean="0">
                <a:solidFill>
                  <a:srgbClr val="C00000"/>
                </a:solidFill>
                <a:latin typeface="Comic Sans MS" pitchFamily="66" charset="0"/>
              </a:rPr>
              <a:t>Offense (3)</a:t>
            </a:r>
            <a:endParaRPr lang="en-US" sz="7200" b="1" dirty="0">
              <a:solidFill>
                <a:srgbClr val="C00000"/>
              </a:solidFill>
              <a:latin typeface="Comic Sans MS" pitchFamily="66" charset="0"/>
            </a:endParaRPr>
          </a:p>
        </p:txBody>
      </p:sp>
      <p:sp>
        <p:nvSpPr>
          <p:cNvPr id="113671" name="Rectangle 7"/>
          <p:cNvSpPr>
            <a:spLocks noChangeArrowheads="1"/>
          </p:cNvSpPr>
          <p:nvPr/>
        </p:nvSpPr>
        <p:spPr bwMode="auto">
          <a:xfrm>
            <a:off x="1524000" y="457200"/>
            <a:ext cx="6400800" cy="1015663"/>
          </a:xfrm>
          <a:prstGeom prst="rect">
            <a:avLst/>
          </a:prstGeom>
          <a:noFill/>
          <a:ln w="9525">
            <a:noFill/>
            <a:miter lim="800000"/>
            <a:headEnd/>
            <a:tailEnd/>
          </a:ln>
        </p:spPr>
        <p:txBody>
          <a:bodyPr wrap="square">
            <a:spAutoFit/>
          </a:bodyPr>
          <a:lstStyle/>
          <a:p>
            <a:pPr algn="ctr"/>
            <a:r>
              <a:rPr lang="en-US" sz="6000" b="1" u="sng" dirty="0" smtClean="0">
                <a:solidFill>
                  <a:srgbClr val="FF3300"/>
                </a:solidFill>
                <a:latin typeface="Comic Sans MS" pitchFamily="66" charset="0"/>
              </a:rPr>
              <a:t>Also Remember</a:t>
            </a:r>
            <a:endParaRPr lang="en-US" sz="6000" b="1" u="sng" dirty="0">
              <a:solidFill>
                <a:srgbClr val="FF3300"/>
              </a:solidFill>
              <a:latin typeface="Comic Sans MS" pitchFamily="66" charset="0"/>
            </a:endParaRPr>
          </a:p>
        </p:txBody>
      </p:sp>
      <p:sp>
        <p:nvSpPr>
          <p:cNvPr id="9"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91C41C61-B30C-4412-9D2E-45897AB18151}" type="slidenum">
              <a:rPr lang="en-US"/>
              <a:pPr lvl="1" fontAlgn="auto">
                <a:spcBef>
                  <a:spcPts val="0"/>
                </a:spcBef>
                <a:spcAft>
                  <a:spcPts val="0"/>
                </a:spcAft>
                <a:defRPr/>
              </a:pPr>
              <a:t>35</a:t>
            </a:fld>
            <a:endParaRPr lang="en-US"/>
          </a:p>
        </p:txBody>
      </p:sp>
      <p:pic>
        <p:nvPicPr>
          <p:cNvPr id="11"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3"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144638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671"/>
                                        </p:tgtEl>
                                        <p:attrNameLst>
                                          <p:attrName>style.visibility</p:attrName>
                                        </p:attrNameLst>
                                      </p:cBhvr>
                                      <p:to>
                                        <p:strVal val="visible"/>
                                      </p:to>
                                    </p:set>
                                    <p:animEffect transition="in" filter="dissolve">
                                      <p:cBhvr>
                                        <p:cTn id="7" dur="500"/>
                                        <p:tgtEl>
                                          <p:spTgt spid="11367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667"/>
                                        </p:tgtEl>
                                        <p:attrNameLst>
                                          <p:attrName>style.visibility</p:attrName>
                                        </p:attrNameLst>
                                      </p:cBhvr>
                                      <p:to>
                                        <p:strVal val="visible"/>
                                      </p:to>
                                    </p:set>
                                    <p:animEffect transition="in" filter="dissolve">
                                      <p:cBhvr>
                                        <p:cTn id="11" dur="500"/>
                                        <p:tgtEl>
                                          <p:spTgt spid="11366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3668"/>
                                        </p:tgtEl>
                                        <p:attrNameLst>
                                          <p:attrName>style.visibility</p:attrName>
                                        </p:attrNameLst>
                                      </p:cBhvr>
                                      <p:to>
                                        <p:strVal val="visible"/>
                                      </p:to>
                                    </p:set>
                                    <p:animEffect transition="in" filter="dissolve">
                                      <p:cBhvr>
                                        <p:cTn id="15" dur="500"/>
                                        <p:tgtEl>
                                          <p:spTgt spid="11366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13666"/>
                                        </p:tgtEl>
                                        <p:attrNameLst>
                                          <p:attrName>style.visibility</p:attrName>
                                        </p:attrNameLst>
                                      </p:cBhvr>
                                      <p:to>
                                        <p:strVal val="visible"/>
                                      </p:to>
                                    </p:set>
                                    <p:animEffect transition="in" filter="dissolve">
                                      <p:cBhvr>
                                        <p:cTn id="19" dur="500"/>
                                        <p:tgtEl>
                                          <p:spTgt spid="113666"/>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3669"/>
                                        </p:tgtEl>
                                        <p:attrNameLst>
                                          <p:attrName>style.visibility</p:attrName>
                                        </p:attrNameLst>
                                      </p:cBhvr>
                                      <p:to>
                                        <p:strVal val="visible"/>
                                      </p:to>
                                    </p:set>
                                    <p:animEffect transition="in" filter="dissolve">
                                      <p:cBhvr>
                                        <p:cTn id="23"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7" grpId="0"/>
      <p:bldP spid="113668" grpId="0"/>
      <p:bldP spid="113669" grpId="0"/>
      <p:bldP spid="11367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ext Box 4"/>
          <p:cNvSpPr txBox="1">
            <a:spLocks noGrp="1" noChangeArrowheads="1"/>
          </p:cNvSpPr>
          <p:nvPr>
            <p:ph type="body" idx="4294967295"/>
          </p:nvPr>
        </p:nvSpPr>
        <p:spPr>
          <a:xfrm>
            <a:off x="762000" y="1447800"/>
            <a:ext cx="7772400" cy="4724400"/>
          </a:xfrm>
          <a:solidFill>
            <a:srgbClr val="FFFF00"/>
          </a:solidFill>
        </p:spPr>
        <p:txBody>
          <a:bodyPr/>
          <a:lstStyle/>
          <a:p>
            <a:pPr algn="ctr">
              <a:buFont typeface="Wingdings" pitchFamily="2" charset="2"/>
              <a:buNone/>
            </a:pPr>
            <a:r>
              <a:rPr lang="en-US" sz="6000" b="1" smtClean="0">
                <a:solidFill>
                  <a:srgbClr val="FF0000"/>
                </a:solidFill>
              </a:rPr>
              <a:t>ALWAYS</a:t>
            </a:r>
          </a:p>
          <a:p>
            <a:pPr algn="ctr">
              <a:buFont typeface="Wingdings" pitchFamily="2" charset="2"/>
              <a:buNone/>
            </a:pPr>
            <a:r>
              <a:rPr lang="en-US" sz="6000" b="1" smtClean="0">
                <a:solidFill>
                  <a:srgbClr val="3333FF"/>
                </a:solidFill>
              </a:rPr>
              <a:t>A Slow Whistle</a:t>
            </a:r>
          </a:p>
          <a:p>
            <a:pPr algn="ctr">
              <a:buFont typeface="Wingdings" pitchFamily="2" charset="2"/>
              <a:buNone/>
            </a:pPr>
            <a:endParaRPr lang="en-US" sz="4800" b="1" smtClean="0"/>
          </a:p>
          <a:p>
            <a:pPr algn="ctr">
              <a:buFont typeface="Wingdings" pitchFamily="2" charset="2"/>
              <a:buNone/>
            </a:pPr>
            <a:r>
              <a:rPr lang="en-US" sz="6000" b="1" smtClean="0"/>
              <a:t>Take Your Time</a:t>
            </a:r>
          </a:p>
          <a:p>
            <a:pPr algn="ctr">
              <a:buFont typeface="Wingdings" pitchFamily="2" charset="2"/>
              <a:buNone/>
            </a:pPr>
            <a:r>
              <a:rPr lang="en-US" sz="6000" b="1" smtClean="0"/>
              <a:t>And Be Sure</a:t>
            </a:r>
          </a:p>
        </p:txBody>
      </p:sp>
      <p:sp>
        <p:nvSpPr>
          <p:cNvPr id="9" name="Slide Number Placeholder 13"/>
          <p:cNvSpPr txBox="1">
            <a:spLocks noGrp="1"/>
          </p:cNvSpPr>
          <p:nvPr/>
        </p:nvSpPr>
        <p:spPr bwMode="auto">
          <a:xfrm>
            <a:off x="7086600" y="6324600"/>
            <a:ext cx="1905000" cy="381000"/>
          </a:xfrm>
          <a:prstGeom prst="rect">
            <a:avLst/>
          </a:prstGeom>
          <a:noFill/>
          <a:ln>
            <a:miter lim="800000"/>
            <a:headEnd/>
            <a:tailEnd/>
          </a:ln>
        </p:spPr>
        <p:txBody>
          <a:bodyPr wrap="none" lIns="92075" tIns="0" rIns="92075" bIns="0" anchor="b"/>
          <a:lstStyle/>
          <a:p>
            <a:pPr lvl="1" algn="r" fontAlgn="auto">
              <a:spcBef>
                <a:spcPts val="0"/>
              </a:spcBef>
              <a:spcAft>
                <a:spcPts val="0"/>
              </a:spcAft>
              <a:defRPr/>
            </a:pPr>
            <a:r>
              <a:rPr lang="en-US" sz="1400" b="1" dirty="0">
                <a:solidFill>
                  <a:srgbClr val="000000"/>
                </a:solidFill>
                <a:latin typeface="+mj-lt"/>
              </a:rPr>
              <a:t>Slide </a:t>
            </a:r>
            <a:fld id="{16A00B3E-F214-4E04-BD53-BF5E052A0874}" type="slidenum">
              <a:rPr lang="en-US" sz="1400" b="1">
                <a:solidFill>
                  <a:srgbClr val="000000"/>
                </a:solidFill>
                <a:latin typeface="+mj-lt"/>
              </a:rPr>
              <a:pPr lvl="1" algn="r" fontAlgn="auto">
                <a:spcBef>
                  <a:spcPts val="0"/>
                </a:spcBef>
                <a:spcAft>
                  <a:spcPts val="0"/>
                </a:spcAft>
                <a:defRPr/>
              </a:pPr>
              <a:t>36</a:t>
            </a:fld>
            <a:endParaRPr lang="en-US" sz="1400" b="1" dirty="0">
              <a:solidFill>
                <a:srgbClr val="000000"/>
              </a:solidFill>
              <a:latin typeface="+mj-lt"/>
            </a:endParaRPr>
          </a:p>
        </p:txBody>
      </p:sp>
      <p:sp>
        <p:nvSpPr>
          <p:cNvPr id="101383" name="Text Box 7"/>
          <p:cNvSpPr txBox="1">
            <a:spLocks noChangeArrowheads="1"/>
          </p:cNvSpPr>
          <p:nvPr/>
        </p:nvSpPr>
        <p:spPr bwMode="auto">
          <a:xfrm>
            <a:off x="1295400" y="228600"/>
            <a:ext cx="6934200" cy="823913"/>
          </a:xfrm>
          <a:prstGeom prst="rect">
            <a:avLst/>
          </a:prstGeom>
          <a:noFill/>
          <a:ln w="9525">
            <a:noFill/>
            <a:miter lim="800000"/>
            <a:headEnd/>
            <a:tailEnd/>
          </a:ln>
          <a:effectLst/>
        </p:spPr>
        <p:txBody>
          <a:bodyPr>
            <a:spAutoFit/>
          </a:bodyPr>
          <a:lstStyle/>
          <a:p>
            <a:pPr algn="ctr">
              <a:spcBef>
                <a:spcPct val="50000"/>
              </a:spcBef>
            </a:pPr>
            <a:r>
              <a:rPr lang="en-US" sz="4800" b="1"/>
              <a:t>THE OFFSIDE CALL</a:t>
            </a:r>
          </a:p>
        </p:txBody>
      </p:sp>
      <p:pic>
        <p:nvPicPr>
          <p:cNvPr id="7"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0"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385907613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Text Box 4"/>
          <p:cNvSpPr txBox="1">
            <a:spLocks noGrp="1" noChangeArrowheads="1"/>
          </p:cNvSpPr>
          <p:nvPr>
            <p:ph type="body" idx="4294967295"/>
          </p:nvPr>
        </p:nvSpPr>
        <p:spPr>
          <a:xfrm>
            <a:off x="682625" y="1219200"/>
            <a:ext cx="7772400" cy="5029200"/>
          </a:xfrm>
          <a:solidFill>
            <a:srgbClr val="FFFF00"/>
          </a:solidFill>
        </p:spPr>
        <p:txBody>
          <a:bodyPr/>
          <a:lstStyle/>
          <a:p>
            <a:pPr algn="ctr">
              <a:buFont typeface="Wingdings" pitchFamily="2" charset="2"/>
              <a:buNone/>
            </a:pPr>
            <a:endParaRPr lang="en-US" sz="2000" b="1" smtClean="0"/>
          </a:p>
          <a:p>
            <a:pPr algn="ctr">
              <a:buFont typeface="Wingdings" pitchFamily="2" charset="2"/>
              <a:buNone/>
            </a:pPr>
            <a:r>
              <a:rPr lang="en-US" sz="8000" b="1" smtClean="0">
                <a:solidFill>
                  <a:srgbClr val="3333FF"/>
                </a:solidFill>
              </a:rPr>
              <a:t>If in doubt</a:t>
            </a:r>
          </a:p>
          <a:p>
            <a:pPr algn="ctr">
              <a:buFont typeface="Wingdings" pitchFamily="2" charset="2"/>
              <a:buNone/>
            </a:pPr>
            <a:r>
              <a:rPr lang="en-US" sz="6000" b="1" smtClean="0"/>
              <a:t>(Not 100% Sure)</a:t>
            </a:r>
          </a:p>
          <a:p>
            <a:pPr algn="ctr">
              <a:buFont typeface="Wingdings" pitchFamily="2" charset="2"/>
              <a:buNone/>
            </a:pPr>
            <a:endParaRPr lang="en-US" sz="4000" b="1" smtClean="0"/>
          </a:p>
          <a:p>
            <a:pPr algn="ctr">
              <a:buFont typeface="Wingdings" pitchFamily="2" charset="2"/>
              <a:buNone/>
            </a:pPr>
            <a:r>
              <a:rPr lang="en-US" sz="8000" b="1" i="1" smtClean="0">
                <a:solidFill>
                  <a:srgbClr val="FF0000"/>
                </a:solidFill>
              </a:rPr>
              <a:t>No</a:t>
            </a:r>
            <a:r>
              <a:rPr lang="en-US" sz="8000" b="1" smtClean="0">
                <a:solidFill>
                  <a:srgbClr val="FF0000"/>
                </a:solidFill>
              </a:rPr>
              <a:t> Offside!</a:t>
            </a:r>
          </a:p>
        </p:txBody>
      </p:sp>
      <p:sp>
        <p:nvSpPr>
          <p:cNvPr id="9" name="Slide Number Placeholder 13"/>
          <p:cNvSpPr txBox="1">
            <a:spLocks noGrp="1"/>
          </p:cNvSpPr>
          <p:nvPr/>
        </p:nvSpPr>
        <p:spPr bwMode="auto">
          <a:xfrm>
            <a:off x="7086600" y="6324600"/>
            <a:ext cx="1905000" cy="381000"/>
          </a:xfrm>
          <a:prstGeom prst="rect">
            <a:avLst/>
          </a:prstGeom>
          <a:noFill/>
          <a:ln>
            <a:miter lim="800000"/>
            <a:headEnd/>
            <a:tailEnd/>
          </a:ln>
        </p:spPr>
        <p:txBody>
          <a:bodyPr wrap="none" lIns="92075" tIns="0" rIns="92075" bIns="0" anchor="b"/>
          <a:lstStyle/>
          <a:p>
            <a:pPr lvl="1" algn="r" fontAlgn="auto">
              <a:spcBef>
                <a:spcPts val="0"/>
              </a:spcBef>
              <a:spcAft>
                <a:spcPts val="0"/>
              </a:spcAft>
              <a:defRPr/>
            </a:pPr>
            <a:r>
              <a:rPr lang="en-US" sz="1400" b="1" dirty="0">
                <a:solidFill>
                  <a:srgbClr val="000000"/>
                </a:solidFill>
                <a:latin typeface="+mj-lt"/>
              </a:rPr>
              <a:t>Slide </a:t>
            </a:r>
            <a:fld id="{6165543E-DFD1-4DF8-BE5D-AE89A734A984}" type="slidenum">
              <a:rPr lang="en-US" sz="1400" b="1">
                <a:solidFill>
                  <a:srgbClr val="000000"/>
                </a:solidFill>
                <a:latin typeface="+mj-lt"/>
              </a:rPr>
              <a:pPr lvl="1" algn="r" fontAlgn="auto">
                <a:spcBef>
                  <a:spcPts val="0"/>
                </a:spcBef>
                <a:spcAft>
                  <a:spcPts val="0"/>
                </a:spcAft>
                <a:defRPr/>
              </a:pPr>
              <a:t>37</a:t>
            </a:fld>
            <a:endParaRPr lang="en-US" sz="1400" b="1" dirty="0">
              <a:solidFill>
                <a:srgbClr val="000000"/>
              </a:solidFill>
              <a:latin typeface="+mj-lt"/>
            </a:endParaRPr>
          </a:p>
        </p:txBody>
      </p:sp>
      <p:sp>
        <p:nvSpPr>
          <p:cNvPr id="99335" name="Text Box 7"/>
          <p:cNvSpPr txBox="1">
            <a:spLocks noChangeArrowheads="1"/>
          </p:cNvSpPr>
          <p:nvPr/>
        </p:nvSpPr>
        <p:spPr bwMode="auto">
          <a:xfrm>
            <a:off x="1295400" y="228600"/>
            <a:ext cx="6934200" cy="823913"/>
          </a:xfrm>
          <a:prstGeom prst="rect">
            <a:avLst/>
          </a:prstGeom>
          <a:noFill/>
          <a:ln w="9525">
            <a:noFill/>
            <a:miter lim="800000"/>
            <a:headEnd/>
            <a:tailEnd/>
          </a:ln>
          <a:effectLst/>
        </p:spPr>
        <p:txBody>
          <a:bodyPr>
            <a:spAutoFit/>
          </a:bodyPr>
          <a:lstStyle/>
          <a:p>
            <a:pPr algn="ctr">
              <a:spcBef>
                <a:spcPct val="50000"/>
              </a:spcBef>
            </a:pPr>
            <a:r>
              <a:rPr lang="en-US" sz="4800" b="1"/>
              <a:t>THE OFFSIDE CALL</a:t>
            </a:r>
          </a:p>
        </p:txBody>
      </p:sp>
      <p:pic>
        <p:nvPicPr>
          <p:cNvPr id="7"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0"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134276796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92288" y="4800600"/>
            <a:ext cx="5486400" cy="1295400"/>
          </a:xfrm>
        </p:spPr>
        <p:txBody>
          <a:bodyPr/>
          <a:lstStyle/>
          <a:p>
            <a:pPr algn="ctr" eaLnBrk="1" hangingPunct="1"/>
            <a:r>
              <a:rPr lang="en-US" sz="4000" dirty="0" smtClean="0">
                <a:latin typeface="Arial" pitchFamily="34" charset="0"/>
                <a:cs typeface="Arial" pitchFamily="34" charset="0"/>
              </a:rPr>
              <a:t>Review of the Test and Law 11</a:t>
            </a:r>
          </a:p>
        </p:txBody>
      </p:sp>
      <p:pic>
        <p:nvPicPr>
          <p:cNvPr id="14339" name="Picture 3">
            <a:hlinkClick r:id="rId3" action="ppaction://hlinkpres?slideindex=1&amp;slidetitle="/>
          </p:cNvPr>
          <p:cNvPicPr>
            <a:picLocks noGrp="1" noChangeAspect="1" noChangeArrowheads="1"/>
          </p:cNvPicPr>
          <p:nvPr>
            <p:ph type="pic" idx="1"/>
          </p:nvPr>
        </p:nvPicPr>
        <p:blipFill>
          <a:blip r:embed="rId4" cstate="print"/>
          <a:srcRect l="3021" r="3021"/>
          <a:stretch>
            <a:fillRect/>
          </a:stretch>
        </p:blipFill>
        <p:spPr/>
      </p:pic>
      <p:pic>
        <p:nvPicPr>
          <p:cNvPr id="4" name="Picture 2" descr="OhioSouthshirt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26863444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a:xfrm>
            <a:off x="381000" y="990600"/>
            <a:ext cx="8229600" cy="6019800"/>
          </a:xfrm>
        </p:spPr>
        <p:txBody>
          <a:bodyPr>
            <a:normAutofit/>
          </a:bodyPr>
          <a:lstStyle/>
          <a:p>
            <a:pPr algn="l">
              <a:spcAft>
                <a:spcPts val="1800"/>
              </a:spcAft>
            </a:pPr>
            <a:r>
              <a:rPr lang="en-US" sz="2000" b="1" dirty="0" smtClean="0">
                <a:effectLst/>
                <a:latin typeface="Arial" pitchFamily="34" charset="0"/>
                <a:cs typeface="Arial" pitchFamily="34" charset="0"/>
              </a:rPr>
              <a:t>According to the Laws of the Game, a player in an offside position is only penalized if:</a:t>
            </a: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	she is involved in active play.</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B.	she is closer to the ball than the defender.</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C.	she has an obvious chance to score.</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D.	none of the above</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endParaRPr lang="en-US" sz="2400" dirty="0" smtClean="0">
              <a:effectLst/>
              <a:latin typeface="Arial" pitchFamily="34" charset="0"/>
              <a:cs typeface="Arial" pitchFamily="34" charset="0"/>
            </a:endParaRPr>
          </a:p>
        </p:txBody>
      </p:sp>
      <p:sp>
        <p:nvSpPr>
          <p:cNvPr id="19" name="Oval 18"/>
          <p:cNvSpPr/>
          <p:nvPr/>
        </p:nvSpPr>
        <p:spPr>
          <a:xfrm>
            <a:off x="533400" y="3276600"/>
            <a:ext cx="4419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bwMode="auto">
          <a:xfrm>
            <a:off x="0" y="1"/>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u="sng" dirty="0" smtClean="0">
                <a:solidFill>
                  <a:prstClr val="black"/>
                </a:solidFill>
                <a:latin typeface="Calibri"/>
              </a:rPr>
              <a:t>LAW  11 </a:t>
            </a:r>
            <a:endParaRPr lang="en-US" sz="4400" dirty="0" smtClean="0">
              <a:solidFill>
                <a:prstClr val="black"/>
              </a:solidFill>
              <a:latin typeface="Calibri"/>
            </a:endParaRPr>
          </a:p>
        </p:txBody>
      </p:sp>
      <p:pic>
        <p:nvPicPr>
          <p:cNvPr id="5"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1497879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46825"/>
            <a:ext cx="1905000" cy="381000"/>
          </a:xfrm>
        </p:spPr>
        <p:txBody>
          <a:bodyPr/>
          <a:lstStyle/>
          <a:p>
            <a:pPr lvl="1" fontAlgn="auto">
              <a:spcBef>
                <a:spcPts val="0"/>
              </a:spcBef>
              <a:spcAft>
                <a:spcPts val="0"/>
              </a:spcAft>
              <a:defRPr/>
            </a:pPr>
            <a:r>
              <a:rPr lang="en-US" dirty="0"/>
              <a:t>Slide </a:t>
            </a:r>
            <a:fld id="{DFFC163F-D155-44EB-AAB8-B4FEBA0FF650}" type="slidenum">
              <a:rPr lang="en-US"/>
              <a:pPr lvl="1" fontAlgn="auto">
                <a:spcBef>
                  <a:spcPts val="0"/>
                </a:spcBef>
                <a:spcAft>
                  <a:spcPts val="0"/>
                </a:spcAft>
                <a:defRPr/>
              </a:pPr>
              <a:t>4</a:t>
            </a:fld>
            <a:endParaRPr lang="en-US" dirty="0"/>
          </a:p>
        </p:txBody>
      </p:sp>
      <p:pic>
        <p:nvPicPr>
          <p:cNvPr id="13824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2171700" y="152400"/>
            <a:ext cx="4724400" cy="620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1828800" y="713096"/>
            <a:ext cx="685800" cy="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cxnSp>
        <p:nvCxnSpPr>
          <p:cNvPr id="7" name="Straight Arrow Connector 6"/>
          <p:cNvCxnSpPr/>
          <p:nvPr/>
        </p:nvCxnSpPr>
        <p:spPr bwMode="auto">
          <a:xfrm>
            <a:off x="1905000" y="2770496"/>
            <a:ext cx="685800" cy="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cxnSp>
        <p:nvCxnSpPr>
          <p:cNvPr id="8" name="Straight Arrow Connector 7"/>
          <p:cNvCxnSpPr/>
          <p:nvPr/>
        </p:nvCxnSpPr>
        <p:spPr bwMode="auto">
          <a:xfrm>
            <a:off x="1905000" y="4302456"/>
            <a:ext cx="685800" cy="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cxnSp>
        <p:nvCxnSpPr>
          <p:cNvPr id="9" name="Straight Arrow Connector 8"/>
          <p:cNvCxnSpPr/>
          <p:nvPr/>
        </p:nvCxnSpPr>
        <p:spPr bwMode="auto">
          <a:xfrm>
            <a:off x="1905000" y="5500048"/>
            <a:ext cx="685800" cy="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sp>
        <p:nvSpPr>
          <p:cNvPr id="6" name="Hexagon 5"/>
          <p:cNvSpPr/>
          <p:nvPr/>
        </p:nvSpPr>
        <p:spPr bwMode="auto">
          <a:xfrm>
            <a:off x="1447800" y="574344"/>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Hexagon 10"/>
          <p:cNvSpPr/>
          <p:nvPr/>
        </p:nvSpPr>
        <p:spPr bwMode="auto">
          <a:xfrm>
            <a:off x="1524000" y="2618096"/>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Hexagon 11"/>
          <p:cNvSpPr/>
          <p:nvPr/>
        </p:nvSpPr>
        <p:spPr bwMode="auto">
          <a:xfrm>
            <a:off x="1537648" y="4155744"/>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Hexagon 12"/>
          <p:cNvSpPr/>
          <p:nvPr/>
        </p:nvSpPr>
        <p:spPr bwMode="auto">
          <a:xfrm>
            <a:off x="1524000" y="5361296"/>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475096" y="533400"/>
            <a:ext cx="312906"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15" name="TextBox 14"/>
          <p:cNvSpPr txBox="1"/>
          <p:nvPr/>
        </p:nvSpPr>
        <p:spPr>
          <a:xfrm>
            <a:off x="1571695" y="2572182"/>
            <a:ext cx="312906" cy="369332"/>
          </a:xfrm>
          <a:prstGeom prst="rect">
            <a:avLst/>
          </a:prstGeom>
          <a:noFill/>
        </p:spPr>
        <p:txBody>
          <a:bodyPr wrap="none" rtlCol="0">
            <a:spAutoFit/>
          </a:bodyPr>
          <a:lstStyle/>
          <a:p>
            <a:r>
              <a:rPr lang="en-US" b="1" dirty="0" smtClean="0">
                <a:solidFill>
                  <a:srgbClr val="FF0000"/>
                </a:solidFill>
              </a:rPr>
              <a:t>2</a:t>
            </a:r>
            <a:endParaRPr lang="en-US" b="1" dirty="0">
              <a:solidFill>
                <a:srgbClr val="FF0000"/>
              </a:solidFill>
            </a:endParaRPr>
          </a:p>
        </p:txBody>
      </p:sp>
      <p:sp>
        <p:nvSpPr>
          <p:cNvPr id="16" name="TextBox 15"/>
          <p:cNvSpPr txBox="1"/>
          <p:nvPr/>
        </p:nvSpPr>
        <p:spPr>
          <a:xfrm>
            <a:off x="1571695" y="4118508"/>
            <a:ext cx="312906" cy="369332"/>
          </a:xfrm>
          <a:prstGeom prst="rect">
            <a:avLst/>
          </a:prstGeom>
          <a:noFill/>
        </p:spPr>
        <p:txBody>
          <a:bodyPr wrap="none" rtlCol="0">
            <a:spAutoFit/>
          </a:bodyPr>
          <a:lstStyle/>
          <a:p>
            <a:r>
              <a:rPr lang="en-US" b="1" dirty="0" smtClean="0">
                <a:solidFill>
                  <a:srgbClr val="FF0000"/>
                </a:solidFill>
              </a:rPr>
              <a:t>3</a:t>
            </a:r>
            <a:endParaRPr lang="en-US" b="1" dirty="0">
              <a:solidFill>
                <a:srgbClr val="FF0000"/>
              </a:solidFill>
            </a:endParaRPr>
          </a:p>
        </p:txBody>
      </p:sp>
      <p:sp>
        <p:nvSpPr>
          <p:cNvPr id="17" name="TextBox 16"/>
          <p:cNvSpPr txBox="1"/>
          <p:nvPr/>
        </p:nvSpPr>
        <p:spPr>
          <a:xfrm>
            <a:off x="1563167" y="5310412"/>
            <a:ext cx="312906" cy="369332"/>
          </a:xfrm>
          <a:prstGeom prst="rect">
            <a:avLst/>
          </a:prstGeom>
          <a:noFill/>
        </p:spPr>
        <p:txBody>
          <a:bodyPr wrap="none" rtlCol="0">
            <a:spAutoFit/>
          </a:bodyPr>
          <a:lstStyle/>
          <a:p>
            <a:r>
              <a:rPr lang="en-US" b="1" dirty="0" smtClean="0">
                <a:solidFill>
                  <a:srgbClr val="FF0000"/>
                </a:solidFill>
              </a:rPr>
              <a:t>4</a:t>
            </a:r>
            <a:endParaRPr lang="en-US" b="1" dirty="0">
              <a:solidFill>
                <a:srgbClr val="FF0000"/>
              </a:solidFill>
            </a:endParaRPr>
          </a:p>
        </p:txBody>
      </p:sp>
      <p:sp>
        <p:nvSpPr>
          <p:cNvPr id="14" name="TextBox 13"/>
          <p:cNvSpPr txBox="1"/>
          <p:nvPr/>
        </p:nvSpPr>
        <p:spPr>
          <a:xfrm>
            <a:off x="3810000" y="228600"/>
            <a:ext cx="2819400" cy="461665"/>
          </a:xfrm>
          <a:prstGeom prst="rect">
            <a:avLst/>
          </a:prstGeom>
          <a:solidFill>
            <a:srgbClr val="FFFF00"/>
          </a:solidFill>
          <a:ln>
            <a:solidFill>
              <a:schemeClr val="tx1"/>
            </a:solidFill>
          </a:ln>
        </p:spPr>
        <p:txBody>
          <a:bodyPr wrap="square" rtlCol="0">
            <a:spAutoFit/>
          </a:bodyPr>
          <a:lstStyle/>
          <a:p>
            <a:pPr algn="ctr"/>
            <a:r>
              <a:rPr lang="en-US" sz="2400" b="1" u="sng" dirty="0" smtClean="0"/>
              <a:t>FIFA LAW BOOK </a:t>
            </a:r>
            <a:endParaRPr lang="en-US" sz="2400" b="1" u="sng" dirty="0"/>
          </a:p>
        </p:txBody>
      </p:sp>
      <p:pic>
        <p:nvPicPr>
          <p:cNvPr id="18"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20"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41281400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a:xfrm>
            <a:off x="381000" y="381000"/>
            <a:ext cx="8229600" cy="6019800"/>
          </a:xfrm>
        </p:spPr>
        <p:txBody>
          <a:bodyPr>
            <a:normAutofit/>
          </a:bodyPr>
          <a:lstStyle/>
          <a:p>
            <a:pPr algn="l">
              <a:spcAft>
                <a:spcPts val="1800"/>
              </a:spcAft>
            </a:pP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b="1" dirty="0" smtClean="0">
                <a:effectLst/>
                <a:latin typeface="Arial" pitchFamily="34" charset="0"/>
                <a:cs typeface="Arial" pitchFamily="34" charset="0"/>
              </a:rPr>
              <a:t>An attacking player, in an offside position, receives the ball directly from an opponent’s pass.</a:t>
            </a: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 Guilty of offside                     B. The player is NOT guilty</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endParaRPr lang="en-US" sz="2400" dirty="0" smtClean="0">
              <a:effectLst/>
              <a:latin typeface="Arial" pitchFamily="34" charset="0"/>
              <a:cs typeface="Arial" pitchFamily="34" charset="0"/>
            </a:endParaRPr>
          </a:p>
        </p:txBody>
      </p:sp>
      <p:sp>
        <p:nvSpPr>
          <p:cNvPr id="20" name="Oval 19"/>
          <p:cNvSpPr/>
          <p:nvPr/>
        </p:nvSpPr>
        <p:spPr>
          <a:xfrm>
            <a:off x="4158016" y="3361124"/>
            <a:ext cx="3505200" cy="598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bwMode="auto">
          <a:xfrm>
            <a:off x="0" y="1"/>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u="sng" dirty="0" smtClean="0">
                <a:solidFill>
                  <a:prstClr val="black"/>
                </a:solidFill>
                <a:latin typeface="Calibri"/>
              </a:rPr>
              <a:t>LAW  11 </a:t>
            </a:r>
            <a:endParaRPr lang="en-US" sz="4400" dirty="0" smtClean="0">
              <a:solidFill>
                <a:prstClr val="black"/>
              </a:solidFill>
              <a:latin typeface="Calibri"/>
            </a:endParaRPr>
          </a:p>
        </p:txBody>
      </p:sp>
      <p:pic>
        <p:nvPicPr>
          <p:cNvPr id="5"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3485851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a:xfrm>
            <a:off x="381000" y="990600"/>
            <a:ext cx="8229600" cy="6019800"/>
          </a:xfrm>
        </p:spPr>
        <p:txBody>
          <a:bodyPr>
            <a:normAutofit/>
          </a:bodyPr>
          <a:lstStyle/>
          <a:p>
            <a:pPr algn="l">
              <a:spcAft>
                <a:spcPts val="1800"/>
              </a:spcAft>
            </a:pP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b="1" dirty="0" smtClean="0">
                <a:effectLst/>
                <a:latin typeface="Arial" pitchFamily="34" charset="0"/>
                <a:cs typeface="Arial" pitchFamily="34" charset="0"/>
              </a:rPr>
              <a:t>For the purpose of determining if an attacker is in an offside position, the position of the attacker’s head or feet matter, but not the position of the attacker’s arms</a:t>
            </a:r>
            <a:r>
              <a:rPr lang="en-US" sz="2000" dirty="0" smtClean="0">
                <a:effectLst/>
                <a:latin typeface="Arial" pitchFamily="34" charset="0"/>
                <a:cs typeface="Arial" pitchFamily="34" charset="0"/>
              </a:rPr>
              <a:t>.</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 True		B. False</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endParaRPr lang="en-US" sz="2400" dirty="0" smtClean="0">
              <a:effectLst/>
              <a:latin typeface="Arial" pitchFamily="34" charset="0"/>
              <a:cs typeface="Arial" pitchFamily="34" charset="0"/>
            </a:endParaRPr>
          </a:p>
        </p:txBody>
      </p:sp>
      <p:sp>
        <p:nvSpPr>
          <p:cNvPr id="21" name="Oval 20"/>
          <p:cNvSpPr/>
          <p:nvPr/>
        </p:nvSpPr>
        <p:spPr>
          <a:xfrm>
            <a:off x="1600200" y="3886200"/>
            <a:ext cx="1981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bwMode="auto">
          <a:xfrm>
            <a:off x="0" y="1"/>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u="sng" dirty="0" smtClean="0">
                <a:solidFill>
                  <a:prstClr val="black"/>
                </a:solidFill>
                <a:latin typeface="Calibri"/>
              </a:rPr>
              <a:t>LAW  11 </a:t>
            </a:r>
            <a:endParaRPr lang="en-US" sz="4400" dirty="0" smtClean="0">
              <a:solidFill>
                <a:prstClr val="black"/>
              </a:solidFill>
              <a:latin typeface="Calibri"/>
            </a:endParaRPr>
          </a:p>
        </p:txBody>
      </p:sp>
      <p:pic>
        <p:nvPicPr>
          <p:cNvPr id="5"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3683860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a:xfrm>
            <a:off x="381000" y="990600"/>
            <a:ext cx="8229600" cy="4724400"/>
          </a:xfrm>
        </p:spPr>
        <p:txBody>
          <a:bodyPr>
            <a:normAutofit/>
          </a:bodyPr>
          <a:lstStyle/>
          <a:p>
            <a:pPr algn="l">
              <a:spcAft>
                <a:spcPts val="1800"/>
              </a:spcAft>
            </a:pPr>
            <a:r>
              <a:rPr lang="en-US" sz="2000" b="1" dirty="0" smtClean="0">
                <a:effectLst/>
                <a:latin typeface="Arial" pitchFamily="34" charset="0"/>
                <a:cs typeface="Arial" pitchFamily="34" charset="0"/>
              </a:rPr>
              <a:t>A player cannot be punished for being offside if he receives the ball directly from a</a:t>
            </a:r>
            <a:r>
              <a:rPr lang="en-US" sz="2000" dirty="0" smtClean="0">
                <a:effectLst/>
                <a:latin typeface="Arial" pitchFamily="34" charset="0"/>
                <a:cs typeface="Arial" pitchFamily="34" charset="0"/>
              </a:rPr>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A.	direct free kick.                       C.	corner kick.	</a:t>
            </a:r>
            <a:br>
              <a:rPr lang="en-US" sz="2000" dirty="0" smtClean="0">
                <a:effectLst/>
                <a:latin typeface="Arial" pitchFamily="34" charset="0"/>
                <a:cs typeface="Arial" pitchFamily="34" charset="0"/>
              </a:rPr>
            </a:br>
            <a:r>
              <a:rPr lang="en-US" sz="2000" dirty="0" smtClean="0">
                <a:effectLst/>
                <a:latin typeface="Arial" pitchFamily="34" charset="0"/>
                <a:cs typeface="Arial" pitchFamily="34" charset="0"/>
              </a:rPr>
              <a:t>       B.	indirect free kick.                    D.	both B and C	</a:t>
            </a: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endParaRPr lang="en-US" sz="2400" dirty="0" smtClean="0">
              <a:effectLst/>
              <a:latin typeface="Arial" pitchFamily="34" charset="0"/>
              <a:cs typeface="Arial" pitchFamily="34" charset="0"/>
            </a:endParaRPr>
          </a:p>
        </p:txBody>
      </p:sp>
      <p:sp>
        <p:nvSpPr>
          <p:cNvPr id="22" name="Oval 21"/>
          <p:cNvSpPr/>
          <p:nvPr/>
        </p:nvSpPr>
        <p:spPr>
          <a:xfrm>
            <a:off x="4191000" y="3137848"/>
            <a:ext cx="2590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bwMode="auto">
          <a:xfrm>
            <a:off x="0" y="1"/>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u="sng" dirty="0" smtClean="0">
                <a:solidFill>
                  <a:prstClr val="black"/>
                </a:solidFill>
                <a:latin typeface="Calibri"/>
              </a:rPr>
              <a:t>LAW  11 </a:t>
            </a:r>
            <a:endParaRPr lang="en-US" sz="4400" dirty="0" smtClean="0">
              <a:solidFill>
                <a:prstClr val="black"/>
              </a:solidFill>
              <a:latin typeface="Calibri"/>
            </a:endParaRPr>
          </a:p>
        </p:txBody>
      </p:sp>
      <p:pic>
        <p:nvPicPr>
          <p:cNvPr id="5"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2679024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a:xfrm>
            <a:off x="457200" y="990600"/>
            <a:ext cx="8382000" cy="5715000"/>
          </a:xfrm>
        </p:spPr>
        <p:txBody>
          <a:bodyPr>
            <a:normAutofit/>
          </a:bodyPr>
          <a:lstStyle/>
          <a:p>
            <a:pPr algn="l"/>
            <a:r>
              <a:rPr lang="en-US" sz="2700" b="1" dirty="0" smtClean="0">
                <a:effectLst/>
                <a:latin typeface="Arial" pitchFamily="34" charset="0"/>
                <a:cs typeface="Arial" pitchFamily="34" charset="0"/>
              </a:rPr>
              <a:t>ANY time an attacker is in an offside position, but </a:t>
            </a:r>
            <a:r>
              <a:rPr lang="en-US" sz="2700" b="1" i="1" dirty="0" smtClean="0">
                <a:effectLst/>
                <a:latin typeface="Arial" pitchFamily="34" charset="0"/>
                <a:cs typeface="Arial" pitchFamily="34" charset="0"/>
              </a:rPr>
              <a:t>not</a:t>
            </a:r>
            <a:r>
              <a:rPr lang="en-US" sz="2700" b="1" dirty="0" smtClean="0">
                <a:effectLst/>
                <a:latin typeface="Arial" pitchFamily="34" charset="0"/>
                <a:cs typeface="Arial" pitchFamily="34" charset="0"/>
              </a:rPr>
              <a:t> involved with active play, the AR should signal as follows</a:t>
            </a:r>
            <a:r>
              <a:rPr lang="en-US" sz="2800" dirty="0" smtClean="0">
                <a:effectLst/>
                <a:latin typeface="Arial" pitchFamily="34" charset="0"/>
                <a:cs typeface="Arial" pitchFamily="34" charset="0"/>
              </a:rPr>
              <a:t>: </a:t>
            </a:r>
            <a:br>
              <a:rPr lang="en-US" sz="2800" dirty="0" smtClean="0">
                <a:effectLst/>
                <a:latin typeface="Arial" pitchFamily="34" charset="0"/>
                <a:cs typeface="Arial" pitchFamily="34" charset="0"/>
              </a:rPr>
            </a:br>
            <a:r>
              <a:rPr lang="en-US" sz="2800" dirty="0">
                <a:effectLst/>
                <a:latin typeface="Arial" pitchFamily="34" charset="0"/>
                <a:cs typeface="Arial" pitchFamily="34" charset="0"/>
              </a:rPr>
              <a:t/>
            </a:r>
            <a:br>
              <a:rPr lang="en-US" sz="2800" dirty="0">
                <a:effectLst/>
                <a:latin typeface="Arial" pitchFamily="34" charset="0"/>
                <a:cs typeface="Arial" pitchFamily="34" charset="0"/>
              </a:rPr>
            </a:br>
            <a:r>
              <a:rPr lang="en-US" sz="2800" dirty="0" smtClean="0">
                <a:effectLst/>
                <a:latin typeface="Arial" pitchFamily="34" charset="0"/>
                <a:cs typeface="Arial" pitchFamily="34" charset="0"/>
              </a:rPr>
              <a:t/>
            </a:r>
            <a:br>
              <a:rPr lang="en-US" sz="2800" dirty="0" smtClean="0">
                <a:effectLst/>
                <a:latin typeface="Arial" pitchFamily="34" charset="0"/>
                <a:cs typeface="Arial" pitchFamily="34" charset="0"/>
              </a:rPr>
            </a:br>
            <a:r>
              <a:rPr lang="en-US" sz="2800" dirty="0" smtClean="0">
                <a:effectLst/>
                <a:latin typeface="Arial" pitchFamily="34" charset="0"/>
                <a:cs typeface="Arial" pitchFamily="34" charset="0"/>
              </a:rPr>
              <a:t/>
            </a:r>
            <a:br>
              <a:rPr lang="en-US" sz="2800" dirty="0" smtClean="0">
                <a:effectLst/>
                <a:latin typeface="Arial" pitchFamily="34" charset="0"/>
                <a:cs typeface="Arial" pitchFamily="34" charset="0"/>
              </a:rPr>
            </a:br>
            <a:r>
              <a:rPr lang="en-US" sz="2800" dirty="0" smtClean="0">
                <a:effectLst/>
                <a:latin typeface="Arial" pitchFamily="34" charset="0"/>
                <a:cs typeface="Arial" pitchFamily="34" charset="0"/>
              </a:rPr>
              <a:t/>
            </a:r>
            <a:br>
              <a:rPr lang="en-US" sz="2800" dirty="0" smtClean="0">
                <a:effectLst/>
                <a:latin typeface="Arial" pitchFamily="34" charset="0"/>
                <a:cs typeface="Arial" pitchFamily="34" charset="0"/>
              </a:rPr>
            </a:br>
            <a:r>
              <a:rPr lang="en-US" sz="2800" dirty="0" smtClean="0">
                <a:effectLst/>
                <a:latin typeface="Arial" pitchFamily="34" charset="0"/>
                <a:cs typeface="Arial" pitchFamily="34" charset="0"/>
              </a:rPr>
              <a:t>         A. True		B. False</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t>
            </a:r>
            <a:br>
              <a:rPr lang="en-US" sz="2800" dirty="0" smtClean="0">
                <a:latin typeface="Arial" pitchFamily="34" charset="0"/>
                <a:cs typeface="Arial" pitchFamily="34" charset="0"/>
              </a:rPr>
            </a:br>
            <a:endParaRPr lang="en-US" sz="2400" dirty="0" smtClean="0">
              <a:effectLst/>
              <a:latin typeface="Arial" pitchFamily="34" charset="0"/>
              <a:cs typeface="Arial" pitchFamily="34" charset="0"/>
            </a:endParaRPr>
          </a:p>
        </p:txBody>
      </p:sp>
      <p:pic>
        <p:nvPicPr>
          <p:cNvPr id="163842" name="Picture 2"/>
          <p:cNvPicPr>
            <a:picLocks noChangeAspect="1" noChangeArrowheads="1"/>
          </p:cNvPicPr>
          <p:nvPr/>
        </p:nvPicPr>
        <p:blipFill>
          <a:blip r:embed="rId3" cstate="print"/>
          <a:srcRect/>
          <a:stretch>
            <a:fillRect/>
          </a:stretch>
        </p:blipFill>
        <p:spPr bwMode="auto">
          <a:xfrm>
            <a:off x="3543300" y="2590800"/>
            <a:ext cx="685800" cy="1497761"/>
          </a:xfrm>
          <a:prstGeom prst="rect">
            <a:avLst/>
          </a:prstGeom>
          <a:noFill/>
          <a:ln w="9525">
            <a:noFill/>
            <a:miter lim="800000"/>
            <a:headEnd/>
            <a:tailEnd/>
          </a:ln>
        </p:spPr>
      </p:pic>
      <p:sp>
        <p:nvSpPr>
          <p:cNvPr id="7" name="Oval 6"/>
          <p:cNvSpPr/>
          <p:nvPr/>
        </p:nvSpPr>
        <p:spPr>
          <a:xfrm>
            <a:off x="3810000" y="4572000"/>
            <a:ext cx="2133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bwMode="auto">
          <a:xfrm>
            <a:off x="0" y="1"/>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u="sng" dirty="0" smtClean="0">
                <a:solidFill>
                  <a:prstClr val="black"/>
                </a:solidFill>
                <a:latin typeface="Calibri"/>
              </a:rPr>
              <a:t>LAW  11 </a:t>
            </a:r>
            <a:endParaRPr lang="en-US" sz="4400" dirty="0" smtClean="0">
              <a:solidFill>
                <a:prstClr val="black"/>
              </a:solidFill>
              <a:latin typeface="Calibri"/>
            </a:endParaRPr>
          </a:p>
        </p:txBody>
      </p:sp>
      <p:pic>
        <p:nvPicPr>
          <p:cNvPr id="6" name="Picture 2" descr="OhioSouthshirt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3169622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a:xfrm>
            <a:off x="457200" y="990600"/>
            <a:ext cx="8382000" cy="5715000"/>
          </a:xfrm>
        </p:spPr>
        <p:txBody>
          <a:bodyPr>
            <a:normAutofit/>
          </a:bodyPr>
          <a:lstStyle/>
          <a:p>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700" b="1" dirty="0" smtClean="0">
                <a:effectLst/>
                <a:latin typeface="Arial" pitchFamily="34" charset="0"/>
                <a:cs typeface="Arial" pitchFamily="34" charset="0"/>
              </a:rPr>
              <a:t>An attacking player, in an offside position, receives the ball from a teammate’s pass, which was originally intended for another teammate, who was not in an offside position.  But the ball was deflected off the outstretched leg of a defender.</a:t>
            </a:r>
            <a:r>
              <a:rPr lang="en-US" sz="2800" dirty="0" smtClean="0">
                <a:effectLst/>
                <a:latin typeface="Arial" pitchFamily="34" charset="0"/>
                <a:cs typeface="Arial" pitchFamily="34" charset="0"/>
              </a:rPr>
              <a:t/>
            </a:r>
            <a:br>
              <a:rPr lang="en-US" sz="2800" dirty="0" smtClean="0">
                <a:effectLst/>
                <a:latin typeface="Arial" pitchFamily="34" charset="0"/>
                <a:cs typeface="Arial" pitchFamily="34" charset="0"/>
              </a:rPr>
            </a:br>
            <a:r>
              <a:rPr lang="en-US" sz="2800" dirty="0" smtClean="0">
                <a:effectLst/>
                <a:latin typeface="Arial" pitchFamily="34" charset="0"/>
                <a:cs typeface="Arial" pitchFamily="34" charset="0"/>
              </a:rPr>
              <a:t/>
            </a:r>
            <a:br>
              <a:rPr lang="en-US" sz="2800" dirty="0" smtClean="0">
                <a:effectLst/>
                <a:latin typeface="Arial" pitchFamily="34" charset="0"/>
                <a:cs typeface="Arial" pitchFamily="34" charset="0"/>
              </a:rPr>
            </a:br>
            <a:r>
              <a:rPr lang="en-US" sz="2800" dirty="0" smtClean="0">
                <a:effectLst/>
                <a:latin typeface="Arial" pitchFamily="34" charset="0"/>
                <a:cs typeface="Arial" pitchFamily="34" charset="0"/>
              </a:rPr>
              <a:t>A. The player is guilty 	   B. The player </a:t>
            </a:r>
            <a:r>
              <a:rPr lang="en-US" sz="2800" dirty="0">
                <a:effectLst/>
                <a:latin typeface="Arial" pitchFamily="34" charset="0"/>
                <a:cs typeface="Arial" pitchFamily="34" charset="0"/>
              </a:rPr>
              <a:t>is NOT </a:t>
            </a:r>
            <a:br>
              <a:rPr lang="en-US" sz="2800" dirty="0">
                <a:effectLst/>
                <a:latin typeface="Arial" pitchFamily="34" charset="0"/>
                <a:cs typeface="Arial" pitchFamily="34" charset="0"/>
              </a:rPr>
            </a:br>
            <a:r>
              <a:rPr lang="en-US" sz="2800" dirty="0" smtClean="0">
                <a:effectLst/>
                <a:latin typeface="Arial" pitchFamily="34" charset="0"/>
                <a:cs typeface="Arial" pitchFamily="34" charset="0"/>
              </a:rPr>
              <a:t>	of offside		</a:t>
            </a:r>
            <a:r>
              <a:rPr lang="en-US" sz="2800" dirty="0">
                <a:effectLst/>
                <a:latin typeface="Arial" pitchFamily="34" charset="0"/>
                <a:cs typeface="Arial" pitchFamily="34" charset="0"/>
              </a:rPr>
              <a:t>	 guilty of offside </a:t>
            </a:r>
            <a:r>
              <a:rPr lang="en-US" sz="2800" dirty="0" smtClean="0">
                <a:effectLst/>
                <a:latin typeface="Arial" pitchFamily="34" charset="0"/>
                <a:cs typeface="Arial" pitchFamily="34" charset="0"/>
              </a:rPr>
              <a:t>								</a:t>
            </a:r>
            <a:endParaRPr lang="en-US" sz="2400" dirty="0" smtClean="0">
              <a:effectLst/>
              <a:latin typeface="Arial" pitchFamily="34" charset="0"/>
              <a:cs typeface="Arial" pitchFamily="34" charset="0"/>
            </a:endParaRPr>
          </a:p>
        </p:txBody>
      </p:sp>
      <p:sp>
        <p:nvSpPr>
          <p:cNvPr id="8" name="Oval 7"/>
          <p:cNvSpPr/>
          <p:nvPr/>
        </p:nvSpPr>
        <p:spPr>
          <a:xfrm>
            <a:off x="266700" y="4572000"/>
            <a:ext cx="41529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bwMode="auto">
          <a:xfrm>
            <a:off x="0" y="1"/>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u="sng" dirty="0" smtClean="0">
                <a:solidFill>
                  <a:prstClr val="black"/>
                </a:solidFill>
                <a:latin typeface="Calibri"/>
              </a:rPr>
              <a:t>LAW  11 </a:t>
            </a:r>
            <a:endParaRPr lang="en-US" sz="4400" dirty="0" smtClean="0">
              <a:solidFill>
                <a:prstClr val="black"/>
              </a:solidFill>
              <a:latin typeface="Calibri"/>
            </a:endParaRPr>
          </a:p>
        </p:txBody>
      </p:sp>
      <p:pic>
        <p:nvPicPr>
          <p:cNvPr id="5"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227497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a:xfrm>
            <a:off x="304800" y="865496"/>
            <a:ext cx="8534400" cy="6096000"/>
          </a:xfrm>
        </p:spPr>
        <p:txBody>
          <a:bodyPr>
            <a:noAutofit/>
          </a:bodyPr>
          <a:lstStyle/>
          <a:p>
            <a:pPr algn="l">
              <a:spcAft>
                <a:spcPts val="600"/>
              </a:spcAft>
            </a:pPr>
            <a:r>
              <a:rPr lang="en-US" sz="2400" b="1" dirty="0" smtClean="0">
                <a:effectLst/>
                <a:latin typeface="Arial" pitchFamily="34" charset="0"/>
                <a:cs typeface="Arial" pitchFamily="34" charset="0"/>
              </a:rPr>
              <a:t>An attacking player, in an offside position, receives the ball directly from a teammate’s goal kick.</a:t>
            </a: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1000" dirty="0" smtClean="0">
                <a:latin typeface="Arial" pitchFamily="34" charset="0"/>
                <a:cs typeface="Arial" pitchFamily="34" charset="0"/>
              </a:rPr>
              <a:t/>
            </a:r>
            <a:br>
              <a:rPr lang="en-US" sz="1000" dirty="0" smtClean="0">
                <a:latin typeface="Arial" pitchFamily="34" charset="0"/>
                <a:cs typeface="Arial" pitchFamily="34" charset="0"/>
              </a:rPr>
            </a:br>
            <a:r>
              <a:rPr lang="en-US" sz="2400" dirty="0" smtClean="0">
                <a:latin typeface="Arial" pitchFamily="34" charset="0"/>
                <a:cs typeface="Arial" pitchFamily="34" charset="0"/>
              </a:rPr>
              <a:t>      </a:t>
            </a:r>
            <a:r>
              <a:rPr lang="en-US" sz="2400" dirty="0" smtClean="0">
                <a:effectLst/>
                <a:latin typeface="Arial" pitchFamily="34" charset="0"/>
                <a:cs typeface="Arial" pitchFamily="34" charset="0"/>
              </a:rPr>
              <a:t>A. The player is guilty	 	B. The player is NOT</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of offside                               guilty of offside</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endParaRPr lang="en-US" sz="2400" dirty="0" smtClean="0">
              <a:effectLst/>
              <a:latin typeface="Arial" pitchFamily="34" charset="0"/>
              <a:cs typeface="Arial" pitchFamily="34" charset="0"/>
            </a:endParaRPr>
          </a:p>
        </p:txBody>
      </p:sp>
      <p:sp>
        <p:nvSpPr>
          <p:cNvPr id="7" name="Oval 6"/>
          <p:cNvSpPr/>
          <p:nvPr/>
        </p:nvSpPr>
        <p:spPr>
          <a:xfrm>
            <a:off x="4661848" y="3401704"/>
            <a:ext cx="34671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bwMode="auto">
          <a:xfrm>
            <a:off x="0" y="1"/>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u="sng" dirty="0" smtClean="0">
                <a:solidFill>
                  <a:prstClr val="black"/>
                </a:solidFill>
                <a:latin typeface="Calibri"/>
              </a:rPr>
              <a:t>LAW  11 </a:t>
            </a:r>
            <a:endParaRPr lang="en-US" sz="4400" dirty="0" smtClean="0">
              <a:solidFill>
                <a:prstClr val="black"/>
              </a:solidFill>
              <a:latin typeface="Calibri"/>
            </a:endParaRPr>
          </a:p>
        </p:txBody>
      </p:sp>
      <p:pic>
        <p:nvPicPr>
          <p:cNvPr id="5" name="Picture 2" descr="OhioSouthshirt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3695041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a:xfrm>
            <a:off x="304800" y="865496"/>
            <a:ext cx="8534400" cy="6096000"/>
          </a:xfrm>
        </p:spPr>
        <p:txBody>
          <a:bodyPr>
            <a:noAutofit/>
          </a:bodyPr>
          <a:lstStyle/>
          <a:p>
            <a:pPr algn="l">
              <a:spcAft>
                <a:spcPts val="600"/>
              </a:spcAft>
            </a:pP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r>
              <a:rPr lang="en-US" sz="2400" b="1" dirty="0" smtClean="0">
                <a:effectLst/>
                <a:latin typeface="Arial" pitchFamily="34" charset="0"/>
                <a:cs typeface="Arial" pitchFamily="34" charset="0"/>
              </a:rPr>
              <a:t>Players A and B are attackers; Players X and Y are defenders.  Player B plays the ball by X and then runs onto it  to play the ball again.  Meanwhile Player A does not move.</a:t>
            </a: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A. Player guilty of offside		B. Player NOT guilty of</a:t>
            </a:r>
            <a:br>
              <a:rPr lang="en-US" sz="2400" dirty="0" smtClean="0">
                <a:effectLst/>
                <a:latin typeface="Arial" pitchFamily="34" charset="0"/>
                <a:cs typeface="Arial" pitchFamily="34" charset="0"/>
              </a:rPr>
            </a:br>
            <a:r>
              <a:rPr lang="en-US" sz="2400" dirty="0" smtClean="0">
                <a:effectLst/>
                <a:latin typeface="Arial" pitchFamily="34" charset="0"/>
                <a:cs typeface="Arial" pitchFamily="34" charset="0"/>
              </a:rPr>
              <a:t>                                                           offside</a:t>
            </a:r>
            <a:br>
              <a:rPr lang="en-US" sz="2400" dirty="0" smtClean="0">
                <a:effectLst/>
                <a:latin typeface="Arial" pitchFamily="34" charset="0"/>
                <a:cs typeface="Arial" pitchFamily="34" charset="0"/>
              </a:rPr>
            </a:br>
            <a:endParaRPr lang="en-US" sz="2400" dirty="0" smtClean="0">
              <a:effectLst/>
              <a:latin typeface="Arial" pitchFamily="34" charset="0"/>
              <a:cs typeface="Arial" pitchFamily="34" charset="0"/>
            </a:endParaRPr>
          </a:p>
        </p:txBody>
      </p:sp>
      <p:sp>
        <p:nvSpPr>
          <p:cNvPr id="8" name="Oval 7"/>
          <p:cNvSpPr/>
          <p:nvPr/>
        </p:nvSpPr>
        <p:spPr>
          <a:xfrm>
            <a:off x="4495800" y="5132696"/>
            <a:ext cx="38100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5889" name="Picture 2"/>
          <p:cNvPicPr>
            <a:picLocks noChangeAspect="1" noChangeArrowheads="1"/>
          </p:cNvPicPr>
          <p:nvPr/>
        </p:nvPicPr>
        <p:blipFill>
          <a:blip r:embed="rId3" cstate="print"/>
          <a:srcRect/>
          <a:stretch>
            <a:fillRect/>
          </a:stretch>
        </p:blipFill>
        <p:spPr bwMode="auto">
          <a:xfrm>
            <a:off x="2057399" y="3352800"/>
            <a:ext cx="6096001" cy="1587847"/>
          </a:xfrm>
          <a:prstGeom prst="rect">
            <a:avLst/>
          </a:prstGeom>
          <a:noFill/>
        </p:spPr>
      </p:pic>
      <p:sp>
        <p:nvSpPr>
          <p:cNvPr id="9" name="Title 1"/>
          <p:cNvSpPr txBox="1">
            <a:spLocks/>
          </p:cNvSpPr>
          <p:nvPr/>
        </p:nvSpPr>
        <p:spPr bwMode="auto">
          <a:xfrm>
            <a:off x="0" y="1"/>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u="sng" dirty="0" smtClean="0">
                <a:solidFill>
                  <a:prstClr val="black"/>
                </a:solidFill>
                <a:latin typeface="Calibri"/>
              </a:rPr>
              <a:t>LAW  11 </a:t>
            </a:r>
            <a:endParaRPr lang="en-US" sz="4400" dirty="0" smtClean="0">
              <a:solidFill>
                <a:prstClr val="black"/>
              </a:solidFill>
              <a:latin typeface="Calibri"/>
            </a:endParaRPr>
          </a:p>
        </p:txBody>
      </p:sp>
      <p:cxnSp>
        <p:nvCxnSpPr>
          <p:cNvPr id="6" name="Straight Connector 5"/>
          <p:cNvCxnSpPr/>
          <p:nvPr/>
        </p:nvCxnSpPr>
        <p:spPr>
          <a:xfrm>
            <a:off x="213360" y="792163"/>
            <a:ext cx="7863840" cy="54562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2" descr="OhioSouthshirt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1747592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5"/>
          <p:cNvSpPr>
            <a:spLocks noGrp="1" noChangeArrowheads="1"/>
          </p:cNvSpPr>
          <p:nvPr>
            <p:ph type="title"/>
          </p:nvPr>
        </p:nvSpPr>
        <p:spPr>
          <a:xfrm>
            <a:off x="304800" y="1219200"/>
            <a:ext cx="8534400" cy="5334000"/>
          </a:xfrm>
        </p:spPr>
        <p:txBody>
          <a:bodyPr>
            <a:noAutofit/>
          </a:bodyPr>
          <a:lstStyle/>
          <a:p>
            <a:pPr algn="l"/>
            <a:r>
              <a:rPr lang="en-US" sz="2800" b="1" dirty="0" smtClean="0">
                <a:effectLst/>
                <a:latin typeface="Arial" pitchFamily="34" charset="0"/>
                <a:cs typeface="Arial" pitchFamily="34" charset="0"/>
              </a:rPr>
              <a:t>Defender X leaves the field of play in attempt to put player A into an offside position.  Player B passes the ball to player A, who heads the ball, past the goalkeeper GK, into the net.</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400" dirty="0" smtClean="0"/>
              <a:t/>
            </a:r>
            <a:br>
              <a:rPr lang="en-US" sz="2400" dirty="0" smtClean="0"/>
            </a:br>
            <a:r>
              <a:rPr lang="en-US" sz="2400" dirty="0" smtClean="0">
                <a:latin typeface="Arial" pitchFamily="34" charset="0"/>
                <a:cs typeface="Arial" pitchFamily="34" charset="0"/>
              </a:rPr>
              <a:t> </a:t>
            </a:r>
            <a:br>
              <a:rPr lang="en-US" sz="2400" dirty="0" smtClean="0">
                <a:latin typeface="Arial" pitchFamily="34" charset="0"/>
                <a:cs typeface="Arial" pitchFamily="34" charset="0"/>
              </a:rPr>
            </a:b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dirty="0" smtClean="0"/>
              <a:t> </a:t>
            </a:r>
            <a:r>
              <a:rPr lang="en-US" sz="2800" dirty="0" smtClean="0">
                <a:effectLst/>
                <a:latin typeface="Arial" pitchFamily="34" charset="0"/>
                <a:cs typeface="Arial" pitchFamily="34" charset="0"/>
              </a:rPr>
              <a:t>A. Player guilty of offside	B. Player NOT guilty of</a:t>
            </a:r>
            <a:br>
              <a:rPr lang="en-US" sz="2800" dirty="0" smtClean="0">
                <a:effectLst/>
                <a:latin typeface="Arial" pitchFamily="34" charset="0"/>
                <a:cs typeface="Arial" pitchFamily="34" charset="0"/>
              </a:rPr>
            </a:br>
            <a:r>
              <a:rPr lang="en-US" sz="2800" dirty="0" smtClean="0">
                <a:effectLst/>
                <a:latin typeface="Arial" pitchFamily="34" charset="0"/>
                <a:cs typeface="Arial" pitchFamily="34" charset="0"/>
              </a:rPr>
              <a:t>                                                   offside</a:t>
            </a:r>
            <a:endParaRPr lang="en-US" sz="2400" dirty="0" smtClean="0">
              <a:effectLst/>
              <a:latin typeface="Arial" pitchFamily="34" charset="0"/>
              <a:cs typeface="Arial" pitchFamily="34" charset="0"/>
            </a:endParaRPr>
          </a:p>
        </p:txBody>
      </p:sp>
      <p:sp>
        <p:nvSpPr>
          <p:cNvPr id="7" name="Oval 6"/>
          <p:cNvSpPr/>
          <p:nvPr/>
        </p:nvSpPr>
        <p:spPr>
          <a:xfrm>
            <a:off x="4702792" y="5451144"/>
            <a:ext cx="414494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667000"/>
            <a:ext cx="6477000" cy="2667000"/>
          </a:xfrm>
          <a:prstGeom prst="rect">
            <a:avLst/>
          </a:prstGeom>
          <a:noFill/>
          <a:ln>
            <a:noFill/>
          </a:ln>
        </p:spPr>
      </p:pic>
      <p:sp>
        <p:nvSpPr>
          <p:cNvPr id="8" name="Title 1"/>
          <p:cNvSpPr txBox="1">
            <a:spLocks/>
          </p:cNvSpPr>
          <p:nvPr/>
        </p:nvSpPr>
        <p:spPr bwMode="auto">
          <a:xfrm>
            <a:off x="0" y="1"/>
            <a:ext cx="8458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4400" b="1" u="sng" dirty="0" smtClean="0">
                <a:solidFill>
                  <a:prstClr val="black"/>
                </a:solidFill>
                <a:latin typeface="Calibri"/>
              </a:rPr>
              <a:t>LAW  11 </a:t>
            </a:r>
            <a:endParaRPr lang="en-US" sz="4400" dirty="0" smtClean="0">
              <a:solidFill>
                <a:prstClr val="black"/>
              </a:solidFill>
              <a:latin typeface="Calibri"/>
            </a:endParaRPr>
          </a:p>
        </p:txBody>
      </p:sp>
      <p:cxnSp>
        <p:nvCxnSpPr>
          <p:cNvPr id="10" name="Straight Connector 9"/>
          <p:cNvCxnSpPr/>
          <p:nvPr/>
        </p:nvCxnSpPr>
        <p:spPr>
          <a:xfrm>
            <a:off x="518160" y="1173163"/>
            <a:ext cx="7863840" cy="54562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2" descr="OhioSouthshirt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Tree>
    <p:extLst>
      <p:ext uri="{BB962C8B-B14F-4D97-AF65-F5344CB8AC3E}">
        <p14:creationId xmlns:p14="http://schemas.microsoft.com/office/powerpoint/2010/main" val="1175342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46825"/>
            <a:ext cx="1905000" cy="381000"/>
          </a:xfrm>
        </p:spPr>
        <p:txBody>
          <a:bodyPr/>
          <a:lstStyle/>
          <a:p>
            <a:pPr lvl="1" fontAlgn="auto">
              <a:spcBef>
                <a:spcPts val="0"/>
              </a:spcBef>
              <a:spcAft>
                <a:spcPts val="0"/>
              </a:spcAft>
              <a:defRPr/>
            </a:pPr>
            <a:r>
              <a:rPr lang="en-US" dirty="0"/>
              <a:t>Slide </a:t>
            </a:r>
            <a:fld id="{DFFC163F-D155-44EB-AAB8-B4FEBA0FF650}" type="slidenum">
              <a:rPr lang="en-US"/>
              <a:pPr lvl="1" fontAlgn="auto">
                <a:spcBef>
                  <a:spcPts val="0"/>
                </a:spcBef>
                <a:spcAft>
                  <a:spcPts val="0"/>
                </a:spcAft>
                <a:defRPr/>
              </a:pPr>
              <a:t>5</a:t>
            </a:fld>
            <a:endParaRPr lang="en-US" dirty="0"/>
          </a:p>
        </p:txBody>
      </p:sp>
      <p:sp>
        <p:nvSpPr>
          <p:cNvPr id="6" name="Hexagon 5"/>
          <p:cNvSpPr/>
          <p:nvPr/>
        </p:nvSpPr>
        <p:spPr bwMode="auto">
          <a:xfrm>
            <a:off x="644856" y="1260144"/>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677694" y="1203572"/>
            <a:ext cx="312906"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14" name="TextBox 13"/>
          <p:cNvSpPr txBox="1"/>
          <p:nvPr/>
        </p:nvSpPr>
        <p:spPr>
          <a:xfrm>
            <a:off x="2895600" y="584657"/>
            <a:ext cx="2819400" cy="461665"/>
          </a:xfrm>
          <a:prstGeom prst="rect">
            <a:avLst/>
          </a:prstGeom>
          <a:solidFill>
            <a:srgbClr val="FFFF00"/>
          </a:solidFill>
          <a:ln>
            <a:solidFill>
              <a:schemeClr val="tx1"/>
            </a:solidFill>
          </a:ln>
        </p:spPr>
        <p:txBody>
          <a:bodyPr wrap="square" rtlCol="0">
            <a:spAutoFit/>
          </a:bodyPr>
          <a:lstStyle/>
          <a:p>
            <a:pPr algn="ctr"/>
            <a:r>
              <a:rPr lang="en-US" sz="2400" b="1" u="sng" dirty="0" smtClean="0"/>
              <a:t>FIFA LAW BOOK </a:t>
            </a:r>
            <a:endParaRPr lang="en-US" sz="2400" b="1" u="sng" dirty="0"/>
          </a:p>
        </p:txBody>
      </p:sp>
      <p:pic>
        <p:nvPicPr>
          <p:cNvPr id="18"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20" name="Rectangle 19"/>
          <p:cNvSpPr/>
          <p:nvPr/>
        </p:nvSpPr>
        <p:spPr>
          <a:xfrm>
            <a:off x="1670957" y="1219200"/>
            <a:ext cx="6373586" cy="3785652"/>
          </a:xfrm>
          <a:prstGeom prst="rect">
            <a:avLst/>
          </a:prstGeom>
        </p:spPr>
        <p:txBody>
          <a:bodyPr wrap="square">
            <a:spAutoFit/>
          </a:bodyPr>
          <a:lstStyle/>
          <a:p>
            <a:pPr lvl="0"/>
            <a:r>
              <a:rPr lang="en-US" sz="1600" b="1" dirty="0" smtClean="0"/>
              <a:t>Offside Position</a:t>
            </a:r>
            <a:endParaRPr lang="en-US" sz="1600" b="1" dirty="0"/>
          </a:p>
          <a:p>
            <a:r>
              <a:rPr lang="en-GB" sz="1600" dirty="0"/>
              <a:t>It is not an offence to be in an offside position.</a:t>
            </a:r>
            <a:endParaRPr lang="en-US" sz="1600" dirty="0"/>
          </a:p>
          <a:p>
            <a:r>
              <a:rPr lang="en-GB" sz="1600" dirty="0"/>
              <a:t> </a:t>
            </a:r>
            <a:endParaRPr lang="en-US" sz="1600" dirty="0"/>
          </a:p>
          <a:p>
            <a:r>
              <a:rPr lang="en-GB" sz="1600" dirty="0"/>
              <a:t>A player is in an offside position if:</a:t>
            </a:r>
            <a:endParaRPr lang="en-US" sz="1600" dirty="0"/>
          </a:p>
          <a:p>
            <a:pPr lvl="0"/>
            <a:r>
              <a:rPr lang="en-GB" sz="1600" dirty="0" smtClean="0"/>
              <a:t>any </a:t>
            </a:r>
            <a:r>
              <a:rPr lang="en-GB" sz="1600" dirty="0"/>
              <a:t>part of the head, body or feet is in the opponents’ half (excluding the halfway line) and</a:t>
            </a:r>
            <a:endParaRPr lang="en-US" sz="1600" dirty="0"/>
          </a:p>
          <a:p>
            <a:pPr lvl="0"/>
            <a:r>
              <a:rPr lang="en-GB" sz="1600" dirty="0"/>
              <a:t>any part of the head, body or feet is nearer to the opponents’ goal line than both the ball and the second-last opponent</a:t>
            </a:r>
            <a:endParaRPr lang="en-US" sz="1600" dirty="0"/>
          </a:p>
          <a:p>
            <a:r>
              <a:rPr lang="en-GB" sz="1600" dirty="0"/>
              <a:t> </a:t>
            </a:r>
            <a:endParaRPr lang="en-US" sz="1600" dirty="0"/>
          </a:p>
          <a:p>
            <a:r>
              <a:rPr lang="en-GB" sz="1600" dirty="0"/>
              <a:t>The hands and arms of all players, including</a:t>
            </a:r>
            <a:r>
              <a:rPr lang="en-GB" sz="1600" b="1" dirty="0"/>
              <a:t> </a:t>
            </a:r>
            <a:r>
              <a:rPr lang="en-GB" sz="1600" dirty="0"/>
              <a:t>the goalkeepers, are not considered.</a:t>
            </a:r>
            <a:endParaRPr lang="en-US" sz="1600" dirty="0"/>
          </a:p>
          <a:p>
            <a:r>
              <a:rPr lang="en-GB" sz="1600" dirty="0"/>
              <a:t> </a:t>
            </a:r>
            <a:endParaRPr lang="en-US" sz="1600" dirty="0"/>
          </a:p>
          <a:p>
            <a:r>
              <a:rPr lang="en-GB" sz="1600" dirty="0"/>
              <a:t>A player is not in an offside position if level with the:</a:t>
            </a:r>
            <a:endParaRPr lang="en-US" sz="1600" dirty="0"/>
          </a:p>
          <a:p>
            <a:pPr marL="628650" lvl="1" indent="-171450">
              <a:buFont typeface="Arial" panose="020B0604020202020204" pitchFamily="34" charset="0"/>
              <a:buChar char="•"/>
            </a:pPr>
            <a:r>
              <a:rPr lang="en-GB" sz="1600" dirty="0" smtClean="0"/>
              <a:t>second-last </a:t>
            </a:r>
            <a:r>
              <a:rPr lang="en-GB" sz="1600" dirty="0"/>
              <a:t>opponent or</a:t>
            </a:r>
            <a:endParaRPr lang="en-US" sz="1600" dirty="0"/>
          </a:p>
          <a:p>
            <a:pPr marL="628650" lvl="1" indent="-171450">
              <a:buFont typeface="Arial" panose="020B0604020202020204" pitchFamily="34" charset="0"/>
              <a:buChar char="•"/>
            </a:pPr>
            <a:r>
              <a:rPr lang="en-GB" sz="1600" dirty="0" smtClean="0"/>
              <a:t>last </a:t>
            </a:r>
            <a:r>
              <a:rPr lang="en-GB" sz="1600" dirty="0"/>
              <a:t>two opponents</a:t>
            </a:r>
            <a:endParaRPr lang="en-US" sz="1600" dirty="0"/>
          </a:p>
        </p:txBody>
      </p:sp>
      <p:cxnSp>
        <p:nvCxnSpPr>
          <p:cNvPr id="23" name="Straight Arrow Connector 22"/>
          <p:cNvCxnSpPr/>
          <p:nvPr/>
        </p:nvCxnSpPr>
        <p:spPr bwMode="auto">
          <a:xfrm>
            <a:off x="1025856" y="1374590"/>
            <a:ext cx="685800" cy="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sp>
        <p:nvSpPr>
          <p:cNvPr id="11"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cxnSp>
        <p:nvCxnSpPr>
          <p:cNvPr id="5" name="Straight Connector 4"/>
          <p:cNvCxnSpPr/>
          <p:nvPr/>
        </p:nvCxnSpPr>
        <p:spPr bwMode="auto">
          <a:xfrm>
            <a:off x="304800" y="1374590"/>
            <a:ext cx="8305800" cy="4416610"/>
          </a:xfrm>
          <a:prstGeom prst="line">
            <a:avLst/>
          </a:prstGeom>
          <a:solidFill>
            <a:schemeClr val="accent1"/>
          </a:solidFill>
          <a:ln w="57150" cap="flat"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328261859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46825"/>
            <a:ext cx="1905000" cy="381000"/>
          </a:xfrm>
        </p:spPr>
        <p:txBody>
          <a:bodyPr/>
          <a:lstStyle/>
          <a:p>
            <a:pPr lvl="1" fontAlgn="auto">
              <a:spcBef>
                <a:spcPts val="0"/>
              </a:spcBef>
              <a:spcAft>
                <a:spcPts val="0"/>
              </a:spcAft>
              <a:defRPr/>
            </a:pPr>
            <a:r>
              <a:rPr lang="en-US" dirty="0"/>
              <a:t>Slide </a:t>
            </a:r>
            <a:fld id="{DFFC163F-D155-44EB-AAB8-B4FEBA0FF650}" type="slidenum">
              <a:rPr lang="en-US"/>
              <a:pPr lvl="1" fontAlgn="auto">
                <a:spcBef>
                  <a:spcPts val="0"/>
                </a:spcBef>
                <a:spcAft>
                  <a:spcPts val="0"/>
                </a:spcAft>
                <a:defRPr/>
              </a:pPr>
              <a:t>6</a:t>
            </a:fld>
            <a:endParaRPr lang="en-US" dirty="0"/>
          </a:p>
        </p:txBody>
      </p:sp>
      <p:sp>
        <p:nvSpPr>
          <p:cNvPr id="6" name="Hexagon 5"/>
          <p:cNvSpPr/>
          <p:nvPr/>
        </p:nvSpPr>
        <p:spPr bwMode="auto">
          <a:xfrm>
            <a:off x="644856" y="1260144"/>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677694" y="1203572"/>
            <a:ext cx="312906" cy="369332"/>
          </a:xfrm>
          <a:prstGeom prst="rect">
            <a:avLst/>
          </a:prstGeom>
          <a:noFill/>
        </p:spPr>
        <p:txBody>
          <a:bodyPr wrap="none" rtlCol="0">
            <a:spAutoFit/>
          </a:bodyPr>
          <a:lstStyle/>
          <a:p>
            <a:r>
              <a:rPr lang="en-US" b="1" dirty="0" smtClean="0">
                <a:solidFill>
                  <a:srgbClr val="FF0000"/>
                </a:solidFill>
              </a:rPr>
              <a:t>2</a:t>
            </a:r>
            <a:endParaRPr lang="en-US" b="1" dirty="0">
              <a:solidFill>
                <a:srgbClr val="FF0000"/>
              </a:solidFill>
            </a:endParaRPr>
          </a:p>
        </p:txBody>
      </p:sp>
      <p:sp>
        <p:nvSpPr>
          <p:cNvPr id="14" name="TextBox 13"/>
          <p:cNvSpPr txBox="1"/>
          <p:nvPr/>
        </p:nvSpPr>
        <p:spPr>
          <a:xfrm>
            <a:off x="2895600" y="584657"/>
            <a:ext cx="2819400" cy="461665"/>
          </a:xfrm>
          <a:prstGeom prst="rect">
            <a:avLst/>
          </a:prstGeom>
          <a:solidFill>
            <a:srgbClr val="FFFF00"/>
          </a:solidFill>
          <a:ln>
            <a:solidFill>
              <a:schemeClr val="tx1"/>
            </a:solidFill>
          </a:ln>
        </p:spPr>
        <p:txBody>
          <a:bodyPr wrap="square" rtlCol="0">
            <a:spAutoFit/>
          </a:bodyPr>
          <a:lstStyle/>
          <a:p>
            <a:pPr algn="ctr"/>
            <a:r>
              <a:rPr lang="en-US" sz="2400" b="1" u="sng" dirty="0" smtClean="0"/>
              <a:t>FIFA LAW BOOK </a:t>
            </a:r>
            <a:endParaRPr lang="en-US" sz="2400" b="1" u="sng" dirty="0"/>
          </a:p>
        </p:txBody>
      </p:sp>
      <p:pic>
        <p:nvPicPr>
          <p:cNvPr id="18"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21" name="Rectangle 20"/>
          <p:cNvSpPr/>
          <p:nvPr/>
        </p:nvSpPr>
        <p:spPr>
          <a:xfrm>
            <a:off x="1676400" y="1223202"/>
            <a:ext cx="6705600" cy="5262979"/>
          </a:xfrm>
          <a:prstGeom prst="rect">
            <a:avLst/>
          </a:prstGeom>
        </p:spPr>
        <p:txBody>
          <a:bodyPr wrap="square">
            <a:spAutoFit/>
          </a:bodyPr>
          <a:lstStyle/>
          <a:p>
            <a:pPr lvl="0"/>
            <a:r>
              <a:rPr lang="en-US" sz="1600" b="1" dirty="0"/>
              <a:t>Offside </a:t>
            </a:r>
            <a:r>
              <a:rPr lang="en-US" sz="1600" b="1" dirty="0" smtClean="0"/>
              <a:t>Offence</a:t>
            </a:r>
            <a:endParaRPr lang="en-US" sz="1600" b="1" dirty="0"/>
          </a:p>
          <a:p>
            <a:r>
              <a:rPr lang="en-GB" sz="1600" dirty="0" smtClean="0"/>
              <a:t>A </a:t>
            </a:r>
            <a:r>
              <a:rPr lang="en-GB" sz="1600" dirty="0"/>
              <a:t>player in an offside position at the moment the ball is played or touched by a team-mate is only penalised on becoming involved in active play </a:t>
            </a:r>
            <a:r>
              <a:rPr lang="en-GB" sz="1600" dirty="0" smtClean="0"/>
              <a:t>by:</a:t>
            </a:r>
            <a:endParaRPr lang="en-US" sz="1600" dirty="0"/>
          </a:p>
          <a:p>
            <a:pPr marL="628650" lvl="1" indent="-171450">
              <a:buFont typeface="Arial" panose="020B0604020202020204" pitchFamily="34" charset="0"/>
              <a:buChar char="•"/>
            </a:pPr>
            <a:r>
              <a:rPr lang="en-GB" sz="1600" dirty="0" smtClean="0"/>
              <a:t>interfering </a:t>
            </a:r>
            <a:r>
              <a:rPr lang="en-GB" sz="1600" dirty="0"/>
              <a:t>with play by playing or touching a ball passed or touched by a team-mate </a:t>
            </a:r>
            <a:r>
              <a:rPr lang="en-GB" sz="1600" dirty="0" smtClean="0"/>
              <a:t>      	or</a:t>
            </a:r>
            <a:endParaRPr lang="en-US" sz="1600" dirty="0"/>
          </a:p>
          <a:p>
            <a:pPr marL="628650" lvl="1" indent="-171450">
              <a:buFont typeface="Arial" panose="020B0604020202020204" pitchFamily="34" charset="0"/>
              <a:buChar char="•"/>
            </a:pPr>
            <a:r>
              <a:rPr lang="en-GB" sz="1600" dirty="0" smtClean="0"/>
              <a:t>interfering </a:t>
            </a:r>
            <a:r>
              <a:rPr lang="en-GB" sz="1600" dirty="0"/>
              <a:t>with an opponent </a:t>
            </a:r>
            <a:r>
              <a:rPr lang="en-GB" sz="1600" dirty="0" smtClean="0"/>
              <a:t>by </a:t>
            </a:r>
            <a:r>
              <a:rPr lang="en-GB" sz="1600" dirty="0"/>
              <a:t>preventing an opponent from playing or being able to play the ball by clearly obstructing the opponent’s line of vision or </a:t>
            </a:r>
            <a:endParaRPr lang="en-US" sz="1600" dirty="0"/>
          </a:p>
          <a:p>
            <a:pPr marL="1085850" lvl="2" indent="-171450">
              <a:buFont typeface="Arial" panose="020B0604020202020204" pitchFamily="34" charset="0"/>
              <a:buChar char="•"/>
            </a:pPr>
            <a:r>
              <a:rPr lang="en-GB" sz="1600" dirty="0"/>
              <a:t>challenging an opponent for the ball or</a:t>
            </a:r>
            <a:endParaRPr lang="en-US" sz="1600" dirty="0"/>
          </a:p>
          <a:p>
            <a:pPr marL="1085850" lvl="2" indent="-171450">
              <a:buFont typeface="Arial" panose="020B0604020202020204" pitchFamily="34" charset="0"/>
              <a:buChar char="•"/>
            </a:pPr>
            <a:r>
              <a:rPr lang="en-GB" sz="1600" dirty="0"/>
              <a:t>clearly attempting to play a ball which is close to him when this action impacts on an opponent or </a:t>
            </a:r>
            <a:endParaRPr lang="en-US" sz="1600" dirty="0"/>
          </a:p>
          <a:p>
            <a:pPr marL="1085850" lvl="2" indent="-171450">
              <a:buFont typeface="Arial" panose="020B0604020202020204" pitchFamily="34" charset="0"/>
              <a:buChar char="•"/>
            </a:pPr>
            <a:r>
              <a:rPr lang="en-GB" sz="1600" dirty="0"/>
              <a:t>making an obvious action which clearly impacts on the ability of an opponent to play the ball</a:t>
            </a:r>
            <a:endParaRPr lang="en-US" sz="1600" dirty="0"/>
          </a:p>
          <a:p>
            <a:pPr marL="1085850" lvl="2" indent="-171450">
              <a:buFont typeface="Arial" panose="020B0604020202020204" pitchFamily="34" charset="0"/>
              <a:buChar char="•"/>
            </a:pPr>
            <a:r>
              <a:rPr lang="en-GB" sz="1600" dirty="0" smtClean="0"/>
              <a:t>preventing </a:t>
            </a:r>
            <a:r>
              <a:rPr lang="en-GB" sz="1600" dirty="0"/>
              <a:t>an opponent from playing or being able to play the ball by clearly obstructing the opponent’s line of vision  </a:t>
            </a:r>
            <a:endParaRPr lang="en-US" sz="1600" dirty="0"/>
          </a:p>
          <a:p>
            <a:pPr marL="628650" lvl="1" indent="-171450">
              <a:buFont typeface="Arial" panose="020B0604020202020204" pitchFamily="34" charset="0"/>
              <a:buChar char="•"/>
            </a:pPr>
            <a:r>
              <a:rPr lang="en-GB" sz="1600" dirty="0" smtClean="0"/>
              <a:t>gaining </a:t>
            </a:r>
            <a:r>
              <a:rPr lang="en-GB" sz="1600" dirty="0"/>
              <a:t>an advantage by playing the ball or interfering with an opponent when it </a:t>
            </a:r>
            <a:r>
              <a:rPr lang="en-GB" sz="1600" dirty="0" smtClean="0"/>
              <a:t>has:</a:t>
            </a:r>
          </a:p>
          <a:p>
            <a:pPr marL="1085850" lvl="2" indent="-171450">
              <a:buFont typeface="Arial" panose="020B0604020202020204" pitchFamily="34" charset="0"/>
              <a:buChar char="•"/>
            </a:pPr>
            <a:r>
              <a:rPr lang="en-GB" sz="1600" dirty="0" smtClean="0"/>
              <a:t>rebounded or been deflected off the goalpost, crossbar or an opponent </a:t>
            </a:r>
          </a:p>
          <a:p>
            <a:pPr marL="1085850" lvl="2" indent="-171450">
              <a:buFont typeface="Arial" panose="020B0604020202020204" pitchFamily="34" charset="0"/>
              <a:buChar char="•"/>
            </a:pPr>
            <a:r>
              <a:rPr lang="en-GB" sz="1600" dirty="0" smtClean="0"/>
              <a:t>been deliberately saved by any opponent </a:t>
            </a:r>
            <a:endParaRPr lang="en-US" sz="1600" dirty="0"/>
          </a:p>
        </p:txBody>
      </p:sp>
      <p:cxnSp>
        <p:nvCxnSpPr>
          <p:cNvPr id="23" name="Straight Arrow Connector 22"/>
          <p:cNvCxnSpPr/>
          <p:nvPr/>
        </p:nvCxnSpPr>
        <p:spPr bwMode="auto">
          <a:xfrm>
            <a:off x="1025856" y="1374590"/>
            <a:ext cx="685800" cy="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sp>
        <p:nvSpPr>
          <p:cNvPr id="11"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cxnSp>
        <p:nvCxnSpPr>
          <p:cNvPr id="12" name="Straight Connector 11"/>
          <p:cNvCxnSpPr/>
          <p:nvPr/>
        </p:nvCxnSpPr>
        <p:spPr bwMode="auto">
          <a:xfrm>
            <a:off x="304800" y="1374590"/>
            <a:ext cx="8305800" cy="4416610"/>
          </a:xfrm>
          <a:prstGeom prst="line">
            <a:avLst/>
          </a:prstGeom>
          <a:solidFill>
            <a:schemeClr val="accent1"/>
          </a:solidFill>
          <a:ln w="57150" cap="flat"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74502841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46825"/>
            <a:ext cx="1905000" cy="381000"/>
          </a:xfrm>
        </p:spPr>
        <p:txBody>
          <a:bodyPr/>
          <a:lstStyle/>
          <a:p>
            <a:pPr lvl="1" fontAlgn="auto">
              <a:spcBef>
                <a:spcPts val="0"/>
              </a:spcBef>
              <a:spcAft>
                <a:spcPts val="0"/>
              </a:spcAft>
              <a:defRPr/>
            </a:pPr>
            <a:r>
              <a:rPr lang="en-US" dirty="0"/>
              <a:t>Slide </a:t>
            </a:r>
            <a:fld id="{DFFC163F-D155-44EB-AAB8-B4FEBA0FF650}" type="slidenum">
              <a:rPr lang="en-US"/>
              <a:pPr lvl="1" fontAlgn="auto">
                <a:spcBef>
                  <a:spcPts val="0"/>
                </a:spcBef>
                <a:spcAft>
                  <a:spcPts val="0"/>
                </a:spcAft>
                <a:defRPr/>
              </a:pPr>
              <a:t>7</a:t>
            </a:fld>
            <a:endParaRPr lang="en-US" dirty="0"/>
          </a:p>
        </p:txBody>
      </p:sp>
      <p:cxnSp>
        <p:nvCxnSpPr>
          <p:cNvPr id="7" name="Straight Arrow Connector 6"/>
          <p:cNvCxnSpPr/>
          <p:nvPr/>
        </p:nvCxnSpPr>
        <p:spPr bwMode="auto">
          <a:xfrm>
            <a:off x="1039504" y="3725122"/>
            <a:ext cx="685800" cy="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sp>
        <p:nvSpPr>
          <p:cNvPr id="6" name="Hexagon 5"/>
          <p:cNvSpPr/>
          <p:nvPr/>
        </p:nvSpPr>
        <p:spPr bwMode="auto">
          <a:xfrm>
            <a:off x="644856" y="1260144"/>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Hexagon 10"/>
          <p:cNvSpPr/>
          <p:nvPr/>
        </p:nvSpPr>
        <p:spPr bwMode="auto">
          <a:xfrm>
            <a:off x="664176" y="3581400"/>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677694" y="1203572"/>
            <a:ext cx="312906" cy="369332"/>
          </a:xfrm>
          <a:prstGeom prst="rect">
            <a:avLst/>
          </a:prstGeom>
          <a:noFill/>
        </p:spPr>
        <p:txBody>
          <a:bodyPr wrap="none" rtlCol="0">
            <a:spAutoFit/>
          </a:bodyPr>
          <a:lstStyle/>
          <a:p>
            <a:r>
              <a:rPr lang="en-US" b="1" dirty="0" smtClean="0">
                <a:solidFill>
                  <a:srgbClr val="FF0000"/>
                </a:solidFill>
              </a:rPr>
              <a:t>3</a:t>
            </a:r>
            <a:endParaRPr lang="en-US" b="1" dirty="0">
              <a:solidFill>
                <a:srgbClr val="FF0000"/>
              </a:solidFill>
            </a:endParaRPr>
          </a:p>
        </p:txBody>
      </p:sp>
      <p:sp>
        <p:nvSpPr>
          <p:cNvPr id="15" name="TextBox 14"/>
          <p:cNvSpPr txBox="1"/>
          <p:nvPr/>
        </p:nvSpPr>
        <p:spPr>
          <a:xfrm>
            <a:off x="706199" y="3526808"/>
            <a:ext cx="312906" cy="369332"/>
          </a:xfrm>
          <a:prstGeom prst="rect">
            <a:avLst/>
          </a:prstGeom>
          <a:noFill/>
        </p:spPr>
        <p:txBody>
          <a:bodyPr wrap="none" rtlCol="0">
            <a:spAutoFit/>
          </a:bodyPr>
          <a:lstStyle/>
          <a:p>
            <a:r>
              <a:rPr lang="en-US" b="1" dirty="0" smtClean="0">
                <a:solidFill>
                  <a:srgbClr val="FF0000"/>
                </a:solidFill>
              </a:rPr>
              <a:t>4</a:t>
            </a:r>
            <a:endParaRPr lang="en-US" b="1" dirty="0">
              <a:solidFill>
                <a:srgbClr val="FF0000"/>
              </a:solidFill>
            </a:endParaRPr>
          </a:p>
        </p:txBody>
      </p:sp>
      <p:sp>
        <p:nvSpPr>
          <p:cNvPr id="14" name="TextBox 13"/>
          <p:cNvSpPr txBox="1"/>
          <p:nvPr/>
        </p:nvSpPr>
        <p:spPr>
          <a:xfrm>
            <a:off x="2895600" y="584657"/>
            <a:ext cx="2819400" cy="461665"/>
          </a:xfrm>
          <a:prstGeom prst="rect">
            <a:avLst/>
          </a:prstGeom>
          <a:solidFill>
            <a:srgbClr val="FFFF00"/>
          </a:solidFill>
          <a:ln>
            <a:solidFill>
              <a:schemeClr val="tx1"/>
            </a:solidFill>
          </a:ln>
        </p:spPr>
        <p:txBody>
          <a:bodyPr wrap="square" rtlCol="0">
            <a:spAutoFit/>
          </a:bodyPr>
          <a:lstStyle/>
          <a:p>
            <a:pPr algn="ctr"/>
            <a:r>
              <a:rPr lang="en-US" sz="2400" b="1" u="sng" dirty="0" smtClean="0"/>
              <a:t>FIFA LAW BOOK </a:t>
            </a:r>
            <a:endParaRPr lang="en-US" sz="2400" b="1" u="sng" dirty="0"/>
          </a:p>
        </p:txBody>
      </p:sp>
      <p:pic>
        <p:nvPicPr>
          <p:cNvPr id="18" name="Picture 2" descr="OhioSouthshirt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cxnSp>
        <p:nvCxnSpPr>
          <p:cNvPr id="23" name="Straight Arrow Connector 22"/>
          <p:cNvCxnSpPr/>
          <p:nvPr/>
        </p:nvCxnSpPr>
        <p:spPr bwMode="auto">
          <a:xfrm>
            <a:off x="1025856" y="1374590"/>
            <a:ext cx="685800" cy="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sp>
        <p:nvSpPr>
          <p:cNvPr id="2" name="Rectangle 1"/>
          <p:cNvSpPr/>
          <p:nvPr/>
        </p:nvSpPr>
        <p:spPr>
          <a:xfrm>
            <a:off x="1725304" y="1209094"/>
            <a:ext cx="5285096" cy="1754326"/>
          </a:xfrm>
          <a:prstGeom prst="rect">
            <a:avLst/>
          </a:prstGeom>
        </p:spPr>
        <p:txBody>
          <a:bodyPr wrap="square">
            <a:spAutoFit/>
          </a:bodyPr>
          <a:lstStyle/>
          <a:p>
            <a:pPr lvl="0"/>
            <a:r>
              <a:rPr lang="en-US" b="1" dirty="0" smtClean="0"/>
              <a:t>No Offence</a:t>
            </a:r>
            <a:endParaRPr lang="en-US" b="1" dirty="0"/>
          </a:p>
          <a:p>
            <a:r>
              <a:rPr lang="en-GB" dirty="0"/>
              <a:t>There is no offside offence if a player receives the ball directly from:</a:t>
            </a:r>
            <a:endParaRPr lang="en-US" dirty="0"/>
          </a:p>
          <a:p>
            <a:pPr marL="742950" lvl="1" indent="-285750">
              <a:buFont typeface="Wingdings" panose="05000000000000000000" pitchFamily="2" charset="2"/>
              <a:buChar char="§"/>
            </a:pPr>
            <a:r>
              <a:rPr lang="en-GB" dirty="0" smtClean="0"/>
              <a:t>a </a:t>
            </a:r>
            <a:r>
              <a:rPr lang="en-GB" dirty="0"/>
              <a:t>goal kick</a:t>
            </a:r>
            <a:endParaRPr lang="en-US" dirty="0"/>
          </a:p>
          <a:p>
            <a:pPr marL="742950" lvl="1" indent="-285750">
              <a:buFont typeface="Wingdings" panose="05000000000000000000" pitchFamily="2" charset="2"/>
              <a:buChar char="§"/>
            </a:pPr>
            <a:r>
              <a:rPr lang="en-GB" dirty="0" smtClean="0"/>
              <a:t>a </a:t>
            </a:r>
            <a:r>
              <a:rPr lang="en-GB" dirty="0"/>
              <a:t>throw-in</a:t>
            </a:r>
            <a:endParaRPr lang="en-US" dirty="0"/>
          </a:p>
          <a:p>
            <a:pPr marL="742950" lvl="1" indent="-285750">
              <a:buFont typeface="Wingdings" panose="05000000000000000000" pitchFamily="2" charset="2"/>
              <a:buChar char="§"/>
            </a:pPr>
            <a:r>
              <a:rPr lang="en-GB" dirty="0" smtClean="0"/>
              <a:t>a </a:t>
            </a:r>
            <a:r>
              <a:rPr lang="en-GB" dirty="0"/>
              <a:t>corner kick</a:t>
            </a:r>
            <a:endParaRPr lang="en-US" dirty="0"/>
          </a:p>
        </p:txBody>
      </p:sp>
      <p:sp>
        <p:nvSpPr>
          <p:cNvPr id="5" name="Rectangle 4"/>
          <p:cNvSpPr/>
          <p:nvPr/>
        </p:nvSpPr>
        <p:spPr>
          <a:xfrm>
            <a:off x="1752600" y="3551872"/>
            <a:ext cx="5791200" cy="1200329"/>
          </a:xfrm>
          <a:prstGeom prst="rect">
            <a:avLst/>
          </a:prstGeom>
        </p:spPr>
        <p:txBody>
          <a:bodyPr wrap="square">
            <a:spAutoFit/>
          </a:bodyPr>
          <a:lstStyle/>
          <a:p>
            <a:pPr lvl="0"/>
            <a:r>
              <a:rPr lang="en-US" b="1" dirty="0" smtClean="0"/>
              <a:t>Infringements </a:t>
            </a:r>
            <a:r>
              <a:rPr lang="en-US" b="1" dirty="0"/>
              <a:t>and </a:t>
            </a:r>
            <a:r>
              <a:rPr lang="en-US" b="1" dirty="0" smtClean="0"/>
              <a:t>Sanctions</a:t>
            </a:r>
            <a:endParaRPr lang="en-US" b="1" dirty="0"/>
          </a:p>
          <a:p>
            <a:r>
              <a:rPr lang="en-GB" dirty="0"/>
              <a:t>If an offside offence occurs, the referee awards an indirect free kick where the offence occurred, including if it is in the player’s own half of the field of play. </a:t>
            </a:r>
            <a:endParaRPr lang="en-US" dirty="0"/>
          </a:p>
        </p:txBody>
      </p:sp>
      <p:sp>
        <p:nvSpPr>
          <p:cNvPr id="16"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cxnSp>
        <p:nvCxnSpPr>
          <p:cNvPr id="17" name="Straight Connector 16"/>
          <p:cNvCxnSpPr/>
          <p:nvPr/>
        </p:nvCxnSpPr>
        <p:spPr bwMode="auto">
          <a:xfrm>
            <a:off x="304800" y="1374590"/>
            <a:ext cx="8305800" cy="4416610"/>
          </a:xfrm>
          <a:prstGeom prst="line">
            <a:avLst/>
          </a:prstGeom>
          <a:solidFill>
            <a:schemeClr val="accent1"/>
          </a:solidFill>
          <a:ln w="57150" cap="flat"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366696222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A030EA3-ADC7-4BA7-A527-A3181E15531A}" type="slidenum">
              <a:rPr lang="en-US" smtClean="0"/>
              <a:pPr>
                <a:defRPr/>
              </a:pPr>
              <a:t>8</a:t>
            </a:fld>
            <a:endParaRPr lang="en-US"/>
          </a:p>
        </p:txBody>
      </p:sp>
      <p:cxnSp>
        <p:nvCxnSpPr>
          <p:cNvPr id="18" name="Straight Arrow Connector 17"/>
          <p:cNvCxnSpPr/>
          <p:nvPr/>
        </p:nvCxnSpPr>
        <p:spPr bwMode="auto">
          <a:xfrm>
            <a:off x="912125" y="1527708"/>
            <a:ext cx="535675" cy="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cxnSp>
        <p:nvCxnSpPr>
          <p:cNvPr id="19" name="Straight Arrow Connector 18"/>
          <p:cNvCxnSpPr>
            <a:stCxn id="23" idx="3"/>
            <a:endCxn id="31" idx="1"/>
          </p:cNvCxnSpPr>
          <p:nvPr/>
        </p:nvCxnSpPr>
        <p:spPr bwMode="auto">
          <a:xfrm>
            <a:off x="858745" y="3053688"/>
            <a:ext cx="678120" cy="3836"/>
          </a:xfrm>
          <a:prstGeom prst="straightConnector1">
            <a:avLst/>
          </a:prstGeom>
          <a:solidFill>
            <a:schemeClr val="accent1"/>
          </a:solidFill>
          <a:ln w="38100" cap="flat" cmpd="sng" algn="ctr">
            <a:solidFill>
              <a:srgbClr val="FF0000"/>
            </a:solidFill>
            <a:prstDash val="solid"/>
            <a:round/>
            <a:headEnd type="none" w="sm" len="sm"/>
            <a:tailEnd type="arrow"/>
          </a:ln>
          <a:effectLst/>
        </p:spPr>
      </p:cxnSp>
      <p:cxnSp>
        <p:nvCxnSpPr>
          <p:cNvPr id="20" name="Straight Arrow Connector 19"/>
          <p:cNvCxnSpPr/>
          <p:nvPr/>
        </p:nvCxnSpPr>
        <p:spPr bwMode="auto">
          <a:xfrm>
            <a:off x="865496" y="4572000"/>
            <a:ext cx="613330" cy="5688"/>
          </a:xfrm>
          <a:prstGeom prst="straightConnector1">
            <a:avLst/>
          </a:prstGeom>
          <a:solidFill>
            <a:schemeClr val="accent1"/>
          </a:solidFill>
          <a:ln w="38100" cap="flat" cmpd="sng" algn="ctr">
            <a:solidFill>
              <a:srgbClr val="FF0000"/>
            </a:solidFill>
            <a:prstDash val="solid"/>
            <a:round/>
            <a:headEnd type="none" w="sm" len="sm"/>
            <a:tailEnd type="arrow"/>
          </a:ln>
          <a:effectLst/>
        </p:spPr>
      </p:cxnSp>
      <p:cxnSp>
        <p:nvCxnSpPr>
          <p:cNvPr id="21" name="Straight Arrow Connector 20"/>
          <p:cNvCxnSpPr>
            <a:endCxn id="33" idx="1"/>
          </p:cNvCxnSpPr>
          <p:nvPr/>
        </p:nvCxnSpPr>
        <p:spPr bwMode="auto">
          <a:xfrm flipV="1">
            <a:off x="920088" y="5764622"/>
            <a:ext cx="625520" cy="497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sp>
        <p:nvSpPr>
          <p:cNvPr id="22" name="TextBox 21"/>
          <p:cNvSpPr txBox="1"/>
          <p:nvPr/>
        </p:nvSpPr>
        <p:spPr>
          <a:xfrm>
            <a:off x="558421" y="1348012"/>
            <a:ext cx="312906"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23" name="TextBox 22"/>
          <p:cNvSpPr txBox="1"/>
          <p:nvPr/>
        </p:nvSpPr>
        <p:spPr>
          <a:xfrm>
            <a:off x="545839" y="2869022"/>
            <a:ext cx="312906" cy="369332"/>
          </a:xfrm>
          <a:prstGeom prst="rect">
            <a:avLst/>
          </a:prstGeom>
          <a:noFill/>
        </p:spPr>
        <p:txBody>
          <a:bodyPr wrap="none" rtlCol="0">
            <a:spAutoFit/>
          </a:bodyPr>
          <a:lstStyle/>
          <a:p>
            <a:r>
              <a:rPr lang="en-US" b="1" dirty="0" smtClean="0">
                <a:solidFill>
                  <a:srgbClr val="FF0000"/>
                </a:solidFill>
              </a:rPr>
              <a:t>2</a:t>
            </a:r>
            <a:endParaRPr lang="en-US" b="1" dirty="0">
              <a:solidFill>
                <a:srgbClr val="FF0000"/>
              </a:solidFill>
            </a:endParaRPr>
          </a:p>
        </p:txBody>
      </p:sp>
      <p:sp>
        <p:nvSpPr>
          <p:cNvPr id="24" name="TextBox 23"/>
          <p:cNvSpPr txBox="1"/>
          <p:nvPr/>
        </p:nvSpPr>
        <p:spPr>
          <a:xfrm>
            <a:off x="532191" y="4388052"/>
            <a:ext cx="312906" cy="369332"/>
          </a:xfrm>
          <a:prstGeom prst="rect">
            <a:avLst/>
          </a:prstGeom>
          <a:noFill/>
        </p:spPr>
        <p:txBody>
          <a:bodyPr wrap="none" rtlCol="0">
            <a:spAutoFit/>
          </a:bodyPr>
          <a:lstStyle/>
          <a:p>
            <a:r>
              <a:rPr lang="en-US" b="1" dirty="0" smtClean="0">
                <a:solidFill>
                  <a:srgbClr val="FF0000"/>
                </a:solidFill>
              </a:rPr>
              <a:t>3</a:t>
            </a:r>
            <a:endParaRPr lang="en-US" b="1" dirty="0">
              <a:solidFill>
                <a:srgbClr val="FF0000"/>
              </a:solidFill>
            </a:endParaRPr>
          </a:p>
        </p:txBody>
      </p:sp>
      <p:sp>
        <p:nvSpPr>
          <p:cNvPr id="25" name="TextBox 24"/>
          <p:cNvSpPr txBox="1"/>
          <p:nvPr/>
        </p:nvSpPr>
        <p:spPr>
          <a:xfrm>
            <a:off x="547229" y="5579956"/>
            <a:ext cx="312906" cy="369332"/>
          </a:xfrm>
          <a:prstGeom prst="rect">
            <a:avLst/>
          </a:prstGeom>
          <a:noFill/>
        </p:spPr>
        <p:txBody>
          <a:bodyPr wrap="none" rtlCol="0">
            <a:spAutoFit/>
          </a:bodyPr>
          <a:lstStyle/>
          <a:p>
            <a:r>
              <a:rPr lang="en-US" b="1" dirty="0" smtClean="0">
                <a:solidFill>
                  <a:srgbClr val="FF0000"/>
                </a:solidFill>
              </a:rPr>
              <a:t>4</a:t>
            </a:r>
            <a:endParaRPr lang="en-US" b="1" dirty="0">
              <a:solidFill>
                <a:srgbClr val="FF0000"/>
              </a:solidFill>
            </a:endParaRPr>
          </a:p>
        </p:txBody>
      </p:sp>
      <p:sp>
        <p:nvSpPr>
          <p:cNvPr id="26" name="Hexagon 25"/>
          <p:cNvSpPr/>
          <p:nvPr/>
        </p:nvSpPr>
        <p:spPr bwMode="auto">
          <a:xfrm>
            <a:off x="531125" y="1383268"/>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Hexagon 26"/>
          <p:cNvSpPr/>
          <p:nvPr/>
        </p:nvSpPr>
        <p:spPr bwMode="auto">
          <a:xfrm>
            <a:off x="498144" y="2922896"/>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Hexagon 27"/>
          <p:cNvSpPr/>
          <p:nvPr/>
        </p:nvSpPr>
        <p:spPr bwMode="auto">
          <a:xfrm>
            <a:off x="521710" y="5638800"/>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Hexagon 28"/>
          <p:cNvSpPr/>
          <p:nvPr/>
        </p:nvSpPr>
        <p:spPr bwMode="auto">
          <a:xfrm>
            <a:off x="498144" y="4433248"/>
            <a:ext cx="381000" cy="277504"/>
          </a:xfrm>
          <a:prstGeom prst="hexagon">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080" y="1226330"/>
            <a:ext cx="7040880" cy="7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865" y="2682953"/>
            <a:ext cx="7191756" cy="749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943" y="4083121"/>
            <a:ext cx="6693865" cy="83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608" y="5479371"/>
            <a:ext cx="2675011" cy="57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198" name="TextBox 136197"/>
          <p:cNvSpPr txBox="1"/>
          <p:nvPr/>
        </p:nvSpPr>
        <p:spPr>
          <a:xfrm>
            <a:off x="7249265" y="1909983"/>
            <a:ext cx="1353391" cy="307777"/>
          </a:xfrm>
          <a:prstGeom prst="rect">
            <a:avLst/>
          </a:prstGeom>
          <a:noFill/>
        </p:spPr>
        <p:txBody>
          <a:bodyPr wrap="square" rtlCol="0">
            <a:spAutoFit/>
          </a:bodyPr>
          <a:lstStyle/>
          <a:p>
            <a:pPr algn="ctr"/>
            <a:r>
              <a:rPr lang="en-US" sz="1400" b="1" dirty="0">
                <a:solidFill>
                  <a:srgbClr val="3333FF"/>
                </a:solidFill>
              </a:rPr>
              <a:t>(</a:t>
            </a:r>
            <a:r>
              <a:rPr lang="en-US" sz="1400" b="1" dirty="0" smtClean="0">
                <a:solidFill>
                  <a:srgbClr val="3333FF"/>
                </a:solidFill>
              </a:rPr>
              <a:t>Top Page 24)</a:t>
            </a:r>
            <a:endParaRPr lang="en-US" sz="1400" b="1" dirty="0">
              <a:solidFill>
                <a:srgbClr val="3333FF"/>
              </a:solidFill>
            </a:endParaRPr>
          </a:p>
        </p:txBody>
      </p:sp>
      <p:sp>
        <p:nvSpPr>
          <p:cNvPr id="42" name="TextBox 41"/>
          <p:cNvSpPr txBox="1"/>
          <p:nvPr/>
        </p:nvSpPr>
        <p:spPr>
          <a:xfrm>
            <a:off x="6980837" y="4873928"/>
            <a:ext cx="1353391" cy="307777"/>
          </a:xfrm>
          <a:prstGeom prst="rect">
            <a:avLst/>
          </a:prstGeom>
          <a:noFill/>
        </p:spPr>
        <p:txBody>
          <a:bodyPr wrap="square" rtlCol="0">
            <a:spAutoFit/>
          </a:bodyPr>
          <a:lstStyle/>
          <a:p>
            <a:pPr algn="ctr"/>
            <a:r>
              <a:rPr lang="en-US" sz="1400" b="1" dirty="0">
                <a:solidFill>
                  <a:srgbClr val="3333FF"/>
                </a:solidFill>
              </a:rPr>
              <a:t>(</a:t>
            </a:r>
            <a:r>
              <a:rPr lang="en-US" sz="1400" b="1" dirty="0" smtClean="0">
                <a:solidFill>
                  <a:srgbClr val="3333FF"/>
                </a:solidFill>
              </a:rPr>
              <a:t>Top Page 26)</a:t>
            </a:r>
            <a:endParaRPr lang="en-US" sz="1400" b="1" dirty="0">
              <a:solidFill>
                <a:srgbClr val="3333FF"/>
              </a:solidFill>
            </a:endParaRPr>
          </a:p>
        </p:txBody>
      </p:sp>
      <p:sp>
        <p:nvSpPr>
          <p:cNvPr id="43" name="TextBox 42"/>
          <p:cNvSpPr txBox="1"/>
          <p:nvPr/>
        </p:nvSpPr>
        <p:spPr>
          <a:xfrm>
            <a:off x="7491497" y="3377503"/>
            <a:ext cx="1353391" cy="307777"/>
          </a:xfrm>
          <a:prstGeom prst="rect">
            <a:avLst/>
          </a:prstGeom>
          <a:noFill/>
        </p:spPr>
        <p:txBody>
          <a:bodyPr wrap="square" rtlCol="0">
            <a:spAutoFit/>
          </a:bodyPr>
          <a:lstStyle/>
          <a:p>
            <a:pPr algn="ctr"/>
            <a:r>
              <a:rPr lang="en-US" sz="1400" b="1" dirty="0">
                <a:solidFill>
                  <a:srgbClr val="3333FF"/>
                </a:solidFill>
              </a:rPr>
              <a:t>(</a:t>
            </a:r>
            <a:r>
              <a:rPr lang="en-US" sz="1400" b="1" dirty="0" smtClean="0">
                <a:solidFill>
                  <a:srgbClr val="3333FF"/>
                </a:solidFill>
              </a:rPr>
              <a:t>Top Page 25)</a:t>
            </a:r>
            <a:endParaRPr lang="en-US" sz="1400" b="1" dirty="0">
              <a:solidFill>
                <a:srgbClr val="3333FF"/>
              </a:solidFill>
            </a:endParaRPr>
          </a:p>
        </p:txBody>
      </p:sp>
      <p:sp>
        <p:nvSpPr>
          <p:cNvPr id="44" name="TextBox 43"/>
          <p:cNvSpPr txBox="1"/>
          <p:nvPr/>
        </p:nvSpPr>
        <p:spPr>
          <a:xfrm>
            <a:off x="2588528" y="6016823"/>
            <a:ext cx="1826555" cy="307777"/>
          </a:xfrm>
          <a:prstGeom prst="rect">
            <a:avLst/>
          </a:prstGeom>
          <a:noFill/>
        </p:spPr>
        <p:txBody>
          <a:bodyPr wrap="square" rtlCol="0">
            <a:spAutoFit/>
          </a:bodyPr>
          <a:lstStyle/>
          <a:p>
            <a:pPr algn="ctr"/>
            <a:r>
              <a:rPr lang="en-US" sz="1400" b="1" dirty="0" smtClean="0">
                <a:solidFill>
                  <a:srgbClr val="3333FF"/>
                </a:solidFill>
              </a:rPr>
              <a:t>(Bottom Page 25)</a:t>
            </a:r>
            <a:endParaRPr lang="en-US" sz="1400" b="1" dirty="0">
              <a:solidFill>
                <a:srgbClr val="3333FF"/>
              </a:solidFill>
            </a:endParaRPr>
          </a:p>
        </p:txBody>
      </p:sp>
      <p:sp>
        <p:nvSpPr>
          <p:cNvPr id="45" name="TextBox 44"/>
          <p:cNvSpPr txBox="1"/>
          <p:nvPr/>
        </p:nvSpPr>
        <p:spPr>
          <a:xfrm>
            <a:off x="2105840" y="304800"/>
            <a:ext cx="5209360" cy="461665"/>
          </a:xfrm>
          <a:prstGeom prst="rect">
            <a:avLst/>
          </a:prstGeom>
          <a:solidFill>
            <a:srgbClr val="FFFF00"/>
          </a:solidFill>
          <a:ln>
            <a:solidFill>
              <a:schemeClr val="tx1"/>
            </a:solidFill>
          </a:ln>
        </p:spPr>
        <p:txBody>
          <a:bodyPr wrap="square" rtlCol="0">
            <a:spAutoFit/>
          </a:bodyPr>
          <a:lstStyle/>
          <a:p>
            <a:pPr algn="ctr"/>
            <a:r>
              <a:rPr lang="en-US" sz="2400" b="1" u="sng" dirty="0" smtClean="0"/>
              <a:t>LAWS OF THE GAME MADE EASY</a:t>
            </a:r>
            <a:endParaRPr lang="en-US" sz="2400" b="1" u="sng" dirty="0"/>
          </a:p>
        </p:txBody>
      </p:sp>
      <p:pic>
        <p:nvPicPr>
          <p:cNvPr id="34" name="Picture 2" descr="OhioSouthshirt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36"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extLst>
      <p:ext uri="{BB962C8B-B14F-4D97-AF65-F5344CB8AC3E}">
        <p14:creationId xmlns:p14="http://schemas.microsoft.com/office/powerpoint/2010/main" val="908208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76200" y="3014663"/>
          <a:ext cx="3041650" cy="2547937"/>
        </p:xfrm>
        <a:graphic>
          <a:graphicData uri="http://schemas.openxmlformats.org/presentationml/2006/ole">
            <mc:AlternateContent xmlns:mc="http://schemas.openxmlformats.org/markup-compatibility/2006">
              <mc:Choice xmlns:v="urn:schemas-microsoft-com:vml" Requires="v">
                <p:oleObj spid="_x0000_s22575" name="PhotoSuite Image" r:id="rId4" imgW="13925550" imgH="10601325" progId="">
                  <p:embed/>
                </p:oleObj>
              </mc:Choice>
              <mc:Fallback>
                <p:oleObj name="PhotoSuite Image" r:id="rId4" imgW="13925550" imgH="10601325" progId="">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014663"/>
                        <a:ext cx="3041650"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1" name="Text Box 3"/>
          <p:cNvSpPr txBox="1">
            <a:spLocks noChangeArrowheads="1"/>
          </p:cNvSpPr>
          <p:nvPr/>
        </p:nvSpPr>
        <p:spPr bwMode="auto">
          <a:xfrm>
            <a:off x="2895600" y="228600"/>
            <a:ext cx="184150" cy="366713"/>
          </a:xfrm>
          <a:prstGeom prst="rect">
            <a:avLst/>
          </a:prstGeom>
          <a:noFill/>
          <a:ln w="9525">
            <a:noFill/>
            <a:miter lim="800000"/>
            <a:headEnd/>
            <a:tailEnd/>
          </a:ln>
        </p:spPr>
        <p:txBody>
          <a:bodyPr wrap="none">
            <a:spAutoFit/>
          </a:bodyPr>
          <a:lstStyle/>
          <a:p>
            <a:pPr algn="ctr"/>
            <a:endParaRPr lang="en-US" sz="2400">
              <a:solidFill>
                <a:srgbClr val="000000"/>
              </a:solidFill>
              <a:latin typeface="Comic Sans MS" pitchFamily="66" charset="0"/>
            </a:endParaRPr>
          </a:p>
        </p:txBody>
      </p:sp>
      <p:sp>
        <p:nvSpPr>
          <p:cNvPr id="2052" name="Rectangle 4"/>
          <p:cNvSpPr>
            <a:spLocks noGrp="1" noChangeArrowheads="1"/>
          </p:cNvSpPr>
          <p:nvPr>
            <p:ph type="title" idx="4294967295"/>
          </p:nvPr>
        </p:nvSpPr>
        <p:spPr>
          <a:xfrm>
            <a:off x="1600200" y="533400"/>
            <a:ext cx="6108700" cy="457200"/>
          </a:xfrm>
        </p:spPr>
        <p:txBody>
          <a:bodyPr/>
          <a:lstStyle/>
          <a:p>
            <a:pPr eaLnBrk="1" hangingPunct="1">
              <a:defRPr/>
            </a:pPr>
            <a:r>
              <a:rPr lang="en-US" sz="2800" b="1" dirty="0" smtClean="0">
                <a:solidFill>
                  <a:schemeClr val="tx1"/>
                </a:solidFill>
              </a:rPr>
              <a:t>WHAT DOES LAW 11 SAY ?</a:t>
            </a:r>
          </a:p>
        </p:txBody>
      </p:sp>
      <p:sp>
        <p:nvSpPr>
          <p:cNvPr id="22533" name="Text Box 11"/>
          <p:cNvSpPr txBox="1">
            <a:spLocks noChangeArrowheads="1"/>
          </p:cNvSpPr>
          <p:nvPr/>
        </p:nvSpPr>
        <p:spPr bwMode="auto">
          <a:xfrm>
            <a:off x="609600" y="1524000"/>
            <a:ext cx="8101013" cy="457200"/>
          </a:xfrm>
          <a:prstGeom prst="rect">
            <a:avLst/>
          </a:prstGeom>
          <a:noFill/>
          <a:ln w="9525">
            <a:noFill/>
            <a:miter lim="800000"/>
            <a:headEnd/>
            <a:tailEnd/>
          </a:ln>
        </p:spPr>
        <p:txBody>
          <a:bodyPr>
            <a:spAutoFit/>
          </a:bodyPr>
          <a:lstStyle/>
          <a:p>
            <a:pPr algn="ctr">
              <a:spcBef>
                <a:spcPct val="50000"/>
              </a:spcBef>
            </a:pPr>
            <a:r>
              <a:rPr lang="en-US" sz="2400" b="1">
                <a:solidFill>
                  <a:srgbClr val="000000"/>
                </a:solidFill>
                <a:latin typeface="Comic Sans MS" pitchFamily="66" charset="0"/>
              </a:rPr>
              <a:t>There are just 4 parts to the Offside Law</a:t>
            </a:r>
          </a:p>
        </p:txBody>
      </p:sp>
      <p:sp>
        <p:nvSpPr>
          <p:cNvPr id="22534" name="Text Box 13"/>
          <p:cNvSpPr txBox="1">
            <a:spLocks noChangeArrowheads="1"/>
          </p:cNvSpPr>
          <p:nvPr/>
        </p:nvSpPr>
        <p:spPr bwMode="auto">
          <a:xfrm>
            <a:off x="3124200" y="2209800"/>
            <a:ext cx="5943600" cy="3754874"/>
          </a:xfrm>
          <a:prstGeom prst="rect">
            <a:avLst/>
          </a:prstGeom>
          <a:solidFill>
            <a:srgbClr val="0033CC"/>
          </a:solidFill>
          <a:ln w="9525">
            <a:noFill/>
            <a:miter lim="800000"/>
            <a:headEnd/>
            <a:tailEnd/>
          </a:ln>
        </p:spPr>
        <p:txBody>
          <a:bodyPr wrap="square">
            <a:spAutoFit/>
          </a:bodyPr>
          <a:lstStyle/>
          <a:p>
            <a:pPr marL="342900" indent="-342900">
              <a:spcBef>
                <a:spcPct val="50000"/>
              </a:spcBef>
              <a:buClr>
                <a:schemeClr val="bg1"/>
              </a:buClr>
              <a:buFontTx/>
              <a:buAutoNum type="arabicPeriod"/>
            </a:pPr>
            <a:r>
              <a:rPr lang="en-US" sz="2800" b="1" dirty="0" smtClean="0">
                <a:solidFill>
                  <a:srgbClr val="FF0000"/>
                </a:solidFill>
                <a:latin typeface="Comic Sans MS" pitchFamily="66" charset="0"/>
              </a:rPr>
              <a:t>Position</a:t>
            </a:r>
            <a:r>
              <a:rPr lang="en-US" sz="2800" b="1" dirty="0" smtClean="0">
                <a:solidFill>
                  <a:srgbClr val="FFFFFF"/>
                </a:solidFill>
                <a:latin typeface="Comic Sans MS" pitchFamily="66" charset="0"/>
              </a:rPr>
              <a:t> - </a:t>
            </a:r>
            <a:r>
              <a:rPr lang="en-US" sz="2800" b="1" dirty="0" smtClean="0">
                <a:solidFill>
                  <a:schemeClr val="bg1"/>
                </a:solidFill>
                <a:latin typeface="Comic Sans MS" pitchFamily="66" charset="0"/>
              </a:rPr>
              <a:t>Was </a:t>
            </a:r>
            <a:r>
              <a:rPr lang="en-US" sz="2800" b="1" dirty="0">
                <a:solidFill>
                  <a:schemeClr val="bg1"/>
                </a:solidFill>
                <a:latin typeface="Comic Sans MS" pitchFamily="66" charset="0"/>
              </a:rPr>
              <a:t>the player in an offside position?</a:t>
            </a:r>
          </a:p>
          <a:p>
            <a:pPr marL="342900" indent="-342900">
              <a:spcBef>
                <a:spcPct val="50000"/>
              </a:spcBef>
              <a:buClr>
                <a:schemeClr val="bg1"/>
              </a:buClr>
              <a:buFontTx/>
              <a:buAutoNum type="arabicPeriod"/>
            </a:pPr>
            <a:r>
              <a:rPr lang="en-US" sz="2800" b="1" dirty="0" smtClean="0">
                <a:solidFill>
                  <a:srgbClr val="FF0000"/>
                </a:solidFill>
                <a:latin typeface="Comic Sans MS" pitchFamily="66" charset="0"/>
              </a:rPr>
              <a:t>Involvement</a:t>
            </a:r>
            <a:r>
              <a:rPr lang="en-US" sz="2800" b="1" dirty="0" smtClean="0">
                <a:solidFill>
                  <a:srgbClr val="FFFFFF"/>
                </a:solidFill>
                <a:latin typeface="Comic Sans MS" pitchFamily="66" charset="0"/>
              </a:rPr>
              <a:t> - </a:t>
            </a:r>
            <a:r>
              <a:rPr lang="en-US" sz="2800" b="1" dirty="0" smtClean="0">
                <a:solidFill>
                  <a:schemeClr val="bg1"/>
                </a:solidFill>
                <a:latin typeface="Comic Sans MS" pitchFamily="66" charset="0"/>
              </a:rPr>
              <a:t>Was </a:t>
            </a:r>
            <a:r>
              <a:rPr lang="en-US" sz="2800" b="1" dirty="0">
                <a:solidFill>
                  <a:schemeClr val="bg1"/>
                </a:solidFill>
                <a:latin typeface="Comic Sans MS" pitchFamily="66" charset="0"/>
              </a:rPr>
              <a:t>the player involved in play?</a:t>
            </a:r>
          </a:p>
          <a:p>
            <a:pPr marL="342900" indent="-342900">
              <a:spcBef>
                <a:spcPct val="50000"/>
              </a:spcBef>
              <a:buClr>
                <a:schemeClr val="bg1"/>
              </a:buClr>
              <a:buFontTx/>
              <a:buAutoNum type="arabicPeriod"/>
            </a:pPr>
            <a:r>
              <a:rPr lang="en-US" sz="2800" b="1" dirty="0" smtClean="0">
                <a:solidFill>
                  <a:srgbClr val="FF0000"/>
                </a:solidFill>
                <a:latin typeface="Comic Sans MS" pitchFamily="66" charset="0"/>
              </a:rPr>
              <a:t>Exceptions</a:t>
            </a:r>
            <a:r>
              <a:rPr lang="en-US" sz="2800" b="1" dirty="0" smtClean="0">
                <a:solidFill>
                  <a:srgbClr val="FFFFFF"/>
                </a:solidFill>
                <a:latin typeface="Comic Sans MS" pitchFamily="66" charset="0"/>
              </a:rPr>
              <a:t> - </a:t>
            </a:r>
            <a:r>
              <a:rPr lang="en-US" sz="2800" b="1" dirty="0" smtClean="0">
                <a:solidFill>
                  <a:schemeClr val="bg1"/>
                </a:solidFill>
                <a:latin typeface="Comic Sans MS" pitchFamily="66" charset="0"/>
              </a:rPr>
              <a:t>Was </a:t>
            </a:r>
            <a:r>
              <a:rPr lang="en-US" sz="2800" b="1" dirty="0">
                <a:solidFill>
                  <a:schemeClr val="bg1"/>
                </a:solidFill>
                <a:latin typeface="Comic Sans MS" pitchFamily="66" charset="0"/>
              </a:rPr>
              <a:t>the play one of the offside exceptions?</a:t>
            </a:r>
          </a:p>
          <a:p>
            <a:pPr marL="342900" indent="-342900">
              <a:spcBef>
                <a:spcPct val="50000"/>
              </a:spcBef>
              <a:buClr>
                <a:schemeClr val="bg1"/>
              </a:buClr>
              <a:buFontTx/>
              <a:buAutoNum type="arabicPeriod"/>
            </a:pPr>
            <a:r>
              <a:rPr lang="en-US" sz="2800" b="1" dirty="0" smtClean="0">
                <a:solidFill>
                  <a:srgbClr val="FF0000"/>
                </a:solidFill>
                <a:latin typeface="Comic Sans MS" pitchFamily="66" charset="0"/>
              </a:rPr>
              <a:t>Restart</a:t>
            </a:r>
            <a:r>
              <a:rPr lang="en-US" sz="2800" b="1" dirty="0" smtClean="0">
                <a:solidFill>
                  <a:schemeClr val="bg1"/>
                </a:solidFill>
                <a:latin typeface="Comic Sans MS" pitchFamily="66" charset="0"/>
              </a:rPr>
              <a:t> – What’s the </a:t>
            </a:r>
            <a:r>
              <a:rPr lang="en-US" sz="2800" b="1" dirty="0">
                <a:solidFill>
                  <a:schemeClr val="bg1"/>
                </a:solidFill>
                <a:latin typeface="Comic Sans MS" pitchFamily="66" charset="0"/>
              </a:rPr>
              <a:t>restart?</a:t>
            </a:r>
          </a:p>
        </p:txBody>
      </p:sp>
      <p:sp>
        <p:nvSpPr>
          <p:cNvPr id="9" name="Slide Number Placeholder 13"/>
          <p:cNvSpPr>
            <a:spLocks noGrp="1"/>
          </p:cNvSpPr>
          <p:nvPr>
            <p:ph type="sldNum" sz="quarter" idx="12"/>
          </p:nvPr>
        </p:nvSpPr>
        <p:spPr>
          <a:xfrm>
            <a:off x="7239000" y="6400800"/>
            <a:ext cx="1905000" cy="381000"/>
          </a:xfrm>
        </p:spPr>
        <p:txBody>
          <a:bodyPr/>
          <a:lstStyle/>
          <a:p>
            <a:pPr lvl="1" fontAlgn="auto">
              <a:spcBef>
                <a:spcPts val="0"/>
              </a:spcBef>
              <a:spcAft>
                <a:spcPts val="0"/>
              </a:spcAft>
              <a:defRPr/>
            </a:pPr>
            <a:r>
              <a:rPr lang="en-US"/>
              <a:t>Slide </a:t>
            </a:r>
            <a:fld id="{DFFC163F-D155-44EB-AAB8-B4FEBA0FF650}" type="slidenum">
              <a:rPr lang="en-US"/>
              <a:pPr lvl="1" fontAlgn="auto">
                <a:spcBef>
                  <a:spcPts val="0"/>
                </a:spcBef>
                <a:spcAft>
                  <a:spcPts val="0"/>
                </a:spcAft>
                <a:defRPr/>
              </a:pPr>
              <a:t>9</a:t>
            </a:fld>
            <a:endParaRPr lang="en-US"/>
          </a:p>
        </p:txBody>
      </p:sp>
      <p:pic>
        <p:nvPicPr>
          <p:cNvPr id="11" name="Picture 2" descr="OhioSouthshirt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21920"/>
            <a:ext cx="914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4543" y="119743"/>
            <a:ext cx="1023257" cy="1023257"/>
          </a:xfrm>
          <a:prstGeom prst="rect">
            <a:avLst/>
          </a:prstGeom>
        </p:spPr>
      </p:pic>
      <p:sp>
        <p:nvSpPr>
          <p:cNvPr id="13" name="Footer Placeholder 2"/>
          <p:cNvSpPr>
            <a:spLocks noGrp="1"/>
          </p:cNvSpPr>
          <p:nvPr>
            <p:ph type="ftr" sz="quarter" idx="11"/>
          </p:nvPr>
        </p:nvSpPr>
        <p:spPr>
          <a:xfrm>
            <a:off x="152400" y="6365875"/>
            <a:ext cx="4267200" cy="457200"/>
          </a:xfrm>
        </p:spPr>
        <p:txBody>
          <a:bodyPr/>
          <a:lstStyle/>
          <a:p>
            <a:pPr>
              <a:defRPr/>
            </a:pPr>
            <a:r>
              <a:rPr lang="en-US" dirty="0" smtClean="0"/>
              <a:t>US Soccer Referee Training</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raining">
  <a:themeElements>
    <a:clrScheme name="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812</TotalTime>
  <Words>1501</Words>
  <Application>Microsoft Office PowerPoint</Application>
  <PresentationFormat>On-screen Show (4:3)</PresentationFormat>
  <Paragraphs>365</Paragraphs>
  <Slides>47</Slides>
  <Notes>29</Notes>
  <HiddenSlides>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Training</vt:lpstr>
      <vt:lpstr>PhotoSuite Image</vt:lpstr>
      <vt:lpstr>LAW 11   The  Offside  Law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LAW 11 SAY ?</vt:lpstr>
      <vt:lpstr>PowerPoint Presentation</vt:lpstr>
      <vt:lpstr>PowerPoint Presentation</vt:lpstr>
      <vt:lpstr>PowerPoint Presentation</vt:lpstr>
      <vt:lpstr>PowerPoint Presentation</vt:lpstr>
      <vt:lpstr>PowerPoint Presentation</vt:lpstr>
      <vt:lpstr>Involved in Active Play by ...</vt:lpstr>
      <vt:lpstr>Interfering With Play</vt:lpstr>
      <vt:lpstr>PowerPoint Presentation</vt:lpstr>
      <vt:lpstr>PowerPoint Presentation</vt:lpstr>
      <vt:lpstr>Interfering With An Opponent</vt:lpstr>
      <vt:lpstr>PowerPoint Presentation</vt:lpstr>
      <vt:lpstr>PowerPoint Presentation</vt:lpstr>
      <vt:lpstr>Gaining An Advantage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of the Test and Law 11</vt:lpstr>
      <vt:lpstr>According to the Laws of the Game, a player in an offside position is only penalized if:       A. she is involved in active play.       B. she is closer to the ball than the defender.       C. she has an obvious chance to score.       D. none of the above  </vt:lpstr>
      <vt:lpstr>  An attacking player, in an offside position, receives the ball directly from an opponent’s pass.      A. Guilty of offside                     B. The player is NOT guilty  </vt:lpstr>
      <vt:lpstr> For the purpose of determining if an attacker is in an offside position, the position of the attacker’s head or feet matter, but not the position of the attacker’s arms.                        A. True  B. False   </vt:lpstr>
      <vt:lpstr>A player cannot be punished for being offside if he receives the ball directly from a        A. direct free kick.                       C. corner kick.         B. indirect free kick.                    D. both B and C  </vt:lpstr>
      <vt:lpstr>ANY time an attacker is in an offside position, but not involved with active play, the AR should signal as follows:               A. True  B. False   </vt:lpstr>
      <vt:lpstr> An attacking player, in an offside position, receives the ball from a teammate’s pass, which was originally intended for another teammate, who was not in an offside position.  But the ball was deflected off the outstretched leg of a defender.  A. The player is guilty     B. The player is NOT   of offside    guilty of offside         </vt:lpstr>
      <vt:lpstr>An attacking player, in an offside position, receives the ball directly from a teammate’s goal kick.        A. The player is guilty   B. The player is NOT                  of offside                               guilty of offside  </vt:lpstr>
      <vt:lpstr>  Players A and B are attackers; Players X and Y are defenders.  Player B plays the ball by X and then runs onto it  to play the ball again.  Meanwhile Player A does not move.         A. Player guilty of offside  B. Player NOT guilty of                                                            offside </vt:lpstr>
      <vt:lpstr>Defender X leaves the field of play in attempt to put player A into an offside position.  Player B passes the ball to player A, who heads the ball, past the goalkeeper GK, into the net.          A. Player guilty of offside B. Player NOT guilty of                                                    offside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 11 – Offside  Part 1</dc:title>
  <dc:creator>Mike Rothgeb</dc:creator>
  <cp:lastModifiedBy>Charles Keaney</cp:lastModifiedBy>
  <cp:revision>62</cp:revision>
  <cp:lastPrinted>2013-03-11T10:03:58Z</cp:lastPrinted>
  <dcterms:created xsi:type="dcterms:W3CDTF">2010-07-12T16:04:30Z</dcterms:created>
  <dcterms:modified xsi:type="dcterms:W3CDTF">2017-01-18T23:50:46Z</dcterms:modified>
</cp:coreProperties>
</file>