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82" r:id="rId3"/>
    <p:sldId id="289" r:id="rId4"/>
    <p:sldId id="283" r:id="rId5"/>
    <p:sldId id="280" r:id="rId6"/>
    <p:sldId id="276" r:id="rId7"/>
    <p:sldId id="284" r:id="rId8"/>
    <p:sldId id="275" r:id="rId9"/>
    <p:sldId id="290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8289" autoAdjust="0"/>
  </p:normalViewPr>
  <p:slideViewPr>
    <p:cSldViewPr>
      <p:cViewPr>
        <p:scale>
          <a:sx n="50" d="100"/>
          <a:sy n="50" d="100"/>
        </p:scale>
        <p:origin x="8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A118-C26D-4683-A66B-9B2818916448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1DF44-49E7-4C37-AC1E-BBD380690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3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Online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Training Script: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Welcome to U.S. Soccer’s online training for the Grade 8 &amp; 9 Referee Course.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Grade 8 training is specific to preparing officials for the competitive youth game.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Grade 9 training is specific to preparing officials for the small sided and recreational youth game.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This presentation focuses on Law 9 – The Ball In and Out of Play. 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94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Online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Training Script:</a:t>
            </a:r>
          </a:p>
          <a:p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Instructor Talking Points: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" r="1149"/>
          <a:stretch>
            <a:fillRect/>
          </a:stretch>
        </p:blipFill>
        <p:spPr bwMode="auto">
          <a:xfrm>
            <a:off x="105507" y="1324707"/>
            <a:ext cx="4419600" cy="250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52600" y="4267200"/>
            <a:ext cx="716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10253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U.S. Soccer Federation Referee Program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10253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Entry Level Referee Course</a:t>
            </a:r>
            <a:endParaRPr lang="en-US" sz="2400" b="1" dirty="0">
              <a:solidFill>
                <a:srgbClr val="10253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10253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Competitive Youth Training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10253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Small Sided and Recreational Youth Training</a:t>
            </a:r>
          </a:p>
        </p:txBody>
      </p:sp>
      <p:pic>
        <p:nvPicPr>
          <p:cNvPr id="15" name="Picture 2" descr="C:\Users\rmooney\Documents\Images\Grade 9\_57R11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4" y="1324707"/>
            <a:ext cx="4419600" cy="25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1066800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14400" y="274637"/>
            <a:ext cx="819912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Law 9 - Ball In and Out of 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7" name="Picture 16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/>
          <p:cNvSpPr txBox="1"/>
          <p:nvPr/>
        </p:nvSpPr>
        <p:spPr>
          <a:xfrm>
            <a:off x="6972300" y="6367790"/>
            <a:ext cx="21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2016-17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447800"/>
            <a:ext cx="79248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49.  Is the ball still considered in-play when the referee blows his or her whistle?</a:t>
            </a:r>
          </a:p>
          <a:p>
            <a:pPr>
              <a:buFont typeface="Courier New" pitchFamily="49" charset="0"/>
              <a:buChar char="o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43150" lvl="4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Yes</a:t>
            </a:r>
          </a:p>
          <a:p>
            <a:pPr marL="2343150" lvl="4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09600" y="1371600"/>
            <a:ext cx="81534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50.  What should the referee do if the ball completely crosses the touchline in the air and blows back onto the field?</a:t>
            </a:r>
          </a:p>
          <a:p>
            <a:pPr>
              <a:buFont typeface="Courier New" pitchFamily="49" charset="0"/>
              <a:buChar char="o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Allow play to continue since the ball never touched the ground outside the field of play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Stop play and restart with a throw-in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9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Boundary Lines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37144"/>
            <a:ext cx="434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ball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leaves the field-of-play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it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crosses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whole of the goal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line or touch line, whether on the ground or in the air.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078" y="4508718"/>
            <a:ext cx="80493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Officials should understand that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outside edge of each boundary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line has an invisible plane that extends up from the ground into the air. 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63895"/>
            <a:ext cx="3257550" cy="300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2" name="Picture 11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92935"/>
              </p:ext>
            </p:extLst>
          </p:nvPr>
        </p:nvGraphicFramePr>
        <p:xfrm>
          <a:off x="762000" y="1981200"/>
          <a:ext cx="80010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map Image" r:id="rId4" imgW="6638095" imgH="2734057" progId="PBrush">
                  <p:embed/>
                </p:oleObj>
              </mc:Choice>
              <mc:Fallback>
                <p:oleObj name="Bitmap Image" r:id="rId4" imgW="6638095" imgH="273405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800100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Boundary Lines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9600" y="2037548"/>
            <a:ext cx="3048000" cy="2305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  <a:buSzPct val="90000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ball may cross a boundary line 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ground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or in the air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1" y="5181600"/>
            <a:ext cx="8458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33CC"/>
              </a:buClr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ball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 not out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play because part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still above the outside edge of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line</a:t>
            </a:r>
          </a:p>
        </p:txBody>
      </p:sp>
      <p:pic>
        <p:nvPicPr>
          <p:cNvPr id="16" name="Picture 1031" descr="LAW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447800"/>
            <a:ext cx="5241925" cy="33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410200" y="384226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67599" y="2819400"/>
            <a:ext cx="1431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Out</a:t>
            </a:r>
            <a:endParaRPr lang="en-US" sz="3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7" name="Picture 16" descr="OhioSouthshirt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Boundary Lines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mooney\Documents\Images\Laws of the Game\Law 2 - The Ball\USDAMJ0715110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b="11586"/>
          <a:stretch/>
        </p:blipFill>
        <p:spPr bwMode="auto">
          <a:xfrm>
            <a:off x="2209800" y="1219201"/>
            <a:ext cx="483001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4077831"/>
            <a:ext cx="7924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in the air, the ball is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“out-of-play”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it completely crosses this invisible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plane. </a:t>
            </a:r>
          </a:p>
          <a:p>
            <a:pPr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positioning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 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very important in order to make this determination.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Boundary Lines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463457"/>
            <a:ext cx="3238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Remember that the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entire ball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must cross the entire boundary line before it is considered off the field of play.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76386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applies to when the ball is on the ground or in the air.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62665"/>
            <a:ext cx="41814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29400" y="168458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Play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26009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Play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3313093"/>
            <a:ext cx="14478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Out of Play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6" name="Picture 15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Rebounds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mooney\Documents\Images\Laws of the Game Made Easy\C058A_BallInPl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53" y="1219200"/>
            <a:ext cx="402545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45720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Note that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ball is still considered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 be in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play even if it rebounds off a goalpost, crossbar, corner flag,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referee or assistant referee and having never left the field-of-play.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Stoppage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rmooney\Documents\Images\Laws of the Game\Law 5 - The Referee\md_20080721usa _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" b="43961"/>
          <a:stretch/>
        </p:blipFill>
        <p:spPr bwMode="auto">
          <a:xfrm>
            <a:off x="5410200" y="1219200"/>
            <a:ext cx="3733800" cy="24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371600"/>
            <a:ext cx="48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The ball is also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“out-of-play”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when play has been stopped by the referee, for any reason, such as when a foul or misconduct has occurred.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0005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 that the ball is deemed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be out-of-play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 the decision is made by the referee, not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the time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whistle is blown.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40127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ball is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also considered to be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out-of-play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if the whistle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blown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accidentally.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2" name="Picture 11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Boundary Lines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21" y="1260044"/>
            <a:ext cx="3509679" cy="32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460718"/>
            <a:ext cx="4724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 summary, once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the game starts from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kick-off,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the ball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remains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play:</a:t>
            </a:r>
          </a:p>
          <a:p>
            <a:pPr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until it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wholly crosses over a goal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line or 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touch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line</a:t>
            </a:r>
          </a:p>
          <a:p>
            <a:pPr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… or …</a:t>
            </a:r>
          </a:p>
          <a:p>
            <a:pPr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 startAt="2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until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the referee stops play.  </a:t>
            </a:r>
          </a:p>
        </p:txBody>
      </p:sp>
      <p:pic>
        <p:nvPicPr>
          <p:cNvPr id="3074" name="Picture 2" descr="C:\Users\cjkea_000\Documents\SAY\SAY Laws Made Easy Images\ussfwhis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98313"/>
            <a:ext cx="1394658" cy="10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1" name="Picture 10" descr="OhioSouthshirt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7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7800"/>
            <a:ext cx="8458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48.  Does the entire ball or just part of the ball have to cross a boundary line in order for it to be considered out-of-play?</a:t>
            </a:r>
          </a:p>
          <a:p>
            <a:pPr>
              <a:buFont typeface="Courier New" pitchFamily="49" charset="0"/>
              <a:buChar char="o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885950" lvl="3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Entire ball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Part of the ball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10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6154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545</Words>
  <Application>Microsoft Office PowerPoint</Application>
  <PresentationFormat>On-screen Show (4:3)</PresentationFormat>
  <Paragraphs>79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Mooney</dc:creator>
  <cp:lastModifiedBy>Charles Keaney</cp:lastModifiedBy>
  <cp:revision>133</cp:revision>
  <cp:lastPrinted>2013-03-29T14:02:37Z</cp:lastPrinted>
  <dcterms:created xsi:type="dcterms:W3CDTF">2006-08-16T00:00:00Z</dcterms:created>
  <dcterms:modified xsi:type="dcterms:W3CDTF">2016-12-15T05:45:06Z</dcterms:modified>
</cp:coreProperties>
</file>