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15" r:id="rId2"/>
    <p:sldId id="282" r:id="rId3"/>
    <p:sldId id="290" r:id="rId4"/>
    <p:sldId id="277" r:id="rId5"/>
    <p:sldId id="316" r:id="rId6"/>
    <p:sldId id="317" r:id="rId7"/>
    <p:sldId id="288" r:id="rId8"/>
    <p:sldId id="329" r:id="rId9"/>
    <p:sldId id="330" r:id="rId10"/>
    <p:sldId id="318" r:id="rId11"/>
    <p:sldId id="331" r:id="rId12"/>
    <p:sldId id="328" r:id="rId13"/>
    <p:sldId id="302" r:id="rId14"/>
    <p:sldId id="333" r:id="rId15"/>
    <p:sldId id="334" r:id="rId16"/>
    <p:sldId id="303" r:id="rId17"/>
    <p:sldId id="304" r:id="rId18"/>
    <p:sldId id="281" r:id="rId19"/>
    <p:sldId id="320" r:id="rId20"/>
    <p:sldId id="319" r:id="rId21"/>
    <p:sldId id="336" r:id="rId22"/>
    <p:sldId id="327" r:id="rId23"/>
    <p:sldId id="326" r:id="rId24"/>
    <p:sldId id="325" r:id="rId25"/>
    <p:sldId id="324" r:id="rId26"/>
    <p:sldId id="321" r:id="rId27"/>
    <p:sldId id="322" r:id="rId28"/>
    <p:sldId id="32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8" autoAdjust="0"/>
    <p:restoredTop sz="63950" autoAdjust="0"/>
  </p:normalViewPr>
  <p:slideViewPr>
    <p:cSldViewPr>
      <p:cViewPr varScale="1">
        <p:scale>
          <a:sx n="53" d="100"/>
          <a:sy n="53" d="100"/>
        </p:scale>
        <p:origin x="-1854" y="-102"/>
      </p:cViewPr>
      <p:guideLst>
        <p:guide orient="horz" pos="2160"/>
        <p:guide pos="2880"/>
      </p:guideLst>
    </p:cSldViewPr>
  </p:slideViewPr>
  <p:outlineViewPr>
    <p:cViewPr>
      <p:scale>
        <a:sx n="33" d="100"/>
        <a:sy n="33" d="100"/>
      </p:scale>
      <p:origin x="18" y="0"/>
    </p:cViewPr>
  </p:outlineViewPr>
  <p:notesTextViewPr>
    <p:cViewPr>
      <p:scale>
        <a:sx n="75" d="100"/>
        <a:sy n="75" d="100"/>
      </p:scale>
      <p:origin x="0" y="0"/>
    </p:cViewPr>
  </p:notesTextViewPr>
  <p:sorterViewPr>
    <p:cViewPr>
      <p:scale>
        <a:sx n="75" d="100"/>
        <a:sy n="75" d="100"/>
      </p:scale>
      <p:origin x="0" y="12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A5CB84-813E-4010-9CF6-9FB2511C3A3A}" type="datetimeFigureOut">
              <a:rPr lang="en-US" smtClean="0"/>
              <a:t>12/15/2016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13786C3-3F5C-4FED-928A-693A6952B79B}" type="slidenum">
              <a:rPr lang="en-US" smtClean="0"/>
              <a:t>‹#›</a:t>
            </a:fld>
            <a:endParaRPr lang="en-US"/>
          </a:p>
        </p:txBody>
      </p:sp>
    </p:spTree>
    <p:extLst>
      <p:ext uri="{BB962C8B-B14F-4D97-AF65-F5344CB8AC3E}">
        <p14:creationId xmlns:p14="http://schemas.microsoft.com/office/powerpoint/2010/main" val="3717925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2A118-C26D-4683-A66B-9B2818916448}" type="datetimeFigureOut">
              <a:rPr lang="en-US" smtClean="0"/>
              <a:t>12/15/2016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1DF44-49E7-4C37-AC1E-BBD3806906FF}" type="slidenum">
              <a:rPr lang="en-US" smtClean="0"/>
              <a:t>‹#›</a:t>
            </a:fld>
            <a:endParaRPr lang="en-US" dirty="0"/>
          </a:p>
        </p:txBody>
      </p:sp>
    </p:spTree>
    <p:extLst>
      <p:ext uri="{BB962C8B-B14F-4D97-AF65-F5344CB8AC3E}">
        <p14:creationId xmlns:p14="http://schemas.microsoft.com/office/powerpoint/2010/main" val="236873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Welcome to U.S. Soccer’s online training for the Grade 8 &amp; 9 Referee Course.</a:t>
            </a:r>
            <a:r>
              <a:rPr lang="en-US" sz="1200" baseline="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Grade 8 training is specific to preparing officials for the competitive youth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Grade 9 training is specific to preparing officials for the small sided and recreational youth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This presentation focuses on Law 8 – The Start and Restart of Play.  </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a:t>
            </a:fld>
            <a:endParaRPr lang="en-US" dirty="0"/>
          </a:p>
        </p:txBody>
      </p:sp>
    </p:spTree>
    <p:extLst>
      <p:ext uri="{BB962C8B-B14F-4D97-AF65-F5344CB8AC3E}">
        <p14:creationId xmlns:p14="http://schemas.microsoft.com/office/powerpoint/2010/main" val="2038394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Arial"/>
              <a:ea typeface="+mn-ea"/>
              <a:cs typeface="Arial"/>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Arial"/>
              <a:ea typeface="+mn-ea"/>
              <a:cs typeface="Arial"/>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Arial"/>
              <a:ea typeface="+mn-ea"/>
              <a:cs typeface="Arial"/>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AF1DF44-49E7-4C37-AC1E-BBD3806906FF}" type="slidenum">
              <a:rPr lang="en-US" smtClean="0"/>
              <a:t>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9</a:t>
            </a:fld>
            <a:endParaRPr lang="en-US" dirty="0"/>
          </a:p>
        </p:txBody>
      </p:sp>
    </p:spTree>
    <p:extLst>
      <p:ext uri="{BB962C8B-B14F-4D97-AF65-F5344CB8AC3E}">
        <p14:creationId xmlns:p14="http://schemas.microsoft.com/office/powerpoint/2010/main" val="275419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3.png"/><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9.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457200" y="1371600"/>
            <a:ext cx="8229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sp>
        <p:nvSpPr>
          <p:cNvPr id="14" name="Rectangle 7"/>
          <p:cNvSpPr>
            <a:spLocks noChangeArrowheads="1"/>
          </p:cNvSpPr>
          <p:nvPr/>
        </p:nvSpPr>
        <p:spPr bwMode="auto">
          <a:xfrm>
            <a:off x="1752600" y="4267200"/>
            <a:ext cx="7162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400" b="1" dirty="0">
                <a:solidFill>
                  <a:srgbClr val="10253F"/>
                </a:solidFill>
                <a:latin typeface="Arial" pitchFamily="34" charset="0"/>
                <a:ea typeface="ＭＳ Ｐゴシック" pitchFamily="34" charset="-128"/>
                <a:cs typeface="Arial" pitchFamily="34" charset="0"/>
              </a:rPr>
              <a:t>U.S. Soccer Federation Referee Program</a:t>
            </a:r>
          </a:p>
          <a:p>
            <a:pPr algn="ctr">
              <a:defRPr/>
            </a:pPr>
            <a:r>
              <a:rPr lang="en-US" sz="2400" b="1" dirty="0" smtClean="0">
                <a:solidFill>
                  <a:srgbClr val="10253F"/>
                </a:solidFill>
                <a:latin typeface="Arial" pitchFamily="34" charset="0"/>
                <a:ea typeface="ＭＳ Ｐゴシック" pitchFamily="34" charset="-128"/>
                <a:cs typeface="Arial" pitchFamily="34" charset="0"/>
              </a:rPr>
              <a:t>Entry Level Referee Course</a:t>
            </a:r>
            <a:endParaRPr lang="en-US" sz="2400" b="1" dirty="0">
              <a:solidFill>
                <a:srgbClr val="10253F"/>
              </a:solidFill>
              <a:latin typeface="Arial" pitchFamily="34" charset="0"/>
              <a:ea typeface="ＭＳ Ｐゴシック" pitchFamily="34" charset="-128"/>
              <a:cs typeface="Arial" pitchFamily="34" charset="0"/>
            </a:endParaRPr>
          </a:p>
          <a:p>
            <a:pPr algn="ctr">
              <a:defRPr/>
            </a:pPr>
            <a:r>
              <a:rPr lang="en-US" sz="2400" b="1" dirty="0">
                <a:solidFill>
                  <a:srgbClr val="10253F"/>
                </a:solidFill>
                <a:latin typeface="Arial" pitchFamily="34" charset="0"/>
                <a:ea typeface="ＭＳ Ｐゴシック" pitchFamily="34" charset="-128"/>
                <a:cs typeface="Arial" pitchFamily="34" charset="0"/>
              </a:rPr>
              <a:t>Competitive Youth Training </a:t>
            </a:r>
          </a:p>
          <a:p>
            <a:pPr algn="ctr">
              <a:defRPr/>
            </a:pPr>
            <a:r>
              <a:rPr lang="en-US" sz="2400" b="1" dirty="0">
                <a:solidFill>
                  <a:srgbClr val="10253F"/>
                </a:solidFill>
                <a:latin typeface="Arial" pitchFamily="34" charset="0"/>
                <a:ea typeface="ＭＳ Ｐゴシック" pitchFamily="34" charset="-128"/>
                <a:cs typeface="Arial" pitchFamily="34" charset="0"/>
              </a:rPr>
              <a:t>Small Sided and Recreational Youth Training</a:t>
            </a:r>
          </a:p>
        </p:txBody>
      </p:sp>
      <p:pic>
        <p:nvPicPr>
          <p:cNvPr id="11" name="Picture 2" descr="C:\Users\rmooney\Documents\Images\Grade 9\_57R107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942" b="7211"/>
          <a:stretch/>
        </p:blipFill>
        <p:spPr bwMode="auto">
          <a:xfrm>
            <a:off x="4566139" y="1289538"/>
            <a:ext cx="4495800" cy="25476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4495800"/>
            <a:ext cx="1066800" cy="110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609600" y="274637"/>
            <a:ext cx="80010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chemeClr val="bg1"/>
                </a:solidFill>
                <a:latin typeface="Arial" pitchFamily="34" charset="0"/>
                <a:cs typeface="Arial" pitchFamily="34" charset="0"/>
              </a:rPr>
              <a:t>Law 8 - Start &amp; Restart of Play</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6" name="Picture 15"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029672" y="6367130"/>
            <a:ext cx="216217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latin typeface="Arial" panose="020B0604020202020204" pitchFamily="34" charset="0"/>
                <a:cs typeface="Arial" panose="020B0604020202020204" pitchFamily="34" charset="0"/>
              </a:rPr>
              <a:t>2016-17</a:t>
            </a:r>
            <a:endParaRPr lang="en-US" sz="2800" b="1" dirty="0">
              <a:latin typeface="Arial" panose="020B0604020202020204" pitchFamily="34" charset="0"/>
              <a:cs typeface="Arial" panose="020B0604020202020204" pitchFamily="34" charset="0"/>
            </a:endParaRPr>
          </a:p>
        </p:txBody>
      </p:sp>
      <p:pic>
        <p:nvPicPr>
          <p:cNvPr id="18" name="Picture 17" descr="USSDARA062416357.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1295399"/>
            <a:ext cx="4381500" cy="2537877"/>
          </a:xfrm>
          <a:prstGeom prst="rect">
            <a:avLst/>
          </a:prstGeom>
        </p:spPr>
      </p:pic>
    </p:spTree>
    <p:extLst>
      <p:ext uri="{BB962C8B-B14F-4D97-AF65-F5344CB8AC3E}">
        <p14:creationId xmlns:p14="http://schemas.microsoft.com/office/powerpoint/2010/main" val="3970444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304800" y="2168604"/>
            <a:ext cx="8686800" cy="1107996"/>
          </a:xfrm>
          <a:prstGeom prst="rect">
            <a:avLst/>
          </a:prstGeom>
        </p:spPr>
        <p:txBody>
          <a:bodyPr wrap="square">
            <a:spAutoFit/>
          </a:bodyPr>
          <a:lstStyle/>
          <a:p>
            <a:pPr marL="457200" indent="-457200">
              <a:buFont typeface="Wingdings" panose="05000000000000000000" pitchFamily="2" charset="2"/>
              <a:buChar char="§"/>
              <a:defRPr/>
            </a:pPr>
            <a:r>
              <a:rPr lang="en-US" sz="2800" b="1" dirty="0">
                <a:latin typeface="Arial" pitchFamily="34" charset="0"/>
                <a:cs typeface="Arial" pitchFamily="34" charset="0"/>
              </a:rPr>
              <a:t>The ball </a:t>
            </a:r>
            <a:r>
              <a:rPr lang="en-US" sz="2800" b="1" dirty="0" smtClean="0">
                <a:latin typeface="Arial" pitchFamily="34" charset="0"/>
                <a:cs typeface="Arial" pitchFamily="34" charset="0"/>
              </a:rPr>
              <a:t>must be </a:t>
            </a:r>
            <a:r>
              <a:rPr lang="en-US" sz="2800" b="1" dirty="0">
                <a:latin typeface="Arial" pitchFamily="34" charset="0"/>
                <a:cs typeface="Arial" pitchFamily="34" charset="0"/>
              </a:rPr>
              <a:t>stationary on the center </a:t>
            </a:r>
            <a:r>
              <a:rPr lang="en-US" sz="2800" b="1" dirty="0" smtClean="0">
                <a:latin typeface="Arial" pitchFamily="34" charset="0"/>
                <a:cs typeface="Arial" pitchFamily="34" charset="0"/>
              </a:rPr>
              <a:t>mark</a:t>
            </a:r>
          </a:p>
          <a:p>
            <a:pPr marL="457200" indent="-457200">
              <a:buFont typeface="Wingdings" panose="05000000000000000000" pitchFamily="2" charset="2"/>
              <a:buChar char="§"/>
              <a:defRPr/>
            </a:pPr>
            <a:endParaRPr lang="en-US" sz="1000" b="1" dirty="0">
              <a:latin typeface="Arial" pitchFamily="34" charset="0"/>
              <a:cs typeface="Arial" pitchFamily="34" charset="0"/>
            </a:endParaRPr>
          </a:p>
          <a:p>
            <a:pPr marL="457200" indent="-457200">
              <a:buFont typeface="Wingdings" panose="05000000000000000000" pitchFamily="2" charset="2"/>
              <a:buChar char="§"/>
              <a:defRPr/>
            </a:pPr>
            <a:r>
              <a:rPr lang="en-US" sz="2800" b="1" dirty="0" smtClean="0">
                <a:latin typeface="Arial" pitchFamily="34" charset="0"/>
                <a:cs typeface="Arial" pitchFamily="34" charset="0"/>
              </a:rPr>
              <a:t>The referee gives a </a:t>
            </a:r>
            <a:r>
              <a:rPr lang="en-US" sz="2800" b="1" dirty="0">
                <a:latin typeface="Arial" pitchFamily="34" charset="0"/>
                <a:cs typeface="Arial" pitchFamily="34" charset="0"/>
              </a:rPr>
              <a:t>signal </a:t>
            </a:r>
            <a:r>
              <a:rPr lang="en-US" sz="2800" b="1" dirty="0" smtClean="0">
                <a:latin typeface="Arial" pitchFamily="34" charset="0"/>
                <a:cs typeface="Arial" pitchFamily="34" charset="0"/>
              </a:rPr>
              <a:t>with </a:t>
            </a:r>
            <a:r>
              <a:rPr lang="en-US" sz="2800" b="1" dirty="0">
                <a:latin typeface="Arial" pitchFamily="34" charset="0"/>
                <a:cs typeface="Arial" pitchFamily="34" charset="0"/>
              </a:rPr>
              <a:t>a </a:t>
            </a:r>
            <a:r>
              <a:rPr lang="en-US" sz="2800" b="1" dirty="0" smtClean="0">
                <a:latin typeface="Arial" pitchFamily="34" charset="0"/>
                <a:cs typeface="Arial" pitchFamily="34" charset="0"/>
              </a:rPr>
              <a:t>whistle</a:t>
            </a:r>
            <a:endParaRPr lang="en-US" sz="2800" b="1" dirty="0">
              <a:latin typeface="Arial" pitchFamily="34" charset="0"/>
              <a:cs typeface="Arial" pitchFamily="34" charset="0"/>
            </a:endParaRPr>
          </a:p>
        </p:txBody>
      </p:sp>
      <p:sp>
        <p:nvSpPr>
          <p:cNvPr id="7" name="Rectangle 6"/>
          <p:cNvSpPr/>
          <p:nvPr/>
        </p:nvSpPr>
        <p:spPr>
          <a:xfrm>
            <a:off x="628650" y="3670518"/>
            <a:ext cx="7981950" cy="1815882"/>
          </a:xfrm>
          <a:prstGeom prst="rect">
            <a:avLst/>
          </a:prstGeom>
        </p:spPr>
        <p:txBody>
          <a:bodyPr wrap="square">
            <a:spAutoFit/>
          </a:bodyPr>
          <a:lstStyle/>
          <a:p>
            <a:pPr marL="457200" indent="-457200">
              <a:buFont typeface="Wingdings" panose="05000000000000000000" pitchFamily="2" charset="2"/>
              <a:buChar char="§"/>
            </a:pPr>
            <a:r>
              <a:rPr lang="en-US" sz="2800" b="1" dirty="0" smtClean="0">
                <a:solidFill>
                  <a:srgbClr val="0000FF"/>
                </a:solidFill>
                <a:latin typeface="Arial" pitchFamily="34" charset="0"/>
                <a:cs typeface="Arial" pitchFamily="34" charset="0"/>
              </a:rPr>
              <a:t>The </a:t>
            </a:r>
            <a:r>
              <a:rPr lang="en-US" sz="2800" b="1" dirty="0">
                <a:solidFill>
                  <a:srgbClr val="0000FF"/>
                </a:solidFill>
                <a:latin typeface="Arial" pitchFamily="34" charset="0"/>
                <a:cs typeface="Arial" pitchFamily="34" charset="0"/>
              </a:rPr>
              <a:t>ball is </a:t>
            </a:r>
            <a:r>
              <a:rPr lang="en-US" sz="2800" b="1" u="sng" dirty="0" smtClean="0">
                <a:solidFill>
                  <a:srgbClr val="0000FF"/>
                </a:solidFill>
                <a:latin typeface="Arial" pitchFamily="34" charset="0"/>
                <a:cs typeface="Arial" pitchFamily="34" charset="0"/>
              </a:rPr>
              <a:t>in </a:t>
            </a:r>
            <a:r>
              <a:rPr lang="en-US" sz="2800" b="1" u="sng" dirty="0">
                <a:solidFill>
                  <a:srgbClr val="0000FF"/>
                </a:solidFill>
                <a:latin typeface="Arial" pitchFamily="34" charset="0"/>
                <a:cs typeface="Arial" pitchFamily="34" charset="0"/>
              </a:rPr>
              <a:t>play</a:t>
            </a:r>
            <a:r>
              <a:rPr lang="en-US" sz="2800" b="1" dirty="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when </a:t>
            </a:r>
            <a:r>
              <a:rPr lang="en-US" sz="2800" b="1" dirty="0">
                <a:solidFill>
                  <a:srgbClr val="0000FF"/>
                </a:solidFill>
                <a:latin typeface="Arial" pitchFamily="34" charset="0"/>
                <a:cs typeface="Arial" pitchFamily="34" charset="0"/>
              </a:rPr>
              <a:t>it is kicked and </a:t>
            </a:r>
            <a:r>
              <a:rPr lang="en-US" sz="2800" b="1" dirty="0" smtClean="0">
                <a:solidFill>
                  <a:srgbClr val="C00000"/>
                </a:solidFill>
                <a:latin typeface="Arial" pitchFamily="34" charset="0"/>
                <a:cs typeface="Arial" pitchFamily="34" charset="0"/>
              </a:rPr>
              <a:t>clearly</a:t>
            </a:r>
            <a:r>
              <a:rPr lang="en-US" sz="2800" b="1" dirty="0" smtClean="0">
                <a:solidFill>
                  <a:srgbClr val="0000FF"/>
                </a:solidFill>
                <a:latin typeface="Arial" pitchFamily="34" charset="0"/>
                <a:cs typeface="Arial" pitchFamily="34" charset="0"/>
              </a:rPr>
              <a:t> </a:t>
            </a:r>
            <a:r>
              <a:rPr lang="en-US" sz="2800" b="1" dirty="0" smtClean="0">
                <a:solidFill>
                  <a:srgbClr val="0000FF"/>
                </a:solidFill>
                <a:latin typeface="Arial" pitchFamily="34" charset="0"/>
                <a:cs typeface="Arial" pitchFamily="34" charset="0"/>
              </a:rPr>
              <a:t>moves.  </a:t>
            </a:r>
          </a:p>
          <a:p>
            <a:pPr marL="457200" indent="-457200">
              <a:buFont typeface="Wingdings" panose="05000000000000000000" pitchFamily="2" charset="2"/>
              <a:buChar char="§"/>
            </a:pPr>
            <a:r>
              <a:rPr lang="en-US" sz="2800" b="1" dirty="0" smtClean="0">
                <a:solidFill>
                  <a:srgbClr val="0000FF"/>
                </a:solidFill>
                <a:latin typeface="Arial" pitchFamily="34" charset="0"/>
                <a:cs typeface="Arial" pitchFamily="34" charset="0"/>
              </a:rPr>
              <a:t>The ball may be kicked in </a:t>
            </a:r>
            <a:r>
              <a:rPr lang="en-US" sz="2800" b="1" u="sng" dirty="0" smtClean="0">
                <a:solidFill>
                  <a:srgbClr val="0000FF"/>
                </a:solidFill>
                <a:latin typeface="Arial" pitchFamily="34" charset="0"/>
                <a:cs typeface="Arial" pitchFamily="34" charset="0"/>
              </a:rPr>
              <a:t>any</a:t>
            </a:r>
            <a:r>
              <a:rPr lang="en-US" sz="2800" b="1" dirty="0" smtClean="0">
                <a:solidFill>
                  <a:srgbClr val="0000FF"/>
                </a:solidFill>
                <a:latin typeface="Arial" pitchFamily="34" charset="0"/>
                <a:cs typeface="Arial" pitchFamily="34" charset="0"/>
              </a:rPr>
              <a:t> direction, </a:t>
            </a:r>
            <a:r>
              <a:rPr lang="en-US" sz="2800" b="1" dirty="0" smtClean="0">
                <a:solidFill>
                  <a:srgbClr val="0000FF"/>
                </a:solidFill>
                <a:latin typeface="Arial" pitchFamily="34" charset="0"/>
                <a:cs typeface="Arial" pitchFamily="34" charset="0"/>
              </a:rPr>
              <a:t>this includes </a:t>
            </a:r>
            <a:r>
              <a:rPr lang="en-US" sz="2800" b="1" dirty="0" smtClean="0">
                <a:solidFill>
                  <a:srgbClr val="0000FF"/>
                </a:solidFill>
                <a:latin typeface="Arial" pitchFamily="34" charset="0"/>
                <a:cs typeface="Arial" pitchFamily="34" charset="0"/>
              </a:rPr>
              <a:t>backwards.  </a:t>
            </a:r>
            <a:endParaRPr lang="en-US" sz="2800" b="1" dirty="0">
              <a:solidFill>
                <a:srgbClr val="0000FF"/>
              </a:solidFill>
              <a:latin typeface="Arial" pitchFamily="34" charset="0"/>
              <a:cs typeface="Arial"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Kick-off Requirements</a:t>
            </a: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079711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8" name="Rectangle 7"/>
          <p:cNvSpPr/>
          <p:nvPr/>
        </p:nvSpPr>
        <p:spPr>
          <a:xfrm>
            <a:off x="1219200" y="3922693"/>
            <a:ext cx="6324600" cy="954107"/>
          </a:xfrm>
          <a:prstGeom prst="rect">
            <a:avLst/>
          </a:prstGeom>
        </p:spPr>
        <p:txBody>
          <a:bodyPr wrap="square">
            <a:spAutoFit/>
          </a:bodyPr>
          <a:lstStyle/>
          <a:p>
            <a:pPr algn="ctr">
              <a:defRPr/>
            </a:pPr>
            <a:r>
              <a:rPr lang="en-US" sz="2800" b="1" dirty="0">
                <a:latin typeface="Arial" pitchFamily="34" charset="0"/>
                <a:cs typeface="Arial" pitchFamily="34" charset="0"/>
              </a:rPr>
              <a:t>The referee starts time when the ball is kicked into play.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Kick-off Requirements</a:t>
            </a: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1219201" y="1815405"/>
            <a:ext cx="6855542"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Please be aware, that a goal CAN be scored directly against an opponent from the kick-off.</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384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9" name="Rectangle 8"/>
          <p:cNvSpPr/>
          <p:nvPr/>
        </p:nvSpPr>
        <p:spPr>
          <a:xfrm>
            <a:off x="304800" y="2590800"/>
            <a:ext cx="8382000" cy="2246769"/>
          </a:xfrm>
          <a:prstGeom prst="rect">
            <a:avLst/>
          </a:prstGeom>
        </p:spPr>
        <p:txBody>
          <a:bodyPr wrap="square">
            <a:spAutoFit/>
          </a:bodyPr>
          <a:lstStyle/>
          <a:p>
            <a:pPr marL="457200" indent="-457200">
              <a:buFont typeface="Wingdings" panose="05000000000000000000" pitchFamily="2" charset="2"/>
              <a:buChar char="§"/>
              <a:defRPr/>
            </a:pPr>
            <a:r>
              <a:rPr lang="en-US" sz="2800" b="1" dirty="0">
                <a:solidFill>
                  <a:srgbClr val="FF0000"/>
                </a:solidFill>
                <a:latin typeface="Arial" pitchFamily="34" charset="0"/>
                <a:cs typeface="Arial" pitchFamily="34" charset="0"/>
              </a:rPr>
              <a:t>If the </a:t>
            </a:r>
            <a:r>
              <a:rPr lang="en-US" sz="2800" b="1" dirty="0" smtClean="0">
                <a:solidFill>
                  <a:srgbClr val="FF0000"/>
                </a:solidFill>
                <a:latin typeface="Arial" pitchFamily="34" charset="0"/>
                <a:cs typeface="Arial" pitchFamily="34" charset="0"/>
              </a:rPr>
              <a:t>kicker does touch </a:t>
            </a:r>
            <a:r>
              <a:rPr lang="en-US" sz="2800" b="1" dirty="0">
                <a:solidFill>
                  <a:srgbClr val="FF0000"/>
                </a:solidFill>
                <a:latin typeface="Arial" pitchFamily="34" charset="0"/>
                <a:cs typeface="Arial" pitchFamily="34" charset="0"/>
              </a:rPr>
              <a:t>the ball again before it has touched another player, </a:t>
            </a:r>
            <a:r>
              <a:rPr lang="en-US" sz="2800" b="1" dirty="0" smtClean="0">
                <a:solidFill>
                  <a:srgbClr val="FF0000"/>
                </a:solidFill>
                <a:latin typeface="Arial" pitchFamily="34" charset="0"/>
                <a:cs typeface="Arial" pitchFamily="34" charset="0"/>
              </a:rPr>
              <a:t>an IFK </a:t>
            </a:r>
            <a:r>
              <a:rPr lang="en-US" sz="2800" b="1" dirty="0">
                <a:solidFill>
                  <a:srgbClr val="FF0000"/>
                </a:solidFill>
                <a:latin typeface="Arial" pitchFamily="34" charset="0"/>
                <a:cs typeface="Arial" pitchFamily="34" charset="0"/>
              </a:rPr>
              <a:t>is awarded to the </a:t>
            </a:r>
            <a:r>
              <a:rPr lang="en-US" sz="2800" b="1" dirty="0" smtClean="0">
                <a:solidFill>
                  <a:srgbClr val="FF0000"/>
                </a:solidFill>
                <a:latin typeface="Arial" pitchFamily="34" charset="0"/>
                <a:cs typeface="Arial" pitchFamily="34" charset="0"/>
              </a:rPr>
              <a:t>opposing team from where the </a:t>
            </a:r>
            <a:r>
              <a:rPr lang="en-US" sz="2800" b="1" dirty="0">
                <a:solidFill>
                  <a:srgbClr val="FF0000"/>
                </a:solidFill>
                <a:latin typeface="Arial" pitchFamily="34" charset="0"/>
                <a:cs typeface="Arial" pitchFamily="34" charset="0"/>
              </a:rPr>
              <a:t>infringement </a:t>
            </a:r>
            <a:r>
              <a:rPr lang="en-US" sz="2800" b="1" dirty="0" smtClean="0">
                <a:solidFill>
                  <a:srgbClr val="FF0000"/>
                </a:solidFill>
                <a:latin typeface="Arial" pitchFamily="34" charset="0"/>
                <a:cs typeface="Arial" pitchFamily="34" charset="0"/>
              </a:rPr>
              <a:t>occurred</a:t>
            </a:r>
            <a:r>
              <a:rPr lang="en-US" sz="2800" b="1" dirty="0">
                <a:solidFill>
                  <a:srgbClr val="FF0000"/>
                </a:solidFill>
                <a:latin typeface="Arial" pitchFamily="34" charset="0"/>
                <a:cs typeface="Arial" pitchFamily="34" charset="0"/>
              </a:rPr>
              <a:t> </a:t>
            </a:r>
            <a:r>
              <a:rPr lang="en-US" sz="2800" b="1" dirty="0" smtClean="0">
                <a:solidFill>
                  <a:srgbClr val="FF0000"/>
                </a:solidFill>
                <a:latin typeface="Arial" pitchFamily="34" charset="0"/>
                <a:cs typeface="Arial" pitchFamily="34" charset="0"/>
              </a:rPr>
              <a:t>(at location of 2nd touch).</a:t>
            </a:r>
            <a:endParaRPr lang="en-US" sz="2800" b="1" dirty="0">
              <a:solidFill>
                <a:srgbClr val="FF0000"/>
              </a:solidFill>
              <a:latin typeface="Arial" pitchFamily="34" charset="0"/>
              <a:cs typeface="Arial" pitchFamily="34" charset="0"/>
            </a:endParaRPr>
          </a:p>
        </p:txBody>
      </p:sp>
      <p:sp>
        <p:nvSpPr>
          <p:cNvPr id="10" name="Rectangle 9"/>
          <p:cNvSpPr/>
          <p:nvPr/>
        </p:nvSpPr>
        <p:spPr>
          <a:xfrm>
            <a:off x="304800" y="4920555"/>
            <a:ext cx="8534400" cy="1384995"/>
          </a:xfrm>
          <a:prstGeom prst="rect">
            <a:avLst/>
          </a:prstGeom>
        </p:spPr>
        <p:txBody>
          <a:bodyPr wrap="square">
            <a:spAutoFit/>
          </a:bodyPr>
          <a:lstStyle/>
          <a:p>
            <a:pPr marL="457200" indent="-457200">
              <a:buFont typeface="Wingdings" panose="05000000000000000000" pitchFamily="2" charset="2"/>
              <a:buChar char="§"/>
              <a:defRPr/>
            </a:pPr>
            <a:r>
              <a:rPr lang="en-US" sz="2800" b="1" dirty="0">
                <a:latin typeface="Arial" panose="020B0604020202020204" pitchFamily="34" charset="0"/>
                <a:cs typeface="Arial" pitchFamily="34" charset="0"/>
              </a:rPr>
              <a:t>A</a:t>
            </a:r>
            <a:r>
              <a:rPr lang="en-US" sz="2800" b="1" dirty="0" smtClean="0">
                <a:latin typeface="Arial" panose="020B0604020202020204" pitchFamily="34" charset="0"/>
                <a:cs typeface="Arial" pitchFamily="34" charset="0"/>
              </a:rPr>
              <a:t>ny </a:t>
            </a:r>
            <a:r>
              <a:rPr lang="en-US" sz="2800" b="1" dirty="0">
                <a:latin typeface="Arial" panose="020B0604020202020204" pitchFamily="34" charset="0"/>
                <a:cs typeface="Arial" pitchFamily="34" charset="0"/>
              </a:rPr>
              <a:t>other infringement of the kick-off procedure, </a:t>
            </a:r>
            <a:r>
              <a:rPr lang="en-US" sz="2800" b="1" dirty="0" smtClean="0">
                <a:latin typeface="Arial" panose="020B0604020202020204" pitchFamily="34" charset="0"/>
                <a:cs typeface="Arial" pitchFamily="34" charset="0"/>
              </a:rPr>
              <a:t>like any </a:t>
            </a:r>
            <a:r>
              <a:rPr lang="en-US" sz="2800" b="1" dirty="0">
                <a:latin typeface="Arial" panose="020B0604020202020204" pitchFamily="34" charset="0"/>
                <a:cs typeface="Arial" pitchFamily="34" charset="0"/>
              </a:rPr>
              <a:t>player being on the others team’s half of the field, </a:t>
            </a:r>
            <a:r>
              <a:rPr lang="en-US" sz="2800" b="1" dirty="0" smtClean="0">
                <a:latin typeface="Arial" panose="020B0604020202020204" pitchFamily="34" charset="0"/>
                <a:cs typeface="Arial" pitchFamily="34" charset="0"/>
              </a:rPr>
              <a:t>the </a:t>
            </a:r>
            <a:r>
              <a:rPr lang="en-US" sz="2800" b="1" dirty="0">
                <a:latin typeface="Arial" panose="020B0604020202020204" pitchFamily="34" charset="0"/>
                <a:cs typeface="Arial" pitchFamily="34" charset="0"/>
              </a:rPr>
              <a:t>kick-off is retaken</a:t>
            </a:r>
            <a:r>
              <a:rPr lang="en-US" sz="2800" b="1" dirty="0">
                <a:solidFill>
                  <a:srgbClr val="0000FF"/>
                </a:solidFill>
                <a:latin typeface="Arial" panose="020B0604020202020204" pitchFamily="34" charset="0"/>
                <a:cs typeface="Arial" pitchFamily="34" charset="0"/>
              </a:rPr>
              <a:t>.</a:t>
            </a:r>
          </a:p>
        </p:txBody>
      </p:sp>
      <p:sp>
        <p:nvSpPr>
          <p:cNvPr id="11" name="Content Placeholder 2"/>
          <p:cNvSpPr txBox="1">
            <a:spLocks/>
          </p:cNvSpPr>
          <p:nvPr/>
        </p:nvSpPr>
        <p:spPr>
          <a:xfrm>
            <a:off x="381000" y="1447800"/>
            <a:ext cx="8305800" cy="121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 typeface="Wingdings" panose="05000000000000000000" pitchFamily="2" charset="2"/>
              <a:buChar char="§"/>
              <a:defRPr/>
            </a:pPr>
            <a:r>
              <a:rPr lang="en-US" sz="2800" b="1" dirty="0">
                <a:latin typeface="Arial" pitchFamily="34" charset="0"/>
                <a:cs typeface="Arial" pitchFamily="34" charset="0"/>
              </a:rPr>
              <a:t>The kicker </a:t>
            </a:r>
            <a:r>
              <a:rPr lang="en-US" sz="2800" b="1" dirty="0" smtClean="0">
                <a:latin typeface="Arial" pitchFamily="34" charset="0"/>
                <a:cs typeface="Arial" pitchFamily="34" charset="0"/>
              </a:rPr>
              <a:t>may </a:t>
            </a:r>
            <a:r>
              <a:rPr lang="en-US" sz="2800" b="1" dirty="0">
                <a:latin typeface="Arial" pitchFamily="34" charset="0"/>
                <a:cs typeface="Arial" pitchFamily="34" charset="0"/>
              </a:rPr>
              <a:t>not touch the ball again until it has touched another player</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3" name="Picture 12"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Kick-off Requirements</a:t>
            </a: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707443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Dropped Ball</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3074" name="Picture 2" descr="C:\Users\rmooney\Documents\Images\Grade 7\_57R248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15" t="6272" r="5385" b="4412"/>
          <a:stretch/>
        </p:blipFill>
        <p:spPr bwMode="auto">
          <a:xfrm>
            <a:off x="5244352" y="1219200"/>
            <a:ext cx="3899648" cy="25907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1295400"/>
            <a:ext cx="4572000" cy="2677656"/>
          </a:xfrm>
          <a:prstGeom prst="rect">
            <a:avLst/>
          </a:prstGeom>
        </p:spPr>
        <p:txBody>
          <a:bodyPr>
            <a:spAutoFit/>
          </a:bodyPr>
          <a:lstStyle/>
          <a:p>
            <a:r>
              <a:rPr lang="en-US" sz="2400" b="1" dirty="0">
                <a:latin typeface="Arial" panose="020B0604020202020204" pitchFamily="34" charset="0"/>
                <a:cs typeface="Arial" panose="020B0604020202020204" pitchFamily="34" charset="0"/>
              </a:rPr>
              <a:t>A dropped ball is a method of restarting play when, while the ball is still in play, the referee </a:t>
            </a:r>
            <a:r>
              <a:rPr lang="en-US" sz="2400" b="1" dirty="0" smtClean="0">
                <a:latin typeface="Arial" panose="020B0604020202020204" pitchFamily="34" charset="0"/>
                <a:cs typeface="Arial" panose="020B0604020202020204" pitchFamily="34" charset="0"/>
              </a:rPr>
              <a:t>stops </a:t>
            </a:r>
            <a:r>
              <a:rPr lang="en-US" sz="2400" b="1" dirty="0">
                <a:latin typeface="Arial" panose="020B0604020202020204" pitchFamily="34" charset="0"/>
                <a:cs typeface="Arial" panose="020B0604020202020204" pitchFamily="34" charset="0"/>
              </a:rPr>
              <a:t>play temporarily for any reason not mentioned elsewhere in the Laws of the Game. </a:t>
            </a:r>
          </a:p>
        </p:txBody>
      </p:sp>
      <p:sp>
        <p:nvSpPr>
          <p:cNvPr id="10" name="Rectangle 9"/>
          <p:cNvSpPr/>
          <p:nvPr/>
        </p:nvSpPr>
        <p:spPr>
          <a:xfrm>
            <a:off x="609600" y="4079319"/>
            <a:ext cx="7924800" cy="2092881"/>
          </a:xfrm>
          <a:prstGeom prst="rect">
            <a:avLst/>
          </a:prstGeom>
        </p:spPr>
        <p:txBody>
          <a:bodyPr wrap="square">
            <a:spAutoFit/>
          </a:bodyPr>
          <a:lstStyle/>
          <a:p>
            <a:pPr>
              <a:defRPr/>
            </a:pPr>
            <a:r>
              <a:rPr lang="en-US" sz="2600" b="1" dirty="0">
                <a:solidFill>
                  <a:srgbClr val="0000FF"/>
                </a:solidFill>
                <a:latin typeface="Arial" pitchFamily="34" charset="0"/>
                <a:cs typeface="Arial" pitchFamily="34" charset="0"/>
              </a:rPr>
              <a:t>Some common examples </a:t>
            </a:r>
            <a:r>
              <a:rPr lang="en-US" sz="2600" b="1" dirty="0" smtClean="0">
                <a:solidFill>
                  <a:srgbClr val="0000FF"/>
                </a:solidFill>
                <a:latin typeface="Arial" pitchFamily="34" charset="0"/>
                <a:cs typeface="Arial" pitchFamily="34" charset="0"/>
              </a:rPr>
              <a:t>include: </a:t>
            </a:r>
          </a:p>
          <a:p>
            <a:pPr marL="457200" indent="-457200">
              <a:buFont typeface="Wingdings" panose="05000000000000000000" pitchFamily="2" charset="2"/>
              <a:buChar char="§"/>
              <a:defRPr/>
            </a:pPr>
            <a:r>
              <a:rPr lang="en-US" sz="2600" b="1" dirty="0" smtClean="0">
                <a:solidFill>
                  <a:srgbClr val="0000FF"/>
                </a:solidFill>
                <a:latin typeface="Arial" pitchFamily="34" charset="0"/>
                <a:cs typeface="Arial" pitchFamily="34" charset="0"/>
              </a:rPr>
              <a:t>when </a:t>
            </a:r>
            <a:r>
              <a:rPr lang="en-US" sz="2600" b="1" dirty="0">
                <a:solidFill>
                  <a:srgbClr val="0000FF"/>
                </a:solidFill>
                <a:latin typeface="Arial" pitchFamily="34" charset="0"/>
                <a:cs typeface="Arial" pitchFamily="34" charset="0"/>
              </a:rPr>
              <a:t>the referee stops play due to </a:t>
            </a:r>
            <a:r>
              <a:rPr lang="en-US" sz="2600" b="1" dirty="0" smtClean="0">
                <a:solidFill>
                  <a:srgbClr val="0000FF"/>
                </a:solidFill>
                <a:latin typeface="Arial" pitchFamily="34" charset="0"/>
                <a:cs typeface="Arial" pitchFamily="34" charset="0"/>
              </a:rPr>
              <a:t>an injury,</a:t>
            </a:r>
          </a:p>
          <a:p>
            <a:pPr marL="457200" indent="-457200">
              <a:buFont typeface="Wingdings" panose="05000000000000000000" pitchFamily="2" charset="2"/>
              <a:buChar char="§"/>
              <a:defRPr/>
            </a:pPr>
            <a:r>
              <a:rPr lang="en-US" sz="2600" b="1" dirty="0" smtClean="0">
                <a:solidFill>
                  <a:srgbClr val="0000FF"/>
                </a:solidFill>
                <a:latin typeface="Arial" pitchFamily="34" charset="0"/>
                <a:cs typeface="Arial" pitchFamily="34" charset="0"/>
              </a:rPr>
              <a:t>interference from </a:t>
            </a:r>
            <a:r>
              <a:rPr lang="en-US" sz="2600" b="1" dirty="0">
                <a:solidFill>
                  <a:srgbClr val="0000FF"/>
                </a:solidFill>
                <a:latin typeface="Arial" pitchFamily="34" charset="0"/>
                <a:cs typeface="Arial" pitchFamily="34" charset="0"/>
              </a:rPr>
              <a:t>an outside </a:t>
            </a:r>
            <a:r>
              <a:rPr lang="en-US" sz="2600" b="1" dirty="0" smtClean="0">
                <a:solidFill>
                  <a:srgbClr val="0000FF"/>
                </a:solidFill>
                <a:latin typeface="Arial" pitchFamily="34" charset="0"/>
                <a:cs typeface="Arial" pitchFamily="34" charset="0"/>
              </a:rPr>
              <a:t>agent, </a:t>
            </a:r>
          </a:p>
          <a:p>
            <a:pPr marL="457200" indent="-457200">
              <a:buFont typeface="Wingdings" panose="05000000000000000000" pitchFamily="2" charset="2"/>
              <a:buChar char="§"/>
              <a:defRPr/>
            </a:pPr>
            <a:r>
              <a:rPr lang="en-US" sz="2600" b="1" dirty="0" smtClean="0">
                <a:solidFill>
                  <a:srgbClr val="0000FF"/>
                </a:solidFill>
                <a:latin typeface="Arial" pitchFamily="34" charset="0"/>
                <a:cs typeface="Arial" pitchFamily="34" charset="0"/>
              </a:rPr>
              <a:t>weather issues or</a:t>
            </a:r>
            <a:endParaRPr lang="en-US" sz="2600" b="1" dirty="0">
              <a:solidFill>
                <a:srgbClr val="0000FF"/>
              </a:solidFill>
              <a:latin typeface="Arial" pitchFamily="34" charset="0"/>
              <a:cs typeface="Arial" pitchFamily="34" charset="0"/>
            </a:endParaRPr>
          </a:p>
          <a:p>
            <a:pPr marL="457200" indent="-457200">
              <a:buFont typeface="Wingdings" panose="05000000000000000000" pitchFamily="2" charset="2"/>
              <a:buChar char="§"/>
              <a:defRPr/>
            </a:pPr>
            <a:r>
              <a:rPr lang="en-US" sz="2600" b="1" dirty="0">
                <a:solidFill>
                  <a:srgbClr val="0000FF"/>
                </a:solidFill>
                <a:latin typeface="Arial" pitchFamily="34" charset="0"/>
                <a:cs typeface="Arial" pitchFamily="34" charset="0"/>
              </a:rPr>
              <a:t>a</a:t>
            </a:r>
            <a:r>
              <a:rPr lang="en-US" sz="2600" b="1" dirty="0" smtClean="0">
                <a:solidFill>
                  <a:srgbClr val="0000FF"/>
                </a:solidFill>
                <a:latin typeface="Arial" pitchFamily="34" charset="0"/>
                <a:cs typeface="Arial" pitchFamily="34" charset="0"/>
              </a:rPr>
              <a:t> referee accidentally blowing the whistle</a:t>
            </a:r>
            <a:endParaRPr lang="en-US" sz="2600" b="1" dirty="0">
              <a:solidFill>
                <a:srgbClr val="0000FF"/>
              </a:solidFill>
              <a:latin typeface="Arial" pitchFamily="34" charset="0"/>
              <a:cs typeface="Arial"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098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Dropped Ball</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 name="Rectangle 1"/>
          <p:cNvSpPr/>
          <p:nvPr/>
        </p:nvSpPr>
        <p:spPr>
          <a:xfrm>
            <a:off x="504825" y="1600200"/>
            <a:ext cx="5323260" cy="440120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The referee drops the ball at the position where it was when play was stopped, unless play was stopped inside the goal area, in which case the ball is dropped on the goal area line parallel to the goal line at the point nearest to where the ball was when play was stopped. </a:t>
            </a:r>
            <a:endParaRPr lang="en-US" sz="28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2" name="Picture 11"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rmooney\Documents\Images\Laws of the Game Made Easy\LOGME Artwork 17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1870171"/>
            <a:ext cx="2895600" cy="3082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55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Dropped Ball</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3074" name="Picture 2" descr="C:\Users\rmooney\Documents\Images\Grade 7\_57R248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15" t="6272" r="5385" b="4412"/>
          <a:stretch/>
        </p:blipFill>
        <p:spPr bwMode="auto">
          <a:xfrm>
            <a:off x="5244352" y="1219200"/>
            <a:ext cx="3899648" cy="2590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33050" y="2044005"/>
            <a:ext cx="4272350" cy="954107"/>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The ball is in play once it touches the ground</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8" name="Rectangle 7"/>
          <p:cNvSpPr/>
          <p:nvPr/>
        </p:nvSpPr>
        <p:spPr>
          <a:xfrm>
            <a:off x="868456" y="4191000"/>
            <a:ext cx="7970744"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Also note that the goalkeeper may use their hands to play the ball once it touches the ground, provided they are within their own penalty area at the time. </a:t>
            </a:r>
          </a:p>
        </p:txBody>
      </p:sp>
    </p:spTree>
    <p:extLst>
      <p:ext uri="{BB962C8B-B14F-4D97-AF65-F5344CB8AC3E}">
        <p14:creationId xmlns:p14="http://schemas.microsoft.com/office/powerpoint/2010/main" val="862733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Dropped Ball</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 name="Rectangle 1"/>
          <p:cNvSpPr/>
          <p:nvPr/>
        </p:nvSpPr>
        <p:spPr>
          <a:xfrm>
            <a:off x="609600" y="1642170"/>
            <a:ext cx="4572000" cy="3539430"/>
          </a:xfrm>
          <a:prstGeom prst="rect">
            <a:avLst/>
          </a:prstGeom>
        </p:spPr>
        <p:txBody>
          <a:bodyPr wrap="square">
            <a:spAutoFit/>
          </a:bodyPr>
          <a:lstStyle/>
          <a:p>
            <a:pPr>
              <a:defRPr/>
            </a:pPr>
            <a:r>
              <a:rPr lang="en-US" sz="2800" b="1" dirty="0">
                <a:latin typeface="Arial" pitchFamily="34" charset="0"/>
                <a:cs typeface="Arial" pitchFamily="34" charset="0"/>
              </a:rPr>
              <a:t>The Laws of the Game do not specifically require any particular number of players at the taking </a:t>
            </a:r>
            <a:r>
              <a:rPr lang="en-US" sz="2800" b="1" dirty="0" smtClean="0">
                <a:latin typeface="Arial" pitchFamily="34" charset="0"/>
                <a:cs typeface="Arial" pitchFamily="34" charset="0"/>
              </a:rPr>
              <a:t>of a </a:t>
            </a:r>
            <a:r>
              <a:rPr lang="en-US" sz="2800" b="1" dirty="0">
                <a:latin typeface="Arial" pitchFamily="34" charset="0"/>
                <a:cs typeface="Arial" pitchFamily="34" charset="0"/>
              </a:rPr>
              <a:t>dropped </a:t>
            </a:r>
            <a:r>
              <a:rPr lang="en-US" sz="2800" b="1" dirty="0" smtClean="0">
                <a:latin typeface="Arial" pitchFamily="34" charset="0"/>
                <a:cs typeface="Arial" pitchFamily="34" charset="0"/>
              </a:rPr>
              <a:t>ball, </a:t>
            </a:r>
            <a:r>
              <a:rPr lang="en-US" sz="2800" b="1" dirty="0">
                <a:latin typeface="Arial" pitchFamily="34" charset="0"/>
                <a:cs typeface="Arial" pitchFamily="34" charset="0"/>
              </a:rPr>
              <a:t>but there is typically one player from each team that participates.  </a:t>
            </a:r>
          </a:p>
        </p:txBody>
      </p:sp>
      <p:pic>
        <p:nvPicPr>
          <p:cNvPr id="18" name="Picture 2" descr="C:\Users\rmooney\Documents\Images\Laws of the Game Made Easy\C055_DropB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600200"/>
            <a:ext cx="3581400" cy="36054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94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Dropped Ball</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 name="Rectangle 1"/>
          <p:cNvSpPr/>
          <p:nvPr/>
        </p:nvSpPr>
        <p:spPr>
          <a:xfrm>
            <a:off x="762000" y="1689318"/>
            <a:ext cx="4406152"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The referee </a:t>
            </a:r>
            <a:r>
              <a:rPr lang="en-US" sz="2800" b="1" dirty="0" smtClean="0">
                <a:latin typeface="Arial" panose="020B0604020202020204" pitchFamily="34" charset="0"/>
                <a:cs typeface="Arial" panose="020B0604020202020204" pitchFamily="34" charset="0"/>
              </a:rPr>
              <a:t>may not </a:t>
            </a:r>
            <a:r>
              <a:rPr lang="en-US" sz="2800" b="1" dirty="0">
                <a:latin typeface="Arial" panose="020B0604020202020204" pitchFamily="34" charset="0"/>
                <a:cs typeface="Arial" panose="020B0604020202020204" pitchFamily="34" charset="0"/>
              </a:rPr>
              <a:t>decide who may or may not contest a dropped ball. </a:t>
            </a:r>
          </a:p>
        </p:txBody>
      </p:sp>
      <p:sp>
        <p:nvSpPr>
          <p:cNvPr id="3" name="Rectangle 2"/>
          <p:cNvSpPr/>
          <p:nvPr/>
        </p:nvSpPr>
        <p:spPr>
          <a:xfrm>
            <a:off x="767140" y="4114800"/>
            <a:ext cx="7372812" cy="1815882"/>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Any player may challenge for the ball, including the goalkeeper and there is no minimum or maximum number of players required to contest a dropped ball.  </a:t>
            </a:r>
          </a:p>
        </p:txBody>
      </p:sp>
      <p:pic>
        <p:nvPicPr>
          <p:cNvPr id="13" name="Picture 2" descr="C:\Users\rmooney\Documents\Images\Laws of the Game Made Easy\C055_DropB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1295400"/>
            <a:ext cx="2573502"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rmooney\Documents\Images\Grade 7\_57R248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15" t="6272" r="5385" b="4412"/>
          <a:stretch/>
        </p:blipFill>
        <p:spPr bwMode="auto">
          <a:xfrm>
            <a:off x="5244352" y="1219200"/>
            <a:ext cx="3899648" cy="25907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2" name="Picture 11"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04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Dropped Ball</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533400" y="1309985"/>
            <a:ext cx="7848600" cy="1384995"/>
          </a:xfrm>
          <a:prstGeom prst="rect">
            <a:avLst/>
          </a:prstGeom>
        </p:spPr>
        <p:txBody>
          <a:bodyPr wrap="square">
            <a:spAutoFit/>
          </a:bodyPr>
          <a:lstStyle/>
          <a:p>
            <a:pPr>
              <a:defRPr/>
            </a:pPr>
            <a:r>
              <a:rPr lang="en-US" sz="2800" b="1" dirty="0">
                <a:latin typeface="Arial"/>
                <a:cs typeface="Arial"/>
              </a:rPr>
              <a:t>When </a:t>
            </a:r>
            <a:r>
              <a:rPr lang="en-US" sz="2800" b="1" dirty="0" smtClean="0">
                <a:latin typeface="Arial"/>
                <a:cs typeface="Arial"/>
              </a:rPr>
              <a:t>referees use </a:t>
            </a:r>
            <a:r>
              <a:rPr lang="en-US" sz="2800" b="1" dirty="0">
                <a:latin typeface="Arial"/>
                <a:cs typeface="Arial"/>
              </a:rPr>
              <a:t>a dropped ball to restart play, they should use the following </a:t>
            </a:r>
            <a:r>
              <a:rPr lang="en-US" sz="2800" b="1" dirty="0" smtClean="0">
                <a:latin typeface="Arial"/>
                <a:cs typeface="Arial"/>
              </a:rPr>
              <a:t>procedure</a:t>
            </a:r>
            <a:r>
              <a:rPr lang="en-US" sz="2800" b="1" dirty="0">
                <a:latin typeface="Arial"/>
                <a:cs typeface="Arial"/>
              </a:rPr>
              <a:t>:</a:t>
            </a:r>
          </a:p>
        </p:txBody>
      </p:sp>
      <p:sp>
        <p:nvSpPr>
          <p:cNvPr id="3" name="Rectangle 2"/>
          <p:cNvSpPr/>
          <p:nvPr/>
        </p:nvSpPr>
        <p:spPr>
          <a:xfrm>
            <a:off x="762000" y="2743200"/>
            <a:ext cx="8001000" cy="954107"/>
          </a:xfrm>
          <a:prstGeom prst="rect">
            <a:avLst/>
          </a:prstGeom>
        </p:spPr>
        <p:txBody>
          <a:bodyPr wrap="square">
            <a:spAutoFit/>
          </a:bodyPr>
          <a:lstStyle/>
          <a:p>
            <a:pPr marL="457200" indent="-457200">
              <a:buFont typeface="Arial" panose="020B0604020202020204" pitchFamily="34" charset="0"/>
              <a:buChar char="•"/>
              <a:defRPr/>
            </a:pPr>
            <a:r>
              <a:rPr lang="en-US" sz="2800" b="1" dirty="0">
                <a:latin typeface="Arial"/>
                <a:cs typeface="Arial"/>
              </a:rPr>
              <a:t>L</a:t>
            </a:r>
            <a:r>
              <a:rPr lang="en-US" sz="2800" b="1" dirty="0" smtClean="0">
                <a:latin typeface="Arial"/>
                <a:cs typeface="Arial"/>
              </a:rPr>
              <a:t>et </a:t>
            </a:r>
            <a:r>
              <a:rPr lang="en-US" sz="2800" b="1" dirty="0">
                <a:latin typeface="Arial"/>
                <a:cs typeface="Arial"/>
              </a:rPr>
              <a:t>both teams know that play is going to be restarted with a dropped ball.  </a:t>
            </a:r>
          </a:p>
        </p:txBody>
      </p:sp>
      <p:sp>
        <p:nvSpPr>
          <p:cNvPr id="8" name="Rectangle 7"/>
          <p:cNvSpPr/>
          <p:nvPr/>
        </p:nvSpPr>
        <p:spPr>
          <a:xfrm>
            <a:off x="762000" y="3752166"/>
            <a:ext cx="7848600" cy="1384995"/>
          </a:xfrm>
          <a:prstGeom prst="rect">
            <a:avLst/>
          </a:prstGeom>
        </p:spPr>
        <p:txBody>
          <a:bodyPr wrap="square">
            <a:spAutoFit/>
          </a:bodyPr>
          <a:lstStyle/>
          <a:p>
            <a:pPr marL="457200" indent="-457200">
              <a:buFont typeface="Arial" panose="020B0604020202020204" pitchFamily="34" charset="0"/>
              <a:buChar char="•"/>
              <a:defRPr/>
            </a:pPr>
            <a:r>
              <a:rPr lang="en-US" sz="2800" b="1" dirty="0" smtClean="0">
                <a:latin typeface="Arial"/>
                <a:cs typeface="Arial"/>
              </a:rPr>
              <a:t>Allow for players to get into position.   A </a:t>
            </a:r>
            <a:r>
              <a:rPr lang="en-US" sz="2800" b="1" dirty="0">
                <a:latin typeface="Arial"/>
                <a:cs typeface="Arial"/>
              </a:rPr>
              <a:t>player from each team usually participates but it is not required.  </a:t>
            </a:r>
          </a:p>
        </p:txBody>
      </p:sp>
      <p:sp>
        <p:nvSpPr>
          <p:cNvPr id="9" name="Rectangle 8"/>
          <p:cNvSpPr/>
          <p:nvPr/>
        </p:nvSpPr>
        <p:spPr>
          <a:xfrm>
            <a:off x="914400" y="5169694"/>
            <a:ext cx="7696200" cy="1231106"/>
          </a:xfrm>
          <a:prstGeom prst="rect">
            <a:avLst/>
          </a:prstGeom>
        </p:spPr>
        <p:txBody>
          <a:bodyPr wrap="square">
            <a:spAutoFit/>
          </a:bodyPr>
          <a:lstStyle/>
          <a:p>
            <a:pPr marL="285750" indent="-285750">
              <a:buFont typeface="Arial" panose="020B0604020202020204" pitchFamily="34" charset="0"/>
              <a:buChar char="•"/>
              <a:defRPr/>
            </a:pPr>
            <a:r>
              <a:rPr lang="en-US" sz="2800" b="1" dirty="0" smtClean="0">
                <a:latin typeface="Arial"/>
                <a:cs typeface="Arial"/>
              </a:rPr>
              <a:t>Hold </a:t>
            </a:r>
            <a:r>
              <a:rPr lang="en-US" sz="2800" b="1" dirty="0">
                <a:latin typeface="Arial"/>
                <a:cs typeface="Arial"/>
              </a:rPr>
              <a:t>the ball at waist height </a:t>
            </a:r>
            <a:r>
              <a:rPr lang="en-US" sz="2800" b="1" dirty="0" smtClean="0">
                <a:latin typeface="Arial"/>
                <a:cs typeface="Arial"/>
              </a:rPr>
              <a:t>of players and </a:t>
            </a:r>
            <a:r>
              <a:rPr lang="en-US" sz="2800" b="1" dirty="0">
                <a:latin typeface="Arial"/>
                <a:cs typeface="Arial"/>
              </a:rPr>
              <a:t>then </a:t>
            </a:r>
            <a:r>
              <a:rPr lang="en-US" sz="2800" b="1" dirty="0" smtClean="0">
                <a:latin typeface="Arial"/>
                <a:cs typeface="Arial"/>
              </a:rPr>
              <a:t>just let </a:t>
            </a:r>
            <a:r>
              <a:rPr lang="en-US" sz="2800" b="1" dirty="0">
                <a:latin typeface="Arial"/>
                <a:cs typeface="Arial"/>
              </a:rPr>
              <a:t>it </a:t>
            </a:r>
            <a:r>
              <a:rPr lang="en-US" sz="2800" b="1" dirty="0" smtClean="0">
                <a:latin typeface="Arial"/>
                <a:cs typeface="Arial"/>
              </a:rPr>
              <a:t>freely drop </a:t>
            </a:r>
            <a:r>
              <a:rPr lang="en-US" sz="2800" b="1" dirty="0">
                <a:latin typeface="Arial"/>
                <a:cs typeface="Arial"/>
              </a:rPr>
              <a:t>to the ground.  </a:t>
            </a:r>
          </a:p>
          <a:p>
            <a:pPr>
              <a:defRPr/>
            </a:pPr>
            <a:endParaRPr lang="en-US" dirty="0">
              <a:latin typeface="Arial"/>
              <a:cs typeface="Aria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39707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Dropped Ball</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Rectangle 6"/>
          <p:cNvSpPr/>
          <p:nvPr/>
        </p:nvSpPr>
        <p:spPr>
          <a:xfrm>
            <a:off x="342900" y="1447800"/>
            <a:ext cx="5524500" cy="1815882"/>
          </a:xfrm>
          <a:prstGeom prst="rect">
            <a:avLst/>
          </a:prstGeom>
        </p:spPr>
        <p:txBody>
          <a:bodyPr wrap="square">
            <a:spAutoFit/>
          </a:bodyPr>
          <a:lstStyle/>
          <a:p>
            <a:pPr marL="457200" indent="-457200">
              <a:buFont typeface="Wingdings" panose="05000000000000000000" pitchFamily="2" charset="2"/>
              <a:buChar char="v"/>
              <a:defRPr/>
            </a:pPr>
            <a:r>
              <a:rPr lang="en-US" sz="2800" b="1" dirty="0" smtClean="0">
                <a:latin typeface="Arial"/>
                <a:cs typeface="Arial"/>
              </a:rPr>
              <a:t>Since the </a:t>
            </a:r>
            <a:r>
              <a:rPr lang="en-US" sz="2800" b="1" dirty="0">
                <a:latin typeface="Arial"/>
                <a:cs typeface="Arial"/>
              </a:rPr>
              <a:t>ball </a:t>
            </a:r>
            <a:r>
              <a:rPr lang="en-US" sz="2800" b="1" dirty="0" smtClean="0">
                <a:latin typeface="Arial"/>
                <a:cs typeface="Arial"/>
              </a:rPr>
              <a:t>is put back into play by the referee, it is </a:t>
            </a:r>
            <a:r>
              <a:rPr lang="en-US" sz="2800" b="1" dirty="0">
                <a:latin typeface="Arial"/>
                <a:cs typeface="Arial"/>
              </a:rPr>
              <a:t>in play once it makes contact with the ground.  </a:t>
            </a:r>
          </a:p>
        </p:txBody>
      </p:sp>
      <p:sp>
        <p:nvSpPr>
          <p:cNvPr id="8" name="Rectangle 7"/>
          <p:cNvSpPr/>
          <p:nvPr/>
        </p:nvSpPr>
        <p:spPr>
          <a:xfrm>
            <a:off x="342900" y="3505200"/>
            <a:ext cx="8458200" cy="2754600"/>
          </a:xfrm>
          <a:prstGeom prst="rect">
            <a:avLst/>
          </a:prstGeom>
        </p:spPr>
        <p:txBody>
          <a:bodyPr wrap="square">
            <a:spAutoFit/>
          </a:bodyPr>
          <a:lstStyle/>
          <a:p>
            <a:pPr marL="457200" indent="-457200">
              <a:spcAft>
                <a:spcPts val="600"/>
              </a:spcAft>
              <a:buFont typeface="Wingdings" panose="05000000000000000000" pitchFamily="2" charset="2"/>
              <a:buChar char="v"/>
              <a:defRPr/>
            </a:pPr>
            <a:r>
              <a:rPr lang="en-US" sz="2800" b="1" dirty="0">
                <a:latin typeface="Arial"/>
                <a:cs typeface="Arial"/>
              </a:rPr>
              <a:t>The ball </a:t>
            </a:r>
            <a:r>
              <a:rPr lang="en-US" sz="2800" b="1" dirty="0" smtClean="0">
                <a:latin typeface="Arial"/>
                <a:cs typeface="Arial"/>
              </a:rPr>
              <a:t>must be </a:t>
            </a:r>
            <a:r>
              <a:rPr lang="en-US" sz="2800" b="1" dirty="0">
                <a:latin typeface="Arial"/>
                <a:cs typeface="Arial"/>
              </a:rPr>
              <a:t>dropped again if </a:t>
            </a:r>
            <a:r>
              <a:rPr lang="en-US" sz="2800" b="1" dirty="0" smtClean="0">
                <a:latin typeface="Arial"/>
                <a:cs typeface="Arial"/>
              </a:rPr>
              <a:t>:</a:t>
            </a:r>
          </a:p>
          <a:p>
            <a:pPr marL="974725" indent="-457200">
              <a:buFont typeface="Wingdings" panose="05000000000000000000" pitchFamily="2" charset="2"/>
              <a:buChar char="§"/>
              <a:defRPr/>
            </a:pPr>
            <a:r>
              <a:rPr lang="en-US" sz="2800" b="1" dirty="0" smtClean="0">
                <a:latin typeface="Arial"/>
                <a:cs typeface="Arial"/>
              </a:rPr>
              <a:t>it </a:t>
            </a:r>
            <a:r>
              <a:rPr lang="en-US" sz="2800" b="1" dirty="0">
                <a:latin typeface="Arial"/>
                <a:cs typeface="Arial"/>
              </a:rPr>
              <a:t>is touched by a player before it makes contact with the ground or </a:t>
            </a:r>
            <a:endParaRPr lang="en-US" sz="2800" b="1" dirty="0" smtClean="0">
              <a:latin typeface="Arial"/>
              <a:cs typeface="Arial"/>
            </a:endParaRPr>
          </a:p>
          <a:p>
            <a:pPr marL="974725" indent="-457200">
              <a:buFont typeface="Wingdings" panose="05000000000000000000" pitchFamily="2" charset="2"/>
              <a:buChar char="§"/>
              <a:defRPr/>
            </a:pPr>
            <a:r>
              <a:rPr lang="en-US" sz="2800" b="1" dirty="0" smtClean="0">
                <a:latin typeface="Arial"/>
                <a:cs typeface="Arial"/>
              </a:rPr>
              <a:t>if </a:t>
            </a:r>
            <a:r>
              <a:rPr lang="en-US" sz="2800" b="1" dirty="0">
                <a:latin typeface="Arial"/>
                <a:cs typeface="Arial"/>
              </a:rPr>
              <a:t>the ball leaves the field of play after it makes contact with the </a:t>
            </a:r>
            <a:r>
              <a:rPr lang="en-US" sz="2800" b="1" dirty="0" smtClean="0">
                <a:latin typeface="Arial"/>
                <a:cs typeface="Arial"/>
              </a:rPr>
              <a:t>ground, without any </a:t>
            </a:r>
            <a:r>
              <a:rPr lang="en-US" sz="2800" b="1" dirty="0">
                <a:latin typeface="Arial"/>
                <a:cs typeface="Arial"/>
              </a:rPr>
              <a:t>player touching it.  </a:t>
            </a:r>
          </a:p>
        </p:txBody>
      </p:sp>
      <p:pic>
        <p:nvPicPr>
          <p:cNvPr id="9" name="Picture 2" descr="C:\Users\rmooney\Documents\Images\Laws of the Game Made Easy\C055_DropB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219200"/>
            <a:ext cx="2286000" cy="23013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64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Coin Toss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1026" name="Picture 2" descr="C:\Users\rmooney\Documents\Images\Laws of the Game Made Easy\LOGME Artwork 2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471" y="1371600"/>
            <a:ext cx="2383929" cy="34213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510605"/>
            <a:ext cx="5181600" cy="1384995"/>
          </a:xfrm>
          <a:prstGeom prst="rect">
            <a:avLst/>
          </a:prstGeom>
        </p:spPr>
        <p:txBody>
          <a:bodyPr wrap="square">
            <a:spAutoFit/>
          </a:bodyPr>
          <a:lstStyle/>
          <a:p>
            <a:pPr>
              <a:defRPr/>
            </a:pPr>
            <a:r>
              <a:rPr lang="en-US" sz="2800" b="1" dirty="0">
                <a:latin typeface="Arial" pitchFamily="34" charset="0"/>
                <a:cs typeface="Arial" pitchFamily="34" charset="0"/>
              </a:rPr>
              <a:t>The game starts with a kick-off and that’s decided by the coin toss. </a:t>
            </a:r>
          </a:p>
        </p:txBody>
      </p:sp>
      <p:sp>
        <p:nvSpPr>
          <p:cNvPr id="8" name="Rectangle 7"/>
          <p:cNvSpPr/>
          <p:nvPr/>
        </p:nvSpPr>
        <p:spPr>
          <a:xfrm>
            <a:off x="457200" y="2987457"/>
            <a:ext cx="5943600" cy="3108543"/>
          </a:xfrm>
          <a:prstGeom prst="rect">
            <a:avLst/>
          </a:prstGeom>
        </p:spPr>
        <p:txBody>
          <a:bodyPr wrap="square">
            <a:spAutoFit/>
          </a:bodyPr>
          <a:lstStyle/>
          <a:p>
            <a:pPr>
              <a:defRPr/>
            </a:pPr>
            <a:r>
              <a:rPr lang="en-US" sz="2800" b="1" dirty="0">
                <a:solidFill>
                  <a:srgbClr val="0000FF"/>
                </a:solidFill>
                <a:latin typeface="Arial" pitchFamily="34" charset="0"/>
                <a:cs typeface="Arial" pitchFamily="34" charset="0"/>
              </a:rPr>
              <a:t>The coin toss usually takes place with the designated team </a:t>
            </a:r>
            <a:r>
              <a:rPr lang="en-US" sz="2800" b="1" dirty="0" smtClean="0">
                <a:solidFill>
                  <a:srgbClr val="0000FF"/>
                </a:solidFill>
                <a:latin typeface="Arial" pitchFamily="34" charset="0"/>
                <a:cs typeface="Arial" pitchFamily="34" charset="0"/>
              </a:rPr>
              <a:t>captains. </a:t>
            </a:r>
          </a:p>
          <a:p>
            <a:pPr>
              <a:defRPr/>
            </a:pPr>
            <a:endParaRPr lang="en-US" sz="2800" b="1" dirty="0" smtClean="0">
              <a:latin typeface="Arial" pitchFamily="34" charset="0"/>
              <a:cs typeface="Arial" pitchFamily="34" charset="0"/>
            </a:endParaRPr>
          </a:p>
          <a:p>
            <a:pPr>
              <a:defRPr/>
            </a:pPr>
            <a:r>
              <a:rPr lang="en-US" sz="2800" b="1" dirty="0" smtClean="0">
                <a:latin typeface="Arial" pitchFamily="34" charset="0"/>
                <a:cs typeface="Arial" pitchFamily="34" charset="0"/>
              </a:rPr>
              <a:t>The </a:t>
            </a:r>
            <a:r>
              <a:rPr lang="en-US" sz="2800" b="1" dirty="0">
                <a:latin typeface="Arial" pitchFamily="34" charset="0"/>
                <a:cs typeface="Arial" pitchFamily="34" charset="0"/>
              </a:rPr>
              <a:t>visiting captain usually gets to select heads or tails before the coin is tossed by the referee.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2302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Infringements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516102" y="1905000"/>
            <a:ext cx="5275098" cy="1815882"/>
          </a:xfrm>
          <a:prstGeom prst="rect">
            <a:avLst/>
          </a:prstGeom>
        </p:spPr>
        <p:txBody>
          <a:bodyPr wrap="square">
            <a:spAutoFit/>
          </a:bodyPr>
          <a:lstStyle/>
          <a:p>
            <a:pPr>
              <a:defRPr/>
            </a:pPr>
            <a:r>
              <a:rPr lang="en-US" sz="2800" b="1" dirty="0" smtClean="0">
                <a:solidFill>
                  <a:srgbClr val="FF0000"/>
                </a:solidFill>
                <a:latin typeface="Arial"/>
                <a:cs typeface="Arial"/>
              </a:rPr>
              <a:t>Note that if a dropped ball enters the goal without touching at least </a:t>
            </a:r>
            <a:r>
              <a:rPr lang="en-US" sz="2800" b="1" u="sng" dirty="0" smtClean="0">
                <a:solidFill>
                  <a:srgbClr val="FF0000"/>
                </a:solidFill>
                <a:latin typeface="Arial"/>
                <a:cs typeface="Arial"/>
              </a:rPr>
              <a:t>two players </a:t>
            </a:r>
            <a:r>
              <a:rPr lang="en-US" sz="2800" b="1" dirty="0" smtClean="0">
                <a:solidFill>
                  <a:srgbClr val="FF0000"/>
                </a:solidFill>
                <a:latin typeface="Arial"/>
                <a:cs typeface="Arial"/>
              </a:rPr>
              <a:t>play is restarted with:</a:t>
            </a:r>
            <a:endParaRPr lang="en-US" sz="2800" b="1" dirty="0">
              <a:solidFill>
                <a:srgbClr val="FF0000"/>
              </a:solidFill>
              <a:latin typeface="Arial"/>
              <a:cs typeface="Arial"/>
            </a:endParaRPr>
          </a:p>
        </p:txBody>
      </p:sp>
      <p:sp>
        <p:nvSpPr>
          <p:cNvPr id="3" name="Rectangle 2"/>
          <p:cNvSpPr/>
          <p:nvPr/>
        </p:nvSpPr>
        <p:spPr>
          <a:xfrm>
            <a:off x="727404" y="3836075"/>
            <a:ext cx="6753510" cy="2031325"/>
          </a:xfrm>
          <a:prstGeom prst="rect">
            <a:avLst/>
          </a:prstGeom>
        </p:spPr>
        <p:txBody>
          <a:bodyPr wrap="square">
            <a:spAutoFit/>
          </a:bodyPr>
          <a:lstStyle/>
          <a:p>
            <a:pPr marL="457200" indent="-457200">
              <a:buFont typeface="Wingdings" panose="05000000000000000000" pitchFamily="2" charset="2"/>
              <a:buChar char="§"/>
              <a:defRPr/>
            </a:pPr>
            <a:r>
              <a:rPr lang="en-US" sz="2800" b="1" dirty="0" smtClean="0">
                <a:solidFill>
                  <a:srgbClr val="0000FF"/>
                </a:solidFill>
                <a:latin typeface="Arial"/>
                <a:cs typeface="Arial"/>
              </a:rPr>
              <a:t>a goal kick, if the ball is touched into the opponents’ goal</a:t>
            </a:r>
          </a:p>
          <a:p>
            <a:pPr>
              <a:defRPr/>
            </a:pPr>
            <a:endParaRPr lang="en-US" sz="1400" b="1" dirty="0" smtClean="0">
              <a:solidFill>
                <a:srgbClr val="0000FF"/>
              </a:solidFill>
              <a:latin typeface="Arial"/>
              <a:cs typeface="Arial"/>
            </a:endParaRPr>
          </a:p>
          <a:p>
            <a:pPr marL="457200" indent="-457200">
              <a:buFont typeface="Wingdings" panose="05000000000000000000" pitchFamily="2" charset="2"/>
              <a:buChar char="§"/>
              <a:defRPr/>
            </a:pPr>
            <a:r>
              <a:rPr lang="en-US" sz="2800" b="1" dirty="0" smtClean="0">
                <a:solidFill>
                  <a:srgbClr val="0000FF"/>
                </a:solidFill>
                <a:latin typeface="Arial"/>
                <a:cs typeface="Arial"/>
              </a:rPr>
              <a:t>a corner kick, if the ball is touched into a player’s own goal.  </a:t>
            </a:r>
            <a:endParaRPr lang="en-US" sz="2800" b="1" dirty="0">
              <a:solidFill>
                <a:srgbClr val="0000FF"/>
              </a:solidFill>
              <a:latin typeface="Arial"/>
              <a:cs typeface="Arial"/>
            </a:endParaRPr>
          </a:p>
        </p:txBody>
      </p:sp>
      <p:pic>
        <p:nvPicPr>
          <p:cNvPr id="12" name="Picture 2" descr="C:\Users\rmooney\Documents\Images\Grade 7\_57R248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15" t="6272" r="5385" b="4412"/>
          <a:stretch/>
        </p:blipFill>
        <p:spPr bwMode="auto">
          <a:xfrm>
            <a:off x="5817828" y="1219201"/>
            <a:ext cx="3326172" cy="2209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3304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i="1" dirty="0" smtClean="0">
                <a:solidFill>
                  <a:srgbClr val="FFFF00"/>
                </a:solidFill>
                <a:effectLst>
                  <a:outerShdw blurRad="38100" dist="38100" dir="2700000" algn="tl">
                    <a:srgbClr val="000000">
                      <a:alpha val="43137"/>
                    </a:srgbClr>
                  </a:outerShdw>
                </a:effectLst>
                <a:latin typeface="Comic Sans MS" panose="030F0702030302020204" pitchFamily="66" charset="0"/>
                <a:cs typeface="Arial" pitchFamily="34" charset="0"/>
              </a:rPr>
              <a:t>Concussion Initiative</a:t>
            </a:r>
            <a:endParaRPr lang="en-US" sz="4800" b="1" i="1" dirty="0">
              <a:solidFill>
                <a:srgbClr val="FFFF00"/>
              </a:solidFill>
              <a:effectLst>
                <a:outerShdw blurRad="38100" dist="38100" dir="2700000" algn="tl">
                  <a:srgbClr val="000000">
                    <a:alpha val="43137"/>
                  </a:srgbClr>
                </a:outerShdw>
              </a:effectLst>
              <a:latin typeface="Comic Sans MS" panose="030F0702030302020204" pitchFamily="66"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81000" y="1238071"/>
            <a:ext cx="8382000" cy="1200329"/>
          </a:xfrm>
          <a:prstGeom prst="rect">
            <a:avLst/>
          </a:prstGeom>
        </p:spPr>
        <p:txBody>
          <a:bodyPr wrap="square">
            <a:spAutoFit/>
          </a:bodyPr>
          <a:lstStyle/>
          <a:p>
            <a:pPr>
              <a:defRPr/>
            </a:pPr>
            <a:r>
              <a:rPr lang="en-US" sz="2400" b="1" i="1" dirty="0">
                <a:latin typeface="Comic Sans MS" panose="030F0702030302020204" pitchFamily="66" charset="0"/>
                <a:cs typeface="Arial" panose="020B0604020202020204" pitchFamily="34" charset="0"/>
              </a:rPr>
              <a:t>As part of the U.S. Soccer Concussion Initiative, it is recommended that players 10 years old and younger not head the ball</a:t>
            </a:r>
            <a:r>
              <a:rPr lang="en-US" sz="2400" b="1" i="1" dirty="0" smtClean="0">
                <a:latin typeface="Comic Sans MS" panose="030F0702030302020204" pitchFamily="66" charset="0"/>
                <a:cs typeface="Arial" panose="020B0604020202020204" pitchFamily="34" charset="0"/>
              </a:rPr>
              <a:t>.</a:t>
            </a:r>
            <a:endParaRPr lang="en-US" sz="2400" b="1" i="1" dirty="0">
              <a:latin typeface="Comic Sans MS" panose="030F0702030302020204" pitchFamily="66" charset="0"/>
              <a:cs typeface="Arial" panose="020B0604020202020204" pitchFamily="34" charset="0"/>
            </a:endParaRPr>
          </a:p>
        </p:txBody>
      </p:sp>
      <p:sp>
        <p:nvSpPr>
          <p:cNvPr id="8" name="Rectangle 7"/>
          <p:cNvSpPr/>
          <p:nvPr/>
        </p:nvSpPr>
        <p:spPr>
          <a:xfrm>
            <a:off x="372035" y="2590800"/>
            <a:ext cx="8382000" cy="1569660"/>
          </a:xfrm>
          <a:prstGeom prst="rect">
            <a:avLst/>
          </a:prstGeom>
        </p:spPr>
        <p:txBody>
          <a:bodyPr wrap="square">
            <a:spAutoFit/>
          </a:bodyPr>
          <a:lstStyle/>
          <a:p>
            <a:pPr>
              <a:defRPr/>
            </a:pPr>
            <a:r>
              <a:rPr lang="en-US" sz="2400" b="1" i="1" dirty="0">
                <a:latin typeface="Comic Sans MS" panose="030F0702030302020204" pitchFamily="66" charset="0"/>
                <a:cs typeface="Arial" panose="020B0604020202020204" pitchFamily="34" charset="0"/>
              </a:rPr>
              <a:t>If a player 10 years old or younger deliberately heads the ball during a match, an indirect free kick </a:t>
            </a:r>
            <a:r>
              <a:rPr lang="en-US" sz="2400" b="1" i="1" dirty="0" smtClean="0">
                <a:latin typeface="Comic Sans MS" panose="030F0702030302020204" pitchFamily="66" charset="0"/>
                <a:cs typeface="Arial" panose="020B0604020202020204" pitchFamily="34" charset="0"/>
              </a:rPr>
              <a:t>(IFK) should </a:t>
            </a:r>
            <a:r>
              <a:rPr lang="en-US" sz="2400" b="1" i="1" dirty="0">
                <a:latin typeface="Comic Sans MS" panose="030F0702030302020204" pitchFamily="66" charset="0"/>
                <a:cs typeface="Arial" panose="020B0604020202020204" pitchFamily="34" charset="0"/>
              </a:rPr>
              <a:t>be awarded to the opposing team from the spot of the heading. </a:t>
            </a:r>
          </a:p>
        </p:txBody>
      </p:sp>
      <p:sp>
        <p:nvSpPr>
          <p:cNvPr id="11" name="Rectangle 10"/>
          <p:cNvSpPr/>
          <p:nvPr/>
        </p:nvSpPr>
        <p:spPr>
          <a:xfrm>
            <a:off x="381000" y="4419600"/>
            <a:ext cx="6781800" cy="1938992"/>
          </a:xfrm>
          <a:prstGeom prst="rect">
            <a:avLst/>
          </a:prstGeom>
        </p:spPr>
        <p:txBody>
          <a:bodyPr wrap="square">
            <a:spAutoFit/>
          </a:bodyPr>
          <a:lstStyle/>
          <a:p>
            <a:pPr>
              <a:defRPr/>
            </a:pPr>
            <a:r>
              <a:rPr lang="en-US" sz="2400" b="1" i="1" dirty="0">
                <a:latin typeface="Comic Sans MS" panose="030F0702030302020204" pitchFamily="66" charset="0"/>
                <a:cs typeface="Arial" panose="020B0604020202020204" pitchFamily="34" charset="0"/>
              </a:rPr>
              <a:t>If the heading occurs within the goal area, the indirect free </a:t>
            </a:r>
            <a:r>
              <a:rPr lang="en-US" sz="2400" b="1" i="1" dirty="0" smtClean="0">
                <a:latin typeface="Comic Sans MS" panose="030F0702030302020204" pitchFamily="66" charset="0"/>
                <a:cs typeface="Arial" panose="020B0604020202020204" pitchFamily="34" charset="0"/>
              </a:rPr>
              <a:t>kick (IFK) </a:t>
            </a:r>
            <a:r>
              <a:rPr lang="en-US" sz="2400" b="1" i="1" dirty="0">
                <a:latin typeface="Comic Sans MS" panose="030F0702030302020204" pitchFamily="66" charset="0"/>
                <a:cs typeface="Arial" panose="020B0604020202020204" pitchFamily="34" charset="0"/>
              </a:rPr>
              <a:t>should be taken on the goal area line parallel to the goal line at the point nearest to where the heading occurred. </a:t>
            </a:r>
            <a:endParaRPr lang="en-US" sz="2400" b="1" i="1" dirty="0">
              <a:latin typeface="Comic Sans MS" panose="030F0702030302020204" pitchFamily="66" charset="0"/>
              <a:cs typeface="Arial" panose="020B0604020202020204" pitchFamily="34" charset="0"/>
            </a:endParaRPr>
          </a:p>
        </p:txBody>
      </p:sp>
      <p:pic>
        <p:nvPicPr>
          <p:cNvPr id="14" name="Picture 2" descr="C:\Users\rmooney\Documents\Images\Laws of the Game Made Easy\LOGME Artwork 17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9000" y="4382477"/>
            <a:ext cx="1752600" cy="186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712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762000" y="1371600"/>
            <a:ext cx="77724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41.  How should the referee restart the game if play is stopped for an injured goalkeeper who is in possession of the ball in his own goal area?</a:t>
            </a:r>
          </a:p>
          <a:p>
            <a:pPr>
              <a:buFont typeface="Courier New" pitchFamily="49" charset="0"/>
              <a:buChar char="o"/>
            </a:pPr>
            <a:endParaRPr lang="en-US" sz="1800" dirty="0">
              <a:latin typeface="Arial" pitchFamily="34" charset="0"/>
              <a:cs typeface="Arial" pitchFamily="34" charset="0"/>
            </a:endParaRPr>
          </a:p>
          <a:p>
            <a:pPr marL="1885950" lvl="3" indent="-514350">
              <a:buFont typeface="+mj-lt"/>
              <a:buAutoNum type="alphaUcPeriod"/>
            </a:pPr>
            <a:r>
              <a:rPr lang="en-US" sz="3200" dirty="0" smtClean="0">
                <a:latin typeface="Arial" pitchFamily="34" charset="0"/>
                <a:cs typeface="Arial" pitchFamily="34" charset="0"/>
              </a:rPr>
              <a:t>Corner kick</a:t>
            </a:r>
          </a:p>
          <a:p>
            <a:pPr marL="1885950" lvl="3" indent="-514350">
              <a:buFont typeface="+mj-lt"/>
              <a:buAutoNum type="alphaUcPeriod"/>
            </a:pPr>
            <a:r>
              <a:rPr lang="en-US" sz="3200" dirty="0" smtClean="0">
                <a:latin typeface="Arial" pitchFamily="34" charset="0"/>
                <a:cs typeface="Arial" pitchFamily="34" charset="0"/>
              </a:rPr>
              <a:t>Goal kick</a:t>
            </a:r>
          </a:p>
          <a:p>
            <a:pPr marL="1885950" lvl="3" indent="-514350">
              <a:buFont typeface="+mj-lt"/>
              <a:buAutoNum type="alphaUcPeriod"/>
            </a:pPr>
            <a:r>
              <a:rPr lang="en-US" sz="3200" dirty="0" smtClean="0">
                <a:latin typeface="Arial" pitchFamily="34" charset="0"/>
                <a:cs typeface="Arial" pitchFamily="34" charset="0"/>
              </a:rPr>
              <a:t>Indirect free kick</a:t>
            </a:r>
          </a:p>
          <a:p>
            <a:pPr marL="1885950" lvl="3" indent="-514350">
              <a:buFont typeface="+mj-lt"/>
              <a:buAutoNum type="alphaUcPeriod"/>
            </a:pPr>
            <a:r>
              <a:rPr lang="en-US" sz="3200" dirty="0" smtClean="0">
                <a:latin typeface="Arial" pitchFamily="34" charset="0"/>
                <a:cs typeface="Arial" pitchFamily="34" charset="0"/>
              </a:rPr>
              <a:t>Dropped ball</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1873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09600" y="1371600"/>
            <a:ext cx="79248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42.  How should the referee restart the game if a player kicks the ball directly into the opponent’s goal from a dropped ball?</a:t>
            </a:r>
          </a:p>
          <a:p>
            <a:pPr>
              <a:buFont typeface="Courier New" pitchFamily="49" charset="0"/>
              <a:buChar char="o"/>
            </a:pPr>
            <a:endParaRPr lang="en-US" sz="1800" dirty="0">
              <a:latin typeface="Arial" pitchFamily="34" charset="0"/>
              <a:cs typeface="Arial" pitchFamily="34" charset="0"/>
            </a:endParaRPr>
          </a:p>
          <a:p>
            <a:pPr marL="1885950" lvl="3" indent="-514350">
              <a:buFont typeface="+mj-lt"/>
              <a:buAutoNum type="alphaUcPeriod"/>
            </a:pPr>
            <a:r>
              <a:rPr lang="en-US" sz="3200" dirty="0" smtClean="0">
                <a:latin typeface="Arial" pitchFamily="34" charset="0"/>
                <a:cs typeface="Arial" pitchFamily="34" charset="0"/>
              </a:rPr>
              <a:t>Corner kick</a:t>
            </a:r>
          </a:p>
          <a:p>
            <a:pPr marL="1885950" lvl="3" indent="-514350">
              <a:buFont typeface="+mj-lt"/>
              <a:buAutoNum type="alphaUcPeriod"/>
            </a:pPr>
            <a:r>
              <a:rPr lang="en-US" sz="3200" dirty="0" smtClean="0">
                <a:latin typeface="Arial" pitchFamily="34" charset="0"/>
                <a:cs typeface="Arial" pitchFamily="34" charset="0"/>
              </a:rPr>
              <a:t>Goal kick</a:t>
            </a:r>
          </a:p>
          <a:p>
            <a:pPr marL="1885950" lvl="3" indent="-514350">
              <a:buFont typeface="+mj-lt"/>
              <a:buAutoNum type="alphaUcPeriod"/>
            </a:pPr>
            <a:r>
              <a:rPr lang="en-US" sz="3200" dirty="0" smtClean="0">
                <a:latin typeface="Arial" pitchFamily="34" charset="0"/>
                <a:cs typeface="Arial" pitchFamily="34" charset="0"/>
              </a:rPr>
              <a:t>Repeat the dropped ball</a:t>
            </a:r>
          </a:p>
          <a:p>
            <a:pPr marL="1885950" lvl="3" indent="-514350">
              <a:buFont typeface="+mj-lt"/>
              <a:buAutoNum type="alphaUcPeriod"/>
            </a:pPr>
            <a:r>
              <a:rPr lang="en-US" sz="3200" dirty="0" smtClean="0">
                <a:latin typeface="Arial" pitchFamily="34" charset="0"/>
                <a:cs typeface="Arial" pitchFamily="34" charset="0"/>
              </a:rPr>
              <a:t>Kick-off</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8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457200" y="1371600"/>
            <a:ext cx="83820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43.  When is the ball in play at the taking of a kick-off?</a:t>
            </a:r>
          </a:p>
          <a:p>
            <a:pPr>
              <a:buFont typeface="Courier New" pitchFamily="49" charset="0"/>
              <a:buChar char="o"/>
            </a:pPr>
            <a:endParaRPr lang="en-US" sz="1800" dirty="0">
              <a:latin typeface="Arial" pitchFamily="34" charset="0"/>
              <a:cs typeface="Arial" pitchFamily="34" charset="0"/>
            </a:endParaRPr>
          </a:p>
          <a:p>
            <a:pPr marL="1428750" lvl="2" indent="-514350">
              <a:buFont typeface="+mj-lt"/>
              <a:buAutoNum type="alphaUcPeriod"/>
            </a:pPr>
            <a:r>
              <a:rPr lang="en-US" sz="3200" dirty="0" smtClean="0">
                <a:latin typeface="Arial" pitchFamily="34" charset="0"/>
                <a:cs typeface="Arial" pitchFamily="34" charset="0"/>
              </a:rPr>
              <a:t>When it is kicked forward</a:t>
            </a:r>
          </a:p>
          <a:p>
            <a:pPr marL="1428750" lvl="2" indent="-514350">
              <a:buFont typeface="+mj-lt"/>
              <a:buAutoNum type="alphaUcPeriod"/>
            </a:pPr>
            <a:r>
              <a:rPr lang="en-US" sz="3200" dirty="0" smtClean="0">
                <a:latin typeface="Arial" pitchFamily="34" charset="0"/>
                <a:cs typeface="Arial" pitchFamily="34" charset="0"/>
              </a:rPr>
              <a:t>When it leaves the center circle</a:t>
            </a:r>
          </a:p>
          <a:p>
            <a:pPr marL="1428750" lvl="2" indent="-514350">
              <a:buFont typeface="+mj-lt"/>
              <a:buAutoNum type="alphaUcPeriod"/>
            </a:pPr>
            <a:r>
              <a:rPr lang="en-US" sz="3200" dirty="0" smtClean="0">
                <a:latin typeface="Arial" pitchFamily="34" charset="0"/>
                <a:cs typeface="Arial" pitchFamily="34" charset="0"/>
              </a:rPr>
              <a:t>When it is kicked and touched by a second player</a:t>
            </a:r>
          </a:p>
          <a:p>
            <a:pPr marL="1428750" lvl="2" indent="-514350">
              <a:buFont typeface="+mj-lt"/>
              <a:buAutoNum type="alphaUcPeriod"/>
            </a:pPr>
            <a:r>
              <a:rPr lang="en-US" sz="3200" dirty="0" smtClean="0">
                <a:latin typeface="Arial" pitchFamily="34" charset="0"/>
                <a:cs typeface="Arial" pitchFamily="34" charset="0"/>
              </a:rPr>
              <a:t>When it is kicked and moves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365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09600" y="1371600"/>
            <a:ext cx="78486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44.  When is the ball in play from a dropped ball?</a:t>
            </a:r>
          </a:p>
          <a:p>
            <a:pPr>
              <a:buFont typeface="Courier New" pitchFamily="49" charset="0"/>
              <a:buChar char="o"/>
            </a:pPr>
            <a:endParaRPr lang="en-US" sz="1800" dirty="0">
              <a:latin typeface="Arial" pitchFamily="34" charset="0"/>
              <a:cs typeface="Arial" pitchFamily="34" charset="0"/>
            </a:endParaRPr>
          </a:p>
          <a:p>
            <a:pPr marL="1428750" lvl="2" indent="-514350">
              <a:buFont typeface="+mj-lt"/>
              <a:buAutoNum type="alphaUcPeriod"/>
            </a:pPr>
            <a:r>
              <a:rPr lang="en-US" sz="3200" dirty="0" smtClean="0">
                <a:latin typeface="Arial" pitchFamily="34" charset="0"/>
                <a:cs typeface="Arial" pitchFamily="34" charset="0"/>
              </a:rPr>
              <a:t>When the ball touches the ground</a:t>
            </a:r>
          </a:p>
          <a:p>
            <a:pPr marL="1428750" lvl="2" indent="-514350">
              <a:buFont typeface="+mj-lt"/>
              <a:buAutoNum type="alphaUcPeriod"/>
            </a:pPr>
            <a:r>
              <a:rPr lang="en-US" sz="3200" dirty="0" smtClean="0">
                <a:latin typeface="Arial" pitchFamily="34" charset="0"/>
                <a:cs typeface="Arial" pitchFamily="34" charset="0"/>
              </a:rPr>
              <a:t>When the referee releases the ball</a:t>
            </a:r>
          </a:p>
          <a:p>
            <a:pPr marL="1428750" lvl="2" indent="-514350">
              <a:buFont typeface="+mj-lt"/>
              <a:buAutoNum type="alphaUcPeriod"/>
            </a:pPr>
            <a:r>
              <a:rPr lang="en-US" sz="3200" dirty="0" smtClean="0">
                <a:latin typeface="Arial" pitchFamily="34" charset="0"/>
                <a:cs typeface="Arial" pitchFamily="34" charset="0"/>
              </a:rPr>
              <a:t>When a player first touches the ball</a:t>
            </a:r>
          </a:p>
          <a:p>
            <a:pPr marL="1428750" lvl="2" indent="-514350">
              <a:buFont typeface="+mj-lt"/>
              <a:buAutoNum type="alphaUcPeriod"/>
            </a:pPr>
            <a:r>
              <a:rPr lang="en-US" sz="3200" dirty="0" smtClean="0">
                <a:latin typeface="Arial" pitchFamily="34" charset="0"/>
                <a:cs typeface="Arial" pitchFamily="34" charset="0"/>
              </a:rPr>
              <a:t>When the ball stops bouncing</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889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9" name="Content Placeholder 2"/>
          <p:cNvSpPr txBox="1">
            <a:spLocks/>
          </p:cNvSpPr>
          <p:nvPr/>
        </p:nvSpPr>
        <p:spPr>
          <a:xfrm>
            <a:off x="609600" y="1371600"/>
            <a:ext cx="80010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45.  The winner of the coin toss gets to choose which </a:t>
            </a:r>
            <a:r>
              <a:rPr lang="en-US" b="1" dirty="0">
                <a:latin typeface="Arial" pitchFamily="34" charset="0"/>
                <a:cs typeface="Arial" pitchFamily="34" charset="0"/>
              </a:rPr>
              <a:t>o</a:t>
            </a:r>
            <a:r>
              <a:rPr lang="en-US" b="1" dirty="0" smtClean="0">
                <a:latin typeface="Arial" pitchFamily="34" charset="0"/>
                <a:cs typeface="Arial" pitchFamily="34" charset="0"/>
              </a:rPr>
              <a:t>f the following?</a:t>
            </a:r>
          </a:p>
          <a:p>
            <a:pPr>
              <a:buFont typeface="Courier New" pitchFamily="49" charset="0"/>
              <a:buChar char="o"/>
            </a:pPr>
            <a:endParaRPr lang="en-US" sz="1800" dirty="0" smtClean="0">
              <a:latin typeface="Arial" pitchFamily="34" charset="0"/>
              <a:cs typeface="Arial" pitchFamily="34" charset="0"/>
            </a:endParaRPr>
          </a:p>
          <a:p>
            <a:pPr marL="1428750" lvl="2" indent="-514350">
              <a:buFont typeface="+mj-lt"/>
              <a:buAutoNum type="alphaUcPeriod"/>
            </a:pPr>
            <a:r>
              <a:rPr lang="en-US" sz="3200" dirty="0" smtClean="0">
                <a:latin typeface="Arial" pitchFamily="34" charset="0"/>
                <a:cs typeface="Arial" pitchFamily="34" charset="0"/>
              </a:rPr>
              <a:t>The </a:t>
            </a:r>
            <a:r>
              <a:rPr lang="en-US" sz="3200" dirty="0">
                <a:latin typeface="Arial" pitchFamily="34" charset="0"/>
                <a:cs typeface="Arial" pitchFamily="34" charset="0"/>
              </a:rPr>
              <a:t>choice of which goal to attack in the first </a:t>
            </a:r>
            <a:r>
              <a:rPr lang="en-US" sz="3200" dirty="0" smtClean="0">
                <a:latin typeface="Arial" pitchFamily="34" charset="0"/>
                <a:cs typeface="Arial" pitchFamily="34" charset="0"/>
              </a:rPr>
              <a:t>half</a:t>
            </a:r>
            <a:endParaRPr lang="en-US" sz="3200" dirty="0">
              <a:latin typeface="Arial" pitchFamily="34" charset="0"/>
              <a:cs typeface="Arial" pitchFamily="34" charset="0"/>
            </a:endParaRPr>
          </a:p>
          <a:p>
            <a:pPr marL="1428750" lvl="2" indent="-514350">
              <a:buFont typeface="+mj-lt"/>
              <a:buAutoNum type="alphaUcPeriod"/>
            </a:pPr>
            <a:r>
              <a:rPr lang="en-US" sz="3200" dirty="0" smtClean="0">
                <a:latin typeface="Arial" pitchFamily="34" charset="0"/>
                <a:cs typeface="Arial" pitchFamily="34" charset="0"/>
              </a:rPr>
              <a:t>The </a:t>
            </a:r>
            <a:r>
              <a:rPr lang="en-US" sz="3200" dirty="0">
                <a:latin typeface="Arial" pitchFamily="34" charset="0"/>
                <a:cs typeface="Arial" pitchFamily="34" charset="0"/>
              </a:rPr>
              <a:t>choice </a:t>
            </a:r>
            <a:r>
              <a:rPr lang="en-US" sz="3200" dirty="0" smtClean="0">
                <a:latin typeface="Arial" pitchFamily="34" charset="0"/>
                <a:cs typeface="Arial" pitchFamily="34" charset="0"/>
              </a:rPr>
              <a:t>between kicking </a:t>
            </a:r>
            <a:r>
              <a:rPr lang="en-US" sz="3200" dirty="0">
                <a:latin typeface="Arial" pitchFamily="34" charset="0"/>
                <a:cs typeface="Arial" pitchFamily="34" charset="0"/>
              </a:rPr>
              <a:t>off in the first half or the second </a:t>
            </a:r>
            <a:r>
              <a:rPr lang="en-US" sz="3200" dirty="0" smtClean="0">
                <a:latin typeface="Arial" pitchFamily="34" charset="0"/>
                <a:cs typeface="Arial" pitchFamily="34" charset="0"/>
              </a:rPr>
              <a:t>half</a:t>
            </a:r>
          </a:p>
          <a:p>
            <a:pPr marL="1428750" lvl="2" indent="-514350">
              <a:buFont typeface="+mj-lt"/>
              <a:buAutoNum type="alphaUcPeriod"/>
            </a:pPr>
            <a:r>
              <a:rPr lang="en-US" sz="3200" dirty="0" smtClean="0">
                <a:latin typeface="Arial" pitchFamily="34" charset="0"/>
                <a:cs typeface="Arial" pitchFamily="34" charset="0"/>
              </a:rPr>
              <a:t>Choice of either A or B</a:t>
            </a:r>
            <a:endParaRPr lang="en-US" sz="3200" dirty="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373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9" name="Content Placeholder 2"/>
          <p:cNvSpPr txBox="1">
            <a:spLocks/>
          </p:cNvSpPr>
          <p:nvPr/>
        </p:nvSpPr>
        <p:spPr>
          <a:xfrm>
            <a:off x="609600" y="1371600"/>
            <a:ext cx="82296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46.  During the kick-off, players on the attacking team may straddle the halfway line until the ball is kicked into play.</a:t>
            </a:r>
          </a:p>
          <a:p>
            <a:pPr>
              <a:buFont typeface="Courier New" pitchFamily="49" charset="0"/>
              <a:buChar char="o"/>
            </a:pPr>
            <a:endParaRPr lang="en-US" sz="1800" dirty="0" smtClean="0">
              <a:latin typeface="Arial" pitchFamily="34" charset="0"/>
              <a:cs typeface="Arial" pitchFamily="34" charset="0"/>
            </a:endParaRPr>
          </a:p>
          <a:p>
            <a:pPr marL="1885950" lvl="3" indent="-514350">
              <a:buFont typeface="+mj-lt"/>
              <a:buAutoNum type="alphaUcPeriod"/>
            </a:pPr>
            <a:r>
              <a:rPr lang="en-US" sz="3200" dirty="0" smtClean="0">
                <a:latin typeface="Arial" pitchFamily="34" charset="0"/>
                <a:cs typeface="Arial" pitchFamily="34" charset="0"/>
              </a:rPr>
              <a:t>True</a:t>
            </a:r>
          </a:p>
          <a:p>
            <a:pPr marL="1885950" lvl="3" indent="-514350">
              <a:buFont typeface="+mj-lt"/>
              <a:buAutoNum type="alphaUcPeriod"/>
            </a:pPr>
            <a:r>
              <a:rPr lang="en-US" sz="3200" dirty="0" smtClean="0">
                <a:latin typeface="Arial" pitchFamily="34" charset="0"/>
                <a:cs typeface="Arial" pitchFamily="34" charset="0"/>
              </a:rPr>
              <a:t>False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765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9" name="Content Placeholder 2"/>
          <p:cNvSpPr txBox="1">
            <a:spLocks/>
          </p:cNvSpPr>
          <p:nvPr/>
        </p:nvSpPr>
        <p:spPr>
          <a:xfrm>
            <a:off x="609600" y="1524000"/>
            <a:ext cx="8153400" cy="3886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47.  What restart should the referee use when no other restart applies to the situation?</a:t>
            </a:r>
          </a:p>
          <a:p>
            <a:pPr>
              <a:buFont typeface="Courier New" pitchFamily="49" charset="0"/>
              <a:buChar char="o"/>
            </a:pPr>
            <a:endParaRPr lang="en-US" sz="1800" dirty="0" smtClean="0">
              <a:latin typeface="Arial" pitchFamily="34" charset="0"/>
              <a:cs typeface="Arial" pitchFamily="34" charset="0"/>
            </a:endParaRPr>
          </a:p>
          <a:p>
            <a:pPr marL="1885950" lvl="3" indent="-514350">
              <a:buFont typeface="+mj-lt"/>
              <a:buAutoNum type="alphaUcPeriod"/>
            </a:pPr>
            <a:r>
              <a:rPr lang="en-US" sz="3200" dirty="0" smtClean="0">
                <a:latin typeface="Arial" pitchFamily="34" charset="0"/>
                <a:cs typeface="Arial" pitchFamily="34" charset="0"/>
              </a:rPr>
              <a:t>Indirect free kick</a:t>
            </a:r>
          </a:p>
          <a:p>
            <a:pPr marL="1885950" lvl="3" indent="-514350">
              <a:buFont typeface="+mj-lt"/>
              <a:buAutoNum type="alphaUcPeriod"/>
            </a:pPr>
            <a:r>
              <a:rPr lang="en-US" sz="3200" dirty="0" smtClean="0">
                <a:latin typeface="Arial" pitchFamily="34" charset="0"/>
                <a:cs typeface="Arial" pitchFamily="34" charset="0"/>
              </a:rPr>
              <a:t>Dropped ball</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8936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Coin Toss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1026" name="Picture 2" descr="C:\Users\rmooney\Documents\Images\Laws of the Game Made Easy\LOGME Artwork 2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1471" y="1371600"/>
            <a:ext cx="2383929" cy="34213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 y="1371600"/>
            <a:ext cx="5791200" cy="2246769"/>
          </a:xfrm>
          <a:prstGeom prst="rect">
            <a:avLst/>
          </a:prstGeom>
        </p:spPr>
        <p:txBody>
          <a:bodyPr wrap="square">
            <a:spAutoFit/>
          </a:bodyPr>
          <a:lstStyle/>
          <a:p>
            <a:pPr>
              <a:defRPr/>
            </a:pPr>
            <a:r>
              <a:rPr lang="en-US" sz="2800" b="1" dirty="0">
                <a:solidFill>
                  <a:srgbClr val="0000FF"/>
                </a:solidFill>
                <a:latin typeface="Arial" pitchFamily="34" charset="0"/>
                <a:cs typeface="Arial" pitchFamily="34" charset="0"/>
              </a:rPr>
              <a:t>T</a:t>
            </a:r>
            <a:r>
              <a:rPr lang="en-US" sz="2800" b="1" dirty="0" smtClean="0">
                <a:solidFill>
                  <a:srgbClr val="0000FF"/>
                </a:solidFill>
                <a:latin typeface="Arial" pitchFamily="34" charset="0"/>
                <a:cs typeface="Arial" pitchFamily="34" charset="0"/>
              </a:rPr>
              <a:t>he </a:t>
            </a:r>
            <a:r>
              <a:rPr lang="en-US" sz="2800" b="1" dirty="0">
                <a:solidFill>
                  <a:srgbClr val="0000FF"/>
                </a:solidFill>
                <a:latin typeface="Arial" pitchFamily="34" charset="0"/>
                <a:cs typeface="Arial" pitchFamily="34" charset="0"/>
              </a:rPr>
              <a:t>winner of the coin toss </a:t>
            </a:r>
            <a:r>
              <a:rPr lang="en-US" sz="2800" b="1" dirty="0" smtClean="0">
                <a:solidFill>
                  <a:srgbClr val="0000FF"/>
                </a:solidFill>
                <a:latin typeface="Arial" pitchFamily="34" charset="0"/>
                <a:cs typeface="Arial" pitchFamily="34" charset="0"/>
              </a:rPr>
              <a:t>selects </a:t>
            </a:r>
            <a:r>
              <a:rPr lang="en-US" sz="2800" b="1" dirty="0">
                <a:solidFill>
                  <a:srgbClr val="0000FF"/>
                </a:solidFill>
                <a:latin typeface="Arial" pitchFamily="34" charset="0"/>
                <a:cs typeface="Arial" pitchFamily="34" charset="0"/>
              </a:rPr>
              <a:t>which goal they will attack in the first </a:t>
            </a:r>
            <a:r>
              <a:rPr lang="en-US" sz="2800" b="1" dirty="0" smtClean="0">
                <a:solidFill>
                  <a:srgbClr val="0000FF"/>
                </a:solidFill>
                <a:latin typeface="Arial" pitchFamily="34" charset="0"/>
                <a:cs typeface="Arial" pitchFamily="34" charset="0"/>
              </a:rPr>
              <a:t>half (or period).</a:t>
            </a:r>
          </a:p>
          <a:p>
            <a:pPr>
              <a:defRPr/>
            </a:pPr>
            <a:r>
              <a:rPr lang="en-US" sz="2800" b="1" dirty="0" smtClean="0">
                <a:solidFill>
                  <a:srgbClr val="0000FF"/>
                </a:solidFill>
                <a:latin typeface="Arial" pitchFamily="34" charset="0"/>
                <a:cs typeface="Arial" pitchFamily="34" charset="0"/>
              </a:rPr>
              <a:t>The </a:t>
            </a:r>
            <a:r>
              <a:rPr lang="en-US" sz="2800" b="1" dirty="0">
                <a:solidFill>
                  <a:srgbClr val="0000FF"/>
                </a:solidFill>
                <a:latin typeface="Arial" pitchFamily="34" charset="0"/>
                <a:cs typeface="Arial" pitchFamily="34" charset="0"/>
              </a:rPr>
              <a:t>other team </a:t>
            </a:r>
            <a:r>
              <a:rPr lang="en-US" sz="2800" b="1" dirty="0" smtClean="0">
                <a:solidFill>
                  <a:srgbClr val="0000FF"/>
                </a:solidFill>
                <a:latin typeface="Arial" pitchFamily="34" charset="0"/>
                <a:cs typeface="Arial" pitchFamily="34" charset="0"/>
              </a:rPr>
              <a:t>must then take </a:t>
            </a:r>
            <a:r>
              <a:rPr lang="en-US" sz="2800" b="1" dirty="0">
                <a:solidFill>
                  <a:srgbClr val="0000FF"/>
                </a:solidFill>
                <a:latin typeface="Arial" pitchFamily="34" charset="0"/>
                <a:cs typeface="Arial" pitchFamily="34" charset="0"/>
              </a:rPr>
              <a:t>the kick-off to start the </a:t>
            </a:r>
            <a:r>
              <a:rPr lang="en-US" sz="2800" b="1" dirty="0" smtClean="0">
                <a:solidFill>
                  <a:srgbClr val="0000FF"/>
                </a:solidFill>
                <a:latin typeface="Arial" pitchFamily="34" charset="0"/>
                <a:cs typeface="Arial" pitchFamily="34" charset="0"/>
              </a:rPr>
              <a:t>game. </a:t>
            </a:r>
            <a:endParaRPr lang="en-US" sz="2800" b="1" dirty="0">
              <a:solidFill>
                <a:srgbClr val="0000FF"/>
              </a:solidFill>
              <a:latin typeface="Arial" pitchFamily="34" charset="0"/>
              <a:cs typeface="Arial" pitchFamily="34" charset="0"/>
            </a:endParaRPr>
          </a:p>
        </p:txBody>
      </p:sp>
      <p:sp>
        <p:nvSpPr>
          <p:cNvPr id="9" name="Rectangle 8"/>
          <p:cNvSpPr/>
          <p:nvPr/>
        </p:nvSpPr>
        <p:spPr>
          <a:xfrm>
            <a:off x="457201" y="3796605"/>
            <a:ext cx="6477000" cy="1384995"/>
          </a:xfrm>
          <a:prstGeom prst="rect">
            <a:avLst/>
          </a:prstGeom>
        </p:spPr>
        <p:txBody>
          <a:bodyPr wrap="square">
            <a:spAutoFit/>
          </a:bodyPr>
          <a:lstStyle/>
          <a:p>
            <a:pPr>
              <a:defRPr/>
            </a:pPr>
            <a:r>
              <a:rPr lang="en-US" sz="2800" b="1" dirty="0">
                <a:latin typeface="Arial" pitchFamily="34" charset="0"/>
                <a:cs typeface="Arial" pitchFamily="34" charset="0"/>
              </a:rPr>
              <a:t>In the second half </a:t>
            </a:r>
            <a:r>
              <a:rPr lang="en-US" sz="2800" b="1" dirty="0" smtClean="0">
                <a:latin typeface="Arial" pitchFamily="34" charset="0"/>
                <a:cs typeface="Arial" pitchFamily="34" charset="0"/>
              </a:rPr>
              <a:t>(or period) of </a:t>
            </a:r>
            <a:r>
              <a:rPr lang="en-US" sz="2800" b="1" dirty="0">
                <a:latin typeface="Arial" pitchFamily="34" charset="0"/>
                <a:cs typeface="Arial" pitchFamily="34" charset="0"/>
              </a:rPr>
              <a:t>the </a:t>
            </a:r>
            <a:r>
              <a:rPr lang="en-US" sz="2800" b="1" dirty="0" smtClean="0">
                <a:latin typeface="Arial" pitchFamily="34" charset="0"/>
                <a:cs typeface="Arial" pitchFamily="34" charset="0"/>
              </a:rPr>
              <a:t>game, </a:t>
            </a:r>
            <a:r>
              <a:rPr lang="en-US" sz="2800" b="1" dirty="0">
                <a:latin typeface="Arial" pitchFamily="34" charset="0"/>
                <a:cs typeface="Arial" pitchFamily="34" charset="0"/>
              </a:rPr>
              <a:t>the teams change ends and attack the opposite goals.</a:t>
            </a:r>
            <a:endParaRPr lang="en-US" sz="2800" b="1" dirty="0"/>
          </a:p>
        </p:txBody>
      </p:sp>
      <p:sp>
        <p:nvSpPr>
          <p:cNvPr id="10" name="Rectangle 9"/>
          <p:cNvSpPr/>
          <p:nvPr/>
        </p:nvSpPr>
        <p:spPr>
          <a:xfrm>
            <a:off x="457200" y="5257800"/>
            <a:ext cx="7696200" cy="954107"/>
          </a:xfrm>
          <a:prstGeom prst="rect">
            <a:avLst/>
          </a:prstGeom>
        </p:spPr>
        <p:txBody>
          <a:bodyPr wrap="square">
            <a:spAutoFit/>
          </a:bodyPr>
          <a:lstStyle/>
          <a:p>
            <a:pPr>
              <a:defRPr/>
            </a:pPr>
            <a:r>
              <a:rPr lang="en-US" sz="2800" b="1" dirty="0">
                <a:latin typeface="Arial" pitchFamily="34" charset="0"/>
                <a:cs typeface="Arial" pitchFamily="34" charset="0"/>
              </a:rPr>
              <a:t>The team that won the coin toss takes the kick-off to start the second </a:t>
            </a:r>
            <a:r>
              <a:rPr lang="en-US" sz="2800" b="1" dirty="0" smtClean="0">
                <a:latin typeface="Arial" pitchFamily="34" charset="0"/>
                <a:cs typeface="Arial" pitchFamily="34" charset="0"/>
              </a:rPr>
              <a:t>half (or period).  </a:t>
            </a:r>
            <a:endParaRPr lang="en-US" sz="2800" b="1"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306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Kick-off</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1066800" y="1381035"/>
            <a:ext cx="7239000" cy="1384995"/>
          </a:xfrm>
          <a:prstGeom prst="rect">
            <a:avLst/>
          </a:prstGeom>
        </p:spPr>
        <p:txBody>
          <a:bodyPr wrap="square">
            <a:spAutoFit/>
          </a:bodyPr>
          <a:lstStyle/>
          <a:p>
            <a:pPr>
              <a:defRPr/>
            </a:pPr>
            <a:r>
              <a:rPr lang="en-US" sz="2800" b="1" dirty="0">
                <a:latin typeface="Arial" pitchFamily="34" charset="0"/>
                <a:cs typeface="Arial" pitchFamily="34" charset="0"/>
              </a:rPr>
              <a:t>The kick-off is used to start the game and to start any other period of play as dictated by the local rules of competition.  </a:t>
            </a:r>
          </a:p>
        </p:txBody>
      </p:sp>
      <p:sp>
        <p:nvSpPr>
          <p:cNvPr id="3" name="Rectangle 2"/>
          <p:cNvSpPr/>
          <p:nvPr/>
        </p:nvSpPr>
        <p:spPr>
          <a:xfrm>
            <a:off x="1066800" y="4800600"/>
            <a:ext cx="7239000" cy="954107"/>
          </a:xfrm>
          <a:prstGeom prst="rect">
            <a:avLst/>
          </a:prstGeom>
        </p:spPr>
        <p:txBody>
          <a:bodyPr wrap="square">
            <a:spAutoFit/>
          </a:bodyPr>
          <a:lstStyle/>
          <a:p>
            <a:pPr>
              <a:defRPr/>
            </a:pPr>
            <a:r>
              <a:rPr lang="en-US" sz="2800" b="1" dirty="0">
                <a:solidFill>
                  <a:srgbClr val="0000FF"/>
                </a:solidFill>
                <a:latin typeface="Arial" pitchFamily="34" charset="0"/>
                <a:cs typeface="Arial" pitchFamily="34" charset="0"/>
              </a:rPr>
              <a:t>A kick-off is also used to restart the game after a goal has been scored.  </a:t>
            </a:r>
          </a:p>
        </p:txBody>
      </p:sp>
      <p:sp>
        <p:nvSpPr>
          <p:cNvPr id="8" name="Rectangle 7"/>
          <p:cNvSpPr/>
          <p:nvPr/>
        </p:nvSpPr>
        <p:spPr>
          <a:xfrm>
            <a:off x="2286000" y="2729805"/>
            <a:ext cx="5638800" cy="1384995"/>
          </a:xfrm>
          <a:prstGeom prst="rect">
            <a:avLst/>
          </a:prstGeom>
        </p:spPr>
        <p:txBody>
          <a:bodyPr wrap="square">
            <a:spAutoFit/>
          </a:bodyPr>
          <a:lstStyle/>
          <a:p>
            <a:pPr marL="914400" lvl="1" indent="-457200">
              <a:buFont typeface="Wingdings" panose="05000000000000000000" pitchFamily="2" charset="2"/>
              <a:buChar char="§"/>
            </a:pPr>
            <a:r>
              <a:rPr lang="en-US" sz="2800" b="1" dirty="0">
                <a:latin typeface="Arial" pitchFamily="34" charset="0"/>
                <a:cs typeface="Arial" pitchFamily="34" charset="0"/>
              </a:rPr>
              <a:t>First half</a:t>
            </a:r>
          </a:p>
          <a:p>
            <a:pPr marL="914400" lvl="1" indent="-457200">
              <a:buFont typeface="Wingdings" panose="05000000000000000000" pitchFamily="2" charset="2"/>
              <a:buChar char="§"/>
            </a:pPr>
            <a:r>
              <a:rPr lang="en-US" sz="2800" b="1" dirty="0">
                <a:latin typeface="Arial" pitchFamily="34" charset="0"/>
                <a:cs typeface="Arial" pitchFamily="34" charset="0"/>
              </a:rPr>
              <a:t>Second half</a:t>
            </a:r>
          </a:p>
          <a:p>
            <a:pPr marL="914400" lvl="1" indent="-457200">
              <a:buFont typeface="Wingdings" panose="05000000000000000000" pitchFamily="2" charset="2"/>
              <a:buChar char="§"/>
            </a:pPr>
            <a:r>
              <a:rPr lang="en-US" sz="2800" b="1" dirty="0">
                <a:latin typeface="Arial" pitchFamily="34" charset="0"/>
                <a:cs typeface="Arial" pitchFamily="34" charset="0"/>
              </a:rPr>
              <a:t>Any </a:t>
            </a:r>
            <a:r>
              <a:rPr lang="en-US" sz="2800" b="1" dirty="0" err="1" smtClean="0">
                <a:latin typeface="Arial" pitchFamily="34" charset="0"/>
                <a:cs typeface="Arial" pitchFamily="34" charset="0"/>
              </a:rPr>
              <a:t>add’l</a:t>
            </a:r>
            <a:r>
              <a:rPr lang="en-US" sz="2800" b="1" dirty="0" smtClean="0">
                <a:latin typeface="Arial" pitchFamily="34" charset="0"/>
                <a:cs typeface="Arial" pitchFamily="34" charset="0"/>
              </a:rPr>
              <a:t> periods </a:t>
            </a:r>
            <a:r>
              <a:rPr lang="en-US" sz="2800" b="1" dirty="0">
                <a:latin typeface="Arial" pitchFamily="34" charset="0"/>
                <a:cs typeface="Arial" pitchFamily="34" charset="0"/>
              </a:rPr>
              <a:t>of play</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414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Kick-off Mechanics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a:latin typeface="Arial" pitchFamily="34" charset="0"/>
              <a:cs typeface="Arial" pitchFamily="34" charset="0"/>
            </a:endParaRPr>
          </a:p>
        </p:txBody>
      </p:sp>
      <p:pic>
        <p:nvPicPr>
          <p:cNvPr id="1026" name="Picture 2" descr="C:\Users\rmooney\Documents\Images\Laws of the Game\Law 5 - The Referee\USDA062711DV14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569"/>
          <a:stretch/>
        </p:blipFill>
        <p:spPr bwMode="auto">
          <a:xfrm>
            <a:off x="4800600" y="1393902"/>
            <a:ext cx="4170117" cy="27970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1358205"/>
            <a:ext cx="4648200" cy="1384995"/>
          </a:xfrm>
          <a:prstGeom prst="rect">
            <a:avLst/>
          </a:prstGeom>
        </p:spPr>
        <p:txBody>
          <a:bodyPr wrap="square">
            <a:spAutoFit/>
          </a:bodyPr>
          <a:lstStyle/>
          <a:p>
            <a:pPr marL="457200" indent="-457200">
              <a:buFont typeface="Wingdings" panose="05000000000000000000" pitchFamily="2" charset="2"/>
              <a:buChar char="§"/>
              <a:defRPr/>
            </a:pPr>
            <a:r>
              <a:rPr lang="en-US" sz="2800" b="1" dirty="0">
                <a:latin typeface="Arial" panose="020B0604020202020204" pitchFamily="34" charset="0"/>
                <a:cs typeface="Arial" panose="020B0604020202020204" pitchFamily="34" charset="0"/>
              </a:rPr>
              <a:t>The referee crew </a:t>
            </a:r>
            <a:r>
              <a:rPr lang="en-US" sz="2800" b="1" dirty="0" smtClean="0">
                <a:latin typeface="Arial" panose="020B0604020202020204" pitchFamily="34" charset="0"/>
                <a:cs typeface="Arial" panose="020B0604020202020204" pitchFamily="34" charset="0"/>
              </a:rPr>
              <a:t>enters </a:t>
            </a:r>
            <a:r>
              <a:rPr lang="en-US" sz="2800" b="1" dirty="0">
                <a:latin typeface="Arial" panose="020B0604020202020204" pitchFamily="34" charset="0"/>
                <a:cs typeface="Arial" panose="020B0604020202020204" pitchFamily="34" charset="0"/>
              </a:rPr>
              <a:t>the field together </a:t>
            </a:r>
            <a:r>
              <a:rPr lang="en-US" sz="2800" b="1" dirty="0" smtClean="0">
                <a:latin typeface="Arial" panose="020B0604020202020204" pitchFamily="34" charset="0"/>
                <a:cs typeface="Arial" panose="020B0604020202020204" pitchFamily="34" charset="0"/>
              </a:rPr>
              <a:t>prior </a:t>
            </a:r>
            <a:r>
              <a:rPr lang="en-US" sz="2800" b="1" dirty="0">
                <a:latin typeface="Arial" panose="020B0604020202020204" pitchFamily="34" charset="0"/>
                <a:cs typeface="Arial" panose="020B0604020202020204" pitchFamily="34" charset="0"/>
              </a:rPr>
              <a:t>to the opening kick-off.  </a:t>
            </a:r>
          </a:p>
        </p:txBody>
      </p:sp>
      <p:sp>
        <p:nvSpPr>
          <p:cNvPr id="3" name="Rectangle 2"/>
          <p:cNvSpPr/>
          <p:nvPr/>
        </p:nvSpPr>
        <p:spPr>
          <a:xfrm>
            <a:off x="76200" y="2806005"/>
            <a:ext cx="4724400" cy="1384995"/>
          </a:xfrm>
          <a:prstGeom prst="rect">
            <a:avLst/>
          </a:prstGeom>
        </p:spPr>
        <p:txBody>
          <a:bodyPr wrap="square">
            <a:spAutoFit/>
          </a:bodyPr>
          <a:lstStyle/>
          <a:p>
            <a:pPr marL="457200" indent="-457200">
              <a:buFont typeface="Wingdings" panose="05000000000000000000" pitchFamily="2" charset="2"/>
              <a:buChar char="§"/>
              <a:defRPr/>
            </a:pPr>
            <a:r>
              <a:rPr lang="en-US" sz="2800" b="1" dirty="0">
                <a:latin typeface="Arial" panose="020B0604020202020204" pitchFamily="34" charset="0"/>
                <a:cs typeface="Arial" panose="020B0604020202020204" pitchFamily="34" charset="0"/>
              </a:rPr>
              <a:t>T</a:t>
            </a:r>
            <a:r>
              <a:rPr lang="en-US" sz="2800" b="1" dirty="0" smtClean="0">
                <a:latin typeface="Arial" panose="020B0604020202020204" pitchFamily="34" charset="0"/>
                <a:cs typeface="Arial" panose="020B0604020202020204" pitchFamily="34" charset="0"/>
              </a:rPr>
              <a:t>hey move to </a:t>
            </a:r>
            <a:r>
              <a:rPr lang="en-US" sz="2800" b="1" dirty="0">
                <a:latin typeface="Arial" panose="020B0604020202020204" pitchFamily="34" charset="0"/>
                <a:cs typeface="Arial" panose="020B0604020202020204" pitchFamily="34" charset="0"/>
              </a:rPr>
              <a:t>the center </a:t>
            </a:r>
            <a:r>
              <a:rPr lang="en-US" sz="2800" b="1" dirty="0" smtClean="0">
                <a:latin typeface="Arial" panose="020B0604020202020204" pitchFamily="34" charset="0"/>
                <a:cs typeface="Arial" panose="020B0604020202020204" pitchFamily="34" charset="0"/>
              </a:rPr>
              <a:t>mark, the </a:t>
            </a:r>
            <a:r>
              <a:rPr lang="en-US" sz="2800" b="1" dirty="0">
                <a:latin typeface="Arial" panose="020B0604020202020204" pitchFamily="34" charset="0"/>
                <a:cs typeface="Arial" panose="020B0604020202020204" pitchFamily="34" charset="0"/>
              </a:rPr>
              <a:t>referee </a:t>
            </a:r>
            <a:r>
              <a:rPr lang="en-US" sz="2800" b="1" dirty="0" smtClean="0">
                <a:latin typeface="Arial" panose="020B0604020202020204" pitchFamily="34" charset="0"/>
                <a:cs typeface="Arial" panose="020B0604020202020204" pitchFamily="34" charset="0"/>
              </a:rPr>
              <a:t>carries </a:t>
            </a:r>
            <a:r>
              <a:rPr lang="en-US" sz="2800" b="1" dirty="0">
                <a:latin typeface="Arial" panose="020B0604020202020204" pitchFamily="34" charset="0"/>
                <a:cs typeface="Arial" panose="020B0604020202020204" pitchFamily="34" charset="0"/>
              </a:rPr>
              <a:t>the ball.  </a:t>
            </a:r>
          </a:p>
        </p:txBody>
      </p:sp>
      <p:sp>
        <p:nvSpPr>
          <p:cNvPr id="10" name="Rectangle 9"/>
          <p:cNvSpPr/>
          <p:nvPr/>
        </p:nvSpPr>
        <p:spPr>
          <a:xfrm>
            <a:off x="76200" y="4419600"/>
            <a:ext cx="8763000" cy="1815882"/>
          </a:xfrm>
          <a:prstGeom prst="rect">
            <a:avLst/>
          </a:prstGeom>
        </p:spPr>
        <p:txBody>
          <a:bodyPr wrap="square">
            <a:spAutoFit/>
          </a:bodyPr>
          <a:lstStyle/>
          <a:p>
            <a:pPr marL="457200" indent="-457200">
              <a:buFont typeface="Wingdings" panose="05000000000000000000" pitchFamily="2" charset="2"/>
              <a:buChar char="§"/>
              <a:defRPr/>
            </a:pPr>
            <a:r>
              <a:rPr lang="en-US" sz="2800" b="1" dirty="0">
                <a:latin typeface="Arial" panose="020B0604020202020204" pitchFamily="34" charset="0"/>
                <a:cs typeface="Arial" panose="020B0604020202020204" pitchFamily="34" charset="0"/>
              </a:rPr>
              <a:t>Following </a:t>
            </a:r>
            <a:r>
              <a:rPr lang="en-US" sz="2800" b="1" dirty="0" smtClean="0">
                <a:latin typeface="Arial" panose="020B0604020202020204" pitchFamily="34" charset="0"/>
                <a:cs typeface="Arial" panose="020B0604020202020204" pitchFamily="34" charset="0"/>
              </a:rPr>
              <a:t>final </a:t>
            </a:r>
            <a:r>
              <a:rPr lang="en-US" sz="2800" b="1" dirty="0">
                <a:latin typeface="Arial" panose="020B0604020202020204" pitchFamily="34" charset="0"/>
                <a:cs typeface="Arial" panose="020B0604020202020204" pitchFamily="34" charset="0"/>
              </a:rPr>
              <a:t>instructions and a handshake, the </a:t>
            </a:r>
            <a:r>
              <a:rPr lang="en-US" sz="2800" b="1" dirty="0" smtClean="0">
                <a:latin typeface="Arial" panose="020B0604020202020204" pitchFamily="34" charset="0"/>
                <a:cs typeface="Arial" panose="020B0604020202020204" pitchFamily="34" charset="0"/>
              </a:rPr>
              <a:t>ARs go </a:t>
            </a:r>
            <a:r>
              <a:rPr lang="en-US" sz="2800" b="1" dirty="0">
                <a:latin typeface="Arial" panose="020B0604020202020204" pitchFamily="34" charset="0"/>
                <a:cs typeface="Arial" panose="020B0604020202020204" pitchFamily="34" charset="0"/>
              </a:rPr>
              <a:t>to their respective goals </a:t>
            </a:r>
            <a:r>
              <a:rPr lang="en-US" sz="2800" b="1" dirty="0" smtClean="0">
                <a:latin typeface="Arial" panose="020B0604020202020204" pitchFamily="34" charset="0"/>
                <a:cs typeface="Arial" panose="020B0604020202020204" pitchFamily="34" charset="0"/>
              </a:rPr>
              <a:t>lines, do a </a:t>
            </a:r>
            <a:r>
              <a:rPr lang="en-US" sz="2800" b="1" dirty="0">
                <a:latin typeface="Arial" panose="020B0604020202020204" pitchFamily="34" charset="0"/>
                <a:cs typeface="Arial" panose="020B0604020202020204" pitchFamily="34" charset="0"/>
              </a:rPr>
              <a:t>final check of the </a:t>
            </a:r>
            <a:r>
              <a:rPr lang="en-US" sz="2800" b="1" dirty="0" smtClean="0">
                <a:latin typeface="Arial" panose="020B0604020202020204" pitchFamily="34" charset="0"/>
                <a:cs typeface="Arial" panose="020B0604020202020204" pitchFamily="34" charset="0"/>
              </a:rPr>
              <a:t>goals/nets and then </a:t>
            </a:r>
            <a:r>
              <a:rPr lang="en-US" sz="2800" b="1" dirty="0">
                <a:latin typeface="Arial" panose="020B0604020202020204" pitchFamily="34" charset="0"/>
                <a:cs typeface="Arial" panose="020B0604020202020204" pitchFamily="34" charset="0"/>
              </a:rPr>
              <a:t>move to their </a:t>
            </a:r>
            <a:r>
              <a:rPr lang="en-US" sz="2800" b="1" dirty="0" smtClean="0">
                <a:latin typeface="Arial" panose="020B0604020202020204" pitchFamily="34" charset="0"/>
                <a:cs typeface="Arial" panose="020B0604020202020204" pitchFamily="34" charset="0"/>
              </a:rPr>
              <a:t>positions </a:t>
            </a:r>
            <a:r>
              <a:rPr lang="en-US" sz="2800" b="1" dirty="0">
                <a:latin typeface="Arial" panose="020B0604020202020204" pitchFamily="34" charset="0"/>
                <a:cs typeface="Arial" panose="020B0604020202020204" pitchFamily="34" charset="0"/>
              </a:rPr>
              <a:t>on the touch lines.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169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Kick-off Mechanics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152400" y="1371600"/>
            <a:ext cx="8839200" cy="2323713"/>
          </a:xfrm>
          <a:prstGeom prst="rect">
            <a:avLst/>
          </a:prstGeom>
        </p:spPr>
        <p:txBody>
          <a:bodyPr wrap="square">
            <a:spAutoFit/>
          </a:bodyPr>
          <a:lstStyle/>
          <a:p>
            <a:pPr marL="457200" indent="-457200">
              <a:spcAft>
                <a:spcPts val="600"/>
              </a:spcAft>
              <a:buFont typeface="Wingdings" panose="05000000000000000000" pitchFamily="2" charset="2"/>
              <a:buChar char="§"/>
              <a:defRPr/>
            </a:pPr>
            <a:r>
              <a:rPr lang="en-US" sz="2800" b="1" dirty="0">
                <a:latin typeface="Arial" panose="020B0604020202020204" pitchFamily="34" charset="0"/>
                <a:cs typeface="Arial" panose="020B0604020202020204" pitchFamily="34" charset="0"/>
              </a:rPr>
              <a:t>Before </a:t>
            </a:r>
            <a:r>
              <a:rPr lang="en-US" sz="2800" b="1" dirty="0" smtClean="0">
                <a:latin typeface="Arial" panose="020B0604020202020204" pitchFamily="34" charset="0"/>
                <a:cs typeface="Arial" panose="020B0604020202020204" pitchFamily="34" charset="0"/>
              </a:rPr>
              <a:t>kick-off</a:t>
            </a:r>
            <a:r>
              <a:rPr lang="en-US" sz="2800" b="1" dirty="0">
                <a:latin typeface="Arial" panose="020B0604020202020204" pitchFamily="34" charset="0"/>
                <a:cs typeface="Arial" panose="020B0604020202020204" pitchFamily="34" charset="0"/>
              </a:rPr>
              <a:t>, the referee </a:t>
            </a:r>
            <a:r>
              <a:rPr lang="en-US" sz="2800" b="1" dirty="0" smtClean="0">
                <a:latin typeface="Arial" panose="020B0604020202020204" pitchFamily="34" charset="0"/>
                <a:cs typeface="Arial" panose="020B0604020202020204" pitchFamily="34" charset="0"/>
              </a:rPr>
              <a:t>looks over the field &amp; players </a:t>
            </a:r>
            <a:r>
              <a:rPr lang="en-US" sz="2800" b="1" dirty="0">
                <a:latin typeface="Arial" panose="020B0604020202020204" pitchFamily="34" charset="0"/>
                <a:cs typeface="Arial" panose="020B0604020202020204" pitchFamily="34" charset="0"/>
              </a:rPr>
              <a:t>and </a:t>
            </a:r>
            <a:r>
              <a:rPr lang="en-US" sz="2800" b="1" dirty="0" smtClean="0">
                <a:latin typeface="Arial" panose="020B0604020202020204" pitchFamily="34" charset="0"/>
                <a:cs typeface="Arial" panose="020B0604020202020204" pitchFamily="34" charset="0"/>
              </a:rPr>
              <a:t>makes </a:t>
            </a:r>
            <a:r>
              <a:rPr lang="en-US" sz="2800" b="1" dirty="0">
                <a:latin typeface="Arial" panose="020B0604020202020204" pitchFamily="34" charset="0"/>
                <a:cs typeface="Arial" panose="020B0604020202020204" pitchFamily="34" charset="0"/>
              </a:rPr>
              <a:t>eye contact with </a:t>
            </a:r>
            <a:r>
              <a:rPr lang="en-US" sz="2800" b="1" dirty="0" smtClean="0">
                <a:latin typeface="Arial" panose="020B0604020202020204" pitchFamily="34" charset="0"/>
                <a:cs typeface="Arial" panose="020B0604020202020204" pitchFamily="34" charset="0"/>
              </a:rPr>
              <a:t>both ARs. </a:t>
            </a:r>
          </a:p>
          <a:p>
            <a:pPr marL="457200"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ARs, in line with second to last defenders, </a:t>
            </a:r>
            <a:r>
              <a:rPr lang="en-US" sz="2800" b="1" dirty="0" smtClean="0">
                <a:latin typeface="Arial" panose="020B0604020202020204" pitchFamily="34" charset="0"/>
                <a:cs typeface="Arial" panose="020B0604020202020204" pitchFamily="34" charset="0"/>
              </a:rPr>
              <a:t>unfurl </a:t>
            </a:r>
            <a:r>
              <a:rPr lang="en-US" sz="2800" b="1" dirty="0">
                <a:latin typeface="Arial" panose="020B0604020202020204" pitchFamily="34" charset="0"/>
                <a:cs typeface="Arial" panose="020B0604020202020204" pitchFamily="34" charset="0"/>
              </a:rPr>
              <a:t>their flag and hold it straight down </a:t>
            </a:r>
            <a:r>
              <a:rPr lang="en-US" sz="2800" b="1" dirty="0" smtClean="0">
                <a:latin typeface="Arial" panose="020B0604020202020204" pitchFamily="34" charset="0"/>
                <a:cs typeface="Arial" panose="020B0604020202020204" pitchFamily="34" charset="0"/>
              </a:rPr>
              <a:t>to show the referee – we are all set and ready.  </a:t>
            </a:r>
            <a:endParaRPr lang="en-US" sz="2800" b="1" dirty="0">
              <a:latin typeface="Arial" panose="020B0604020202020204" pitchFamily="34" charset="0"/>
              <a:cs typeface="Arial" panose="020B0604020202020204" pitchFamily="34" charset="0"/>
            </a:endParaRPr>
          </a:p>
        </p:txBody>
      </p:sp>
      <p:sp>
        <p:nvSpPr>
          <p:cNvPr id="8" name="Rectangle 7"/>
          <p:cNvSpPr/>
          <p:nvPr/>
        </p:nvSpPr>
        <p:spPr>
          <a:xfrm>
            <a:off x="91440" y="4450080"/>
            <a:ext cx="8991600" cy="1815882"/>
          </a:xfrm>
          <a:prstGeom prst="rect">
            <a:avLst/>
          </a:prstGeom>
          <a:solidFill>
            <a:srgbClr val="FFFF00"/>
          </a:solidFill>
          <a:ln>
            <a:solidFill>
              <a:schemeClr val="accent1">
                <a:lumMod val="60000"/>
                <a:lumOff val="40000"/>
              </a:schemeClr>
            </a:solidFill>
          </a:ln>
        </p:spPr>
        <p:txBody>
          <a:bodyPr wrap="square">
            <a:spAutoFit/>
          </a:bodyPr>
          <a:lstStyle/>
          <a:p>
            <a:pPr marL="517525" lvl="1"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The number </a:t>
            </a:r>
            <a:r>
              <a:rPr lang="en-US" sz="2800" b="1" dirty="0">
                <a:latin typeface="Arial" panose="020B0604020202020204" pitchFamily="34" charset="0"/>
                <a:cs typeface="Arial" panose="020B0604020202020204" pitchFamily="34" charset="0"/>
              </a:rPr>
              <a:t>of </a:t>
            </a:r>
            <a:r>
              <a:rPr lang="en-US" sz="2800" b="1" dirty="0" smtClean="0">
                <a:latin typeface="Arial" panose="020B0604020202020204" pitchFamily="34" charset="0"/>
                <a:cs typeface="Arial" panose="020B0604020202020204" pitchFamily="34" charset="0"/>
              </a:rPr>
              <a:t>players is correct,</a:t>
            </a:r>
          </a:p>
          <a:p>
            <a:pPr marL="517525" lvl="1"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The goalkeepers are clearly identified and ready,  </a:t>
            </a:r>
          </a:p>
          <a:p>
            <a:pPr marL="517525" lvl="1"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bench areas are ready, </a:t>
            </a:r>
            <a:r>
              <a:rPr lang="en-US" sz="2800" b="1" dirty="0" smtClean="0">
                <a:latin typeface="Arial" panose="020B0604020202020204" pitchFamily="34" charset="0"/>
                <a:cs typeface="Arial" panose="020B0604020202020204" pitchFamily="34" charset="0"/>
              </a:rPr>
              <a:t>and</a:t>
            </a:r>
          </a:p>
          <a:p>
            <a:pPr marL="517525" lvl="1" indent="-457200">
              <a:buFont typeface="Wingdings" panose="05000000000000000000" pitchFamily="2" charset="2"/>
              <a:buChar char="§"/>
              <a:defRPr/>
            </a:pPr>
            <a:r>
              <a:rPr lang="en-US" sz="2800" b="1" dirty="0" smtClean="0">
                <a:latin typeface="Arial" panose="020B0604020202020204" pitchFamily="34" charset="0"/>
                <a:cs typeface="Arial" panose="020B0604020202020204" pitchFamily="34" charset="0"/>
              </a:rPr>
              <a:t>There are no </a:t>
            </a:r>
            <a:r>
              <a:rPr lang="en-US" sz="2800" b="1" dirty="0">
                <a:latin typeface="Arial" panose="020B0604020202020204" pitchFamily="34" charset="0"/>
                <a:cs typeface="Arial" panose="020B0604020202020204" pitchFamily="34" charset="0"/>
              </a:rPr>
              <a:t>outside agents </a:t>
            </a:r>
            <a:r>
              <a:rPr lang="en-US" sz="2800" b="1" dirty="0" smtClean="0">
                <a:latin typeface="Arial" panose="020B0604020202020204" pitchFamily="34" charset="0"/>
                <a:cs typeface="Arial" panose="020B0604020202020204" pitchFamily="34" charset="0"/>
              </a:rPr>
              <a:t>on </a:t>
            </a:r>
            <a:r>
              <a:rPr lang="en-US" sz="2800" b="1" dirty="0">
                <a:latin typeface="Arial" panose="020B0604020202020204" pitchFamily="34" charset="0"/>
                <a:cs typeface="Arial" panose="020B0604020202020204" pitchFamily="34" charset="0"/>
              </a:rPr>
              <a:t>the </a:t>
            </a:r>
            <a:r>
              <a:rPr lang="en-US" sz="2800" b="1" dirty="0" smtClean="0">
                <a:latin typeface="Arial" panose="020B0604020202020204" pitchFamily="34" charset="0"/>
                <a:cs typeface="Arial" panose="020B0604020202020204" pitchFamily="34" charset="0"/>
              </a:rPr>
              <a:t>field.  </a:t>
            </a:r>
            <a:endParaRPr lang="en-US" sz="2800" b="1" dirty="0">
              <a:latin typeface="Arial" panose="020B0604020202020204" pitchFamily="34" charset="0"/>
              <a:cs typeface="Arial" panose="020B0604020202020204" pitchFamily="34" charset="0"/>
            </a:endParaRPr>
          </a:p>
        </p:txBody>
      </p:sp>
      <p:sp>
        <p:nvSpPr>
          <p:cNvPr id="7" name="Rectangle 6"/>
          <p:cNvSpPr/>
          <p:nvPr/>
        </p:nvSpPr>
        <p:spPr>
          <a:xfrm>
            <a:off x="827113" y="3749040"/>
            <a:ext cx="7363684" cy="584775"/>
          </a:xfrm>
          <a:prstGeom prst="rect">
            <a:avLst/>
          </a:prstGeom>
          <a:solidFill>
            <a:srgbClr val="0000FF"/>
          </a:solidFill>
        </p:spPr>
        <p:txBody>
          <a:bodyPr wrap="none">
            <a:spAutoFit/>
          </a:bodyPr>
          <a:lstStyle/>
          <a:p>
            <a:pPr algn="ctr">
              <a:spcAft>
                <a:spcPts val="1200"/>
              </a:spcAft>
              <a:defRPr/>
            </a:pPr>
            <a:r>
              <a:rPr lang="en-US" sz="3200" b="1" dirty="0" smtClean="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set and ready </a:t>
            </a:r>
            <a:r>
              <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by the ARs means: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78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Kick-off Requirements</a:t>
            </a: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Content Placeholder 2"/>
          <p:cNvSpPr txBox="1">
            <a:spLocks/>
          </p:cNvSpPr>
          <p:nvPr/>
        </p:nvSpPr>
        <p:spPr>
          <a:xfrm>
            <a:off x="0" y="31242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670" y="2530514"/>
            <a:ext cx="3313457" cy="234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62000" y="1295400"/>
            <a:ext cx="7924800" cy="1384995"/>
          </a:xfrm>
          <a:prstGeom prst="rect">
            <a:avLst/>
          </a:prstGeom>
        </p:spPr>
        <p:txBody>
          <a:bodyPr wrap="square">
            <a:spAutoFit/>
          </a:bodyPr>
          <a:lstStyle/>
          <a:p>
            <a:r>
              <a:rPr lang="en-US" sz="2800" b="1" dirty="0" smtClean="0">
                <a:latin typeface="Arial" pitchFamily="34" charset="0"/>
                <a:cs typeface="Arial" pitchFamily="34" charset="0"/>
              </a:rPr>
              <a:t>There are a number of requirements that the referee must ensure are met at the taking of a kick-off.</a:t>
            </a:r>
            <a:endParaRPr lang="en-US" sz="2800" b="1" dirty="0">
              <a:latin typeface="Arial" pitchFamily="34" charset="0"/>
              <a:cs typeface="Arial" pitchFamily="34" charset="0"/>
            </a:endParaRPr>
          </a:p>
        </p:txBody>
      </p:sp>
      <p:sp>
        <p:nvSpPr>
          <p:cNvPr id="3" name="Rectangle 2"/>
          <p:cNvSpPr/>
          <p:nvPr/>
        </p:nvSpPr>
        <p:spPr>
          <a:xfrm>
            <a:off x="942975" y="7156102"/>
            <a:ext cx="7696200" cy="1384995"/>
          </a:xfrm>
          <a:prstGeom prst="rect">
            <a:avLst/>
          </a:prstGeom>
        </p:spPr>
        <p:txBody>
          <a:bodyPr wrap="square">
            <a:spAutoFit/>
          </a:bodyPr>
          <a:lstStyle/>
          <a:p>
            <a:r>
              <a:rPr lang="en-US" sz="2800" b="1" dirty="0">
                <a:latin typeface="Arial" pitchFamily="34" charset="0"/>
                <a:cs typeface="Arial" pitchFamily="34" charset="0"/>
              </a:rPr>
              <a:t>The team not taking the kick-off must also remain outside of the center circle until the ball is </a:t>
            </a:r>
            <a:r>
              <a:rPr lang="en-US" sz="2800" b="1" dirty="0" smtClean="0">
                <a:latin typeface="Arial" pitchFamily="34" charset="0"/>
                <a:cs typeface="Arial" pitchFamily="34" charset="0"/>
              </a:rPr>
              <a:t>kicked into </a:t>
            </a:r>
            <a:r>
              <a:rPr lang="en-US" sz="2800" b="1" dirty="0">
                <a:latin typeface="Arial" pitchFamily="34" charset="0"/>
                <a:cs typeface="Arial" pitchFamily="34" charset="0"/>
              </a:rPr>
              <a:t>play.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914400" y="5015805"/>
            <a:ext cx="7924800" cy="1384995"/>
          </a:xfrm>
          <a:prstGeom prst="rect">
            <a:avLst/>
          </a:prstGeom>
        </p:spPr>
        <p:txBody>
          <a:bodyPr wrap="square">
            <a:spAutoFit/>
          </a:bodyPr>
          <a:lstStyle/>
          <a:p>
            <a:pPr>
              <a:defRPr/>
            </a:pPr>
            <a:r>
              <a:rPr lang="en-US" sz="2800" b="1" dirty="0" smtClean="0">
                <a:latin typeface="Arial" panose="020B0604020202020204" pitchFamily="34" charset="0"/>
                <a:cs typeface="Arial" pitchFamily="34" charset="0"/>
              </a:rPr>
              <a:t>All players on both teams must be in their own defensive half of the field of play. </a:t>
            </a:r>
            <a:endParaRPr lang="en-US" sz="2800" dirty="0">
              <a:latin typeface="Arial" panose="020B0604020202020204" pitchFamily="34" charset="0"/>
              <a:cs typeface="Arial" panose="020B0604020202020204" pitchFamily="34" charset="0"/>
            </a:endParaRPr>
          </a:p>
          <a:p>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1402064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0" y="31242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971800"/>
            <a:ext cx="3048000" cy="215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7200" y="1295400"/>
            <a:ext cx="8150943" cy="1815882"/>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Opponents of </a:t>
            </a:r>
            <a:r>
              <a:rPr lang="en-US" sz="2800" b="1" dirty="0" smtClean="0">
                <a:latin typeface="Arial" panose="020B0604020202020204" pitchFamily="34" charset="0"/>
                <a:cs typeface="Arial" panose="020B0604020202020204" pitchFamily="34" charset="0"/>
              </a:rPr>
              <a:t>the team taking </a:t>
            </a:r>
            <a:r>
              <a:rPr lang="en-US" sz="2800" b="1" dirty="0">
                <a:latin typeface="Arial" panose="020B0604020202020204" pitchFamily="34" charset="0"/>
                <a:cs typeface="Arial" panose="020B0604020202020204" pitchFamily="34" charset="0"/>
              </a:rPr>
              <a:t>the kick-off must </a:t>
            </a:r>
            <a:r>
              <a:rPr lang="en-US" sz="2800" b="1" dirty="0" smtClean="0">
                <a:latin typeface="Arial" panose="020B0604020202020204" pitchFamily="34" charset="0"/>
                <a:cs typeface="Arial" panose="020B0604020202020204" pitchFamily="34" charset="0"/>
              </a:rPr>
              <a:t>remain at least 10 yards from </a:t>
            </a:r>
            <a:r>
              <a:rPr lang="en-US" sz="2800" b="1" dirty="0">
                <a:latin typeface="Arial" panose="020B0604020202020204" pitchFamily="34" charset="0"/>
                <a:cs typeface="Arial" panose="020B0604020202020204" pitchFamily="34" charset="0"/>
              </a:rPr>
              <a:t>the ball </a:t>
            </a:r>
            <a:r>
              <a:rPr lang="en-US" sz="2800" b="1" dirty="0" smtClean="0">
                <a:latin typeface="Arial" panose="020B0604020202020204" pitchFamily="34" charset="0"/>
                <a:cs typeface="Arial" panose="020B0604020202020204" pitchFamily="34" charset="0"/>
              </a:rPr>
              <a:t>and outside </a:t>
            </a:r>
            <a:r>
              <a:rPr lang="en-US" sz="2800" b="1" dirty="0">
                <a:latin typeface="Arial" panose="020B0604020202020204" pitchFamily="34" charset="0"/>
                <a:cs typeface="Arial" panose="020B0604020202020204" pitchFamily="34" charset="0"/>
              </a:rPr>
              <a:t>of the center circle </a:t>
            </a:r>
            <a:r>
              <a:rPr lang="en-US" sz="2800" b="1" dirty="0" smtClean="0">
                <a:latin typeface="Arial" panose="020B0604020202020204" pitchFamily="34" charset="0"/>
                <a:cs typeface="Arial" panose="020B0604020202020204" pitchFamily="34" charset="0"/>
              </a:rPr>
              <a:t>until it is </a:t>
            </a:r>
            <a:r>
              <a:rPr lang="en-US" sz="2800" b="1" dirty="0">
                <a:latin typeface="Arial" panose="020B0604020202020204" pitchFamily="34" charset="0"/>
                <a:cs typeface="Arial" panose="020B0604020202020204" pitchFamily="34" charset="0"/>
              </a:rPr>
              <a:t>is </a:t>
            </a:r>
            <a:r>
              <a:rPr lang="en-US" sz="2800" b="1" dirty="0" smtClean="0">
                <a:latin typeface="Arial" panose="020B0604020202020204" pitchFamily="34" charset="0"/>
                <a:cs typeface="Arial" panose="020B0604020202020204" pitchFamily="34" charset="0"/>
              </a:rPr>
              <a:t>kicked into </a:t>
            </a:r>
            <a:r>
              <a:rPr lang="en-US" sz="2800" b="1" dirty="0">
                <a:latin typeface="Arial" panose="020B0604020202020204" pitchFamily="34" charset="0"/>
                <a:cs typeface="Arial" panose="020B0604020202020204" pitchFamily="34" charset="0"/>
              </a:rPr>
              <a:t>play.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457200" y="5257800"/>
            <a:ext cx="8114071" cy="954107"/>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This distance may be modified for small-sided games. </a:t>
            </a:r>
            <a:endParaRPr lang="en-US" sz="2800" b="1" dirty="0">
              <a:latin typeface="Arial" panose="020B0604020202020204" pitchFamily="34" charset="0"/>
              <a:cs typeface="Arial" panose="020B0604020202020204" pitchFamily="34" charset="0"/>
            </a:endParaRPr>
          </a:p>
        </p:txBody>
      </p:sp>
      <p:sp>
        <p:nvSpPr>
          <p:cNvPr id="13"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Kick-off Requirements</a:t>
            </a: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760889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0" y="31242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632886"/>
            <a:ext cx="3048000" cy="215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5857" y="1460718"/>
            <a:ext cx="8150943" cy="1815882"/>
          </a:xfrm>
          <a:prstGeom prst="rect">
            <a:avLst/>
          </a:prstGeom>
        </p:spPr>
        <p:txBody>
          <a:bodyPr wrap="square">
            <a:spAutoFit/>
          </a:bodyPr>
          <a:lstStyle/>
          <a:p>
            <a:pPr>
              <a:defRPr/>
            </a:pPr>
            <a:r>
              <a:rPr lang="en-US" sz="2800" b="1" i="1" dirty="0" smtClean="0">
                <a:latin typeface="Comic Sans MS" panose="030F0702030302020204" pitchFamily="66" charset="0"/>
                <a:cs typeface="Arial" panose="020B0604020202020204" pitchFamily="34" charset="0"/>
              </a:rPr>
              <a:t>The </a:t>
            </a:r>
            <a:r>
              <a:rPr lang="en-US" sz="2800" b="1" i="1" dirty="0">
                <a:latin typeface="Comic Sans MS" panose="030F0702030302020204" pitchFamily="66" charset="0"/>
                <a:cs typeface="Arial" panose="020B0604020202020204" pitchFamily="34" charset="0"/>
              </a:rPr>
              <a:t>U.S. Soccer Player Development Initiative recommends that small-sided youth games use a modified center circle of 8 </a:t>
            </a:r>
            <a:r>
              <a:rPr lang="en-US" sz="2800" b="1" i="1" dirty="0" smtClean="0">
                <a:latin typeface="Comic Sans MS" panose="030F0702030302020204" pitchFamily="66" charset="0"/>
                <a:cs typeface="Arial" panose="020B0604020202020204" pitchFamily="34" charset="0"/>
              </a:rPr>
              <a:t>yards, </a:t>
            </a:r>
            <a:r>
              <a:rPr lang="en-US" sz="2800" b="1" i="1" dirty="0">
                <a:latin typeface="Comic Sans MS" panose="030F0702030302020204" pitchFamily="66" charset="0"/>
                <a:cs typeface="Arial" panose="020B0604020202020204" pitchFamily="34" charset="0"/>
              </a:rPr>
              <a:t>depending on the age of the game.</a:t>
            </a:r>
            <a:endParaRPr lang="en-US" sz="2800" b="1" i="1" dirty="0">
              <a:latin typeface="Comic Sans MS" panose="030F0702030302020204" pitchFamily="66"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5715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4743" y="8059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Kick-off Requirements</a:t>
            </a:r>
            <a:endPar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994066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1449</TotalTime>
  <Words>1552</Words>
  <Application>Microsoft Office PowerPoint</Application>
  <PresentationFormat>On-screen Show (4:3)</PresentationFormat>
  <Paragraphs>174</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Mooney</dc:creator>
  <cp:lastModifiedBy>Charles Keaney</cp:lastModifiedBy>
  <cp:revision>187</cp:revision>
  <cp:lastPrinted>2016-06-15T00:02:53Z</cp:lastPrinted>
  <dcterms:created xsi:type="dcterms:W3CDTF">2006-08-16T00:00:00Z</dcterms:created>
  <dcterms:modified xsi:type="dcterms:W3CDTF">2016-12-15T12:05:23Z</dcterms:modified>
</cp:coreProperties>
</file>