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6" r:id="rId2"/>
    <p:sldId id="322" r:id="rId3"/>
    <p:sldId id="348" r:id="rId4"/>
    <p:sldId id="284" r:id="rId5"/>
    <p:sldId id="336" r:id="rId6"/>
    <p:sldId id="285" r:id="rId7"/>
    <p:sldId id="323" r:id="rId8"/>
    <p:sldId id="278" r:id="rId9"/>
    <p:sldId id="286" r:id="rId10"/>
    <p:sldId id="283" r:id="rId11"/>
    <p:sldId id="267" r:id="rId12"/>
    <p:sldId id="337" r:id="rId13"/>
    <p:sldId id="274" r:id="rId14"/>
    <p:sldId id="280" r:id="rId15"/>
    <p:sldId id="287" r:id="rId16"/>
    <p:sldId id="288" r:id="rId17"/>
    <p:sldId id="289" r:id="rId18"/>
    <p:sldId id="290" r:id="rId19"/>
    <p:sldId id="349" r:id="rId20"/>
    <p:sldId id="291" r:id="rId21"/>
    <p:sldId id="326" r:id="rId22"/>
    <p:sldId id="327" r:id="rId23"/>
    <p:sldId id="328" r:id="rId24"/>
    <p:sldId id="329" r:id="rId25"/>
    <p:sldId id="330" r:id="rId26"/>
    <p:sldId id="331" r:id="rId27"/>
    <p:sldId id="293" r:id="rId28"/>
    <p:sldId id="294" r:id="rId29"/>
    <p:sldId id="295" r:id="rId30"/>
    <p:sldId id="296" r:id="rId31"/>
    <p:sldId id="339" r:id="rId32"/>
    <p:sldId id="342" r:id="rId33"/>
    <p:sldId id="340" r:id="rId34"/>
    <p:sldId id="297" r:id="rId35"/>
    <p:sldId id="344" r:id="rId36"/>
    <p:sldId id="343" r:id="rId37"/>
    <p:sldId id="350" r:id="rId38"/>
    <p:sldId id="345" r:id="rId39"/>
    <p:sldId id="346" r:id="rId40"/>
    <p:sldId id="305" r:id="rId41"/>
    <p:sldId id="306" r:id="rId42"/>
    <p:sldId id="338" r:id="rId43"/>
    <p:sldId id="309" r:id="rId44"/>
    <p:sldId id="310" r:id="rId45"/>
    <p:sldId id="311" r:id="rId46"/>
    <p:sldId id="333" r:id="rId47"/>
    <p:sldId id="334" r:id="rId48"/>
    <p:sldId id="33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441" autoAdjust="0"/>
  </p:normalViewPr>
  <p:slideViewPr>
    <p:cSldViewPr>
      <p:cViewPr>
        <p:scale>
          <a:sx n="33" d="100"/>
          <a:sy n="33" d="100"/>
        </p:scale>
        <p:origin x="-2424" y="-11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2A118-C26D-4683-A66B-9B2818916448}" type="datetimeFigureOut">
              <a:rPr lang="en-US" smtClean="0"/>
              <a:t>12/15/2016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1DF44-49E7-4C37-AC1E-BBD3806906FF}" type="slidenum">
              <a:rPr lang="en-US" smtClean="0"/>
              <a:t>‹#›</a:t>
            </a:fld>
            <a:endParaRPr lang="en-US" dirty="0"/>
          </a:p>
        </p:txBody>
      </p:sp>
    </p:spTree>
    <p:extLst>
      <p:ext uri="{BB962C8B-B14F-4D97-AF65-F5344CB8AC3E}">
        <p14:creationId xmlns:p14="http://schemas.microsoft.com/office/powerpoint/2010/main" val="236873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Welcome to U.S. Soccer’s online training for the Grade 8 &amp; 9 Referee Course.</a:t>
            </a:r>
            <a:r>
              <a:rPr lang="en-US" sz="1200"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8 training is specific to preparing officials for the competitive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9 training is specific to preparing officials for the small sided and recreational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This presentation focuses on Law 3 – The Number of Players.  </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a:t>
            </a:fld>
            <a:endParaRPr lang="en-US" dirty="0"/>
          </a:p>
        </p:txBody>
      </p:sp>
    </p:spTree>
    <p:extLst>
      <p:ext uri="{BB962C8B-B14F-4D97-AF65-F5344CB8AC3E}">
        <p14:creationId xmlns:p14="http://schemas.microsoft.com/office/powerpoint/2010/main" val="203839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10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15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9</a:t>
            </a:fld>
            <a:endParaRPr lang="en-US" dirty="0"/>
          </a:p>
        </p:txBody>
      </p:sp>
    </p:spTree>
    <p:extLst>
      <p:ext uri="{BB962C8B-B14F-4D97-AF65-F5344CB8AC3E}">
        <p14:creationId xmlns:p14="http://schemas.microsoft.com/office/powerpoint/2010/main" val="27541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457200" y="1371600"/>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2" name="Picture 2" descr="C:\Users\rmooney\Downloads\ISIDA1202122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70"/>
          <a:stretch/>
        </p:blipFill>
        <p:spPr bwMode="auto">
          <a:xfrm>
            <a:off x="105508" y="1312985"/>
            <a:ext cx="4419600" cy="259666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4838700"/>
            <a:ext cx="9144000" cy="13335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Arial" pitchFamily="34" charset="0"/>
              <a:cs typeface="Arial" pitchFamily="34" charset="0"/>
            </a:endParaRPr>
          </a:p>
        </p:txBody>
      </p:sp>
      <p:sp>
        <p:nvSpPr>
          <p:cNvPr id="16" name="Rectangle 7"/>
          <p:cNvSpPr>
            <a:spLocks noChangeArrowheads="1"/>
          </p:cNvSpPr>
          <p:nvPr/>
        </p:nvSpPr>
        <p:spPr bwMode="auto">
          <a:xfrm>
            <a:off x="1752600" y="4419600"/>
            <a:ext cx="716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b="1" dirty="0">
                <a:solidFill>
                  <a:srgbClr val="10253F"/>
                </a:solidFill>
                <a:latin typeface="Arial" pitchFamily="34" charset="0"/>
                <a:ea typeface="ＭＳ Ｐゴシック" pitchFamily="34" charset="-128"/>
                <a:cs typeface="Arial" pitchFamily="34" charset="0"/>
              </a:rPr>
              <a:t>U.S. Soccer Federation Referee Program</a:t>
            </a:r>
          </a:p>
          <a:p>
            <a:pPr algn="ctr">
              <a:defRPr/>
            </a:pPr>
            <a:r>
              <a:rPr lang="en-US" sz="2400" b="1" dirty="0" smtClean="0">
                <a:solidFill>
                  <a:srgbClr val="10253F"/>
                </a:solidFill>
                <a:latin typeface="Arial" pitchFamily="34" charset="0"/>
                <a:ea typeface="ＭＳ Ｐゴシック" pitchFamily="34" charset="-128"/>
                <a:cs typeface="Arial" pitchFamily="34" charset="0"/>
              </a:rPr>
              <a:t>Entry Level Referee Course</a:t>
            </a:r>
            <a:endParaRPr lang="en-US" sz="2400" b="1" dirty="0">
              <a:solidFill>
                <a:srgbClr val="10253F"/>
              </a:solidFill>
              <a:latin typeface="Arial" pitchFamily="34" charset="0"/>
              <a:ea typeface="ＭＳ Ｐゴシック" pitchFamily="34" charset="-128"/>
              <a:cs typeface="Arial" pitchFamily="34" charset="0"/>
            </a:endParaRPr>
          </a:p>
          <a:p>
            <a:pPr algn="ctr">
              <a:defRPr/>
            </a:pPr>
            <a:r>
              <a:rPr lang="en-US" sz="2400" b="1" dirty="0">
                <a:solidFill>
                  <a:srgbClr val="10253F"/>
                </a:solidFill>
                <a:latin typeface="Arial" pitchFamily="34" charset="0"/>
                <a:ea typeface="ＭＳ Ｐゴシック" pitchFamily="34" charset="-128"/>
                <a:cs typeface="Arial" pitchFamily="34" charset="0"/>
              </a:rPr>
              <a:t>Competitive Youth Training </a:t>
            </a:r>
          </a:p>
          <a:p>
            <a:pPr algn="ctr">
              <a:defRPr/>
            </a:pPr>
            <a:r>
              <a:rPr lang="en-US" sz="2400" b="1" dirty="0">
                <a:solidFill>
                  <a:srgbClr val="10253F"/>
                </a:solidFill>
                <a:latin typeface="Arial" pitchFamily="34" charset="0"/>
                <a:ea typeface="ＭＳ Ｐゴシック" pitchFamily="34" charset="-128"/>
                <a:cs typeface="Arial" pitchFamily="34" charset="0"/>
              </a:rPr>
              <a:t>Small Sided and Recreational Youth Training</a:t>
            </a:r>
          </a:p>
        </p:txBody>
      </p:sp>
      <p:pic>
        <p:nvPicPr>
          <p:cNvPr id="11" name="Picture 4" descr="C:\Users\rmooney\Documents\Images\Grade 9\_57R096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203" r="13498" b="12084"/>
          <a:stretch/>
        </p:blipFill>
        <p:spPr bwMode="auto">
          <a:xfrm>
            <a:off x="4618893" y="1324708"/>
            <a:ext cx="44196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572000"/>
            <a:ext cx="1066800" cy="110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685800" y="152400"/>
            <a:ext cx="79248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Law 3 - The Players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7" name="Picture 16"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6"/>
          <p:cNvSpPr txBox="1"/>
          <p:nvPr/>
        </p:nvSpPr>
        <p:spPr>
          <a:xfrm>
            <a:off x="7016515" y="6377940"/>
            <a:ext cx="216217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latin typeface="Arial" panose="020B0604020202020204" pitchFamily="34" charset="0"/>
                <a:cs typeface="Arial" panose="020B0604020202020204" pitchFamily="34" charset="0"/>
              </a:rPr>
              <a:t>2016-17</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727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Checking in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Arial" pitchFamily="34" charset="0"/>
                <a:cs typeface="Arial" pitchFamily="34" charset="0"/>
              </a:rPr>
              <a:t>  </a:t>
            </a:r>
          </a:p>
        </p:txBody>
      </p:sp>
      <p:pic>
        <p:nvPicPr>
          <p:cNvPr id="1027" name="Picture 3" descr="C:\Users\rmooney\Documents\Images\Laws of the Game\Law 3 - The Number of Players\Adult Game Pictures 19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9"/>
          <a:stretch/>
        </p:blipFill>
        <p:spPr bwMode="auto">
          <a:xfrm>
            <a:off x="4850028" y="1207477"/>
            <a:ext cx="4267200" cy="24235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1295400"/>
            <a:ext cx="3886200" cy="2677656"/>
          </a:xfrm>
          <a:prstGeom prst="rect">
            <a:avLst/>
          </a:prstGeom>
        </p:spPr>
        <p:txBody>
          <a:bodyPr wrap="square">
            <a:spAutoFit/>
          </a:bodyPr>
          <a:lstStyle/>
          <a:p>
            <a:pPr>
              <a:defRPr/>
            </a:pPr>
            <a:r>
              <a:rPr lang="en-US" sz="2800" b="1" dirty="0">
                <a:latin typeface="Arial" pitchFamily="34" charset="0"/>
                <a:cs typeface="Arial" pitchFamily="34" charset="0"/>
              </a:rPr>
              <a:t>The general rule is that a player can’t play without a </a:t>
            </a:r>
            <a:r>
              <a:rPr lang="en-US" sz="2800" b="1" dirty="0" smtClean="0">
                <a:latin typeface="Arial" pitchFamily="34" charset="0"/>
                <a:cs typeface="Arial" pitchFamily="34" charset="0"/>
              </a:rPr>
              <a:t>pass, </a:t>
            </a:r>
            <a:r>
              <a:rPr lang="en-US" sz="2800" b="1" dirty="0">
                <a:latin typeface="Arial" pitchFamily="34" charset="0"/>
                <a:cs typeface="Arial" pitchFamily="34" charset="0"/>
              </a:rPr>
              <a:t>but this must be verified by the local rules of competition.  </a:t>
            </a:r>
          </a:p>
        </p:txBody>
      </p:sp>
      <p:sp>
        <p:nvSpPr>
          <p:cNvPr id="3" name="Rectangle 2"/>
          <p:cNvSpPr/>
          <p:nvPr/>
        </p:nvSpPr>
        <p:spPr>
          <a:xfrm>
            <a:off x="1295400" y="4267200"/>
            <a:ext cx="7315200" cy="1815882"/>
          </a:xfrm>
          <a:prstGeom prst="rect">
            <a:avLst/>
          </a:prstGeom>
        </p:spPr>
        <p:txBody>
          <a:bodyPr wrap="square">
            <a:spAutoFit/>
          </a:bodyPr>
          <a:lstStyle/>
          <a:p>
            <a:pPr>
              <a:defRPr/>
            </a:pPr>
            <a:r>
              <a:rPr lang="en-US" sz="2800" b="1" dirty="0" smtClean="0">
                <a:latin typeface="Arial" pitchFamily="34" charset="0"/>
                <a:cs typeface="Arial" pitchFamily="34" charset="0"/>
              </a:rPr>
              <a:t>Also, according </a:t>
            </a:r>
            <a:r>
              <a:rPr lang="en-US" sz="2800" b="1" dirty="0">
                <a:latin typeface="Arial" pitchFamily="34" charset="0"/>
                <a:cs typeface="Arial" pitchFamily="34" charset="0"/>
              </a:rPr>
              <a:t>to the local rules of competition, referees should check the player passes against the team roster to verify identity and eligibility.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04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Substitution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7" name="Picture 3" descr="C:\Users\rmooney\Documents\Images\Grade 9\_57R11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34" b="6829"/>
          <a:stretch/>
        </p:blipFill>
        <p:spPr bwMode="auto">
          <a:xfrm>
            <a:off x="5029200" y="1244405"/>
            <a:ext cx="4114800" cy="23369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284744"/>
            <a:ext cx="4572000" cy="3416320"/>
          </a:xfrm>
          <a:prstGeom prst="rect">
            <a:avLst/>
          </a:prstGeom>
        </p:spPr>
        <p:txBody>
          <a:bodyPr>
            <a:spAutoFit/>
          </a:bodyPr>
          <a:lstStyle/>
          <a:p>
            <a:pPr>
              <a:defRPr/>
            </a:pPr>
            <a:r>
              <a:rPr lang="en-US" sz="2400" b="1" dirty="0" smtClean="0">
                <a:latin typeface="Arial" pitchFamily="34" charset="0"/>
                <a:cs typeface="Arial" pitchFamily="34" charset="0"/>
              </a:rPr>
              <a:t>The rules of play with regard to substitutions often vary significantly from league to league and from one age group to another.  The rules of the competition for each league and age group should outline how many and when substitutions are allowed.</a:t>
            </a:r>
            <a:endParaRPr lang="en-US" sz="2400" b="1" dirty="0">
              <a:latin typeface="Arial" pitchFamily="34" charset="0"/>
              <a:cs typeface="Arial" pitchFamily="34" charset="0"/>
            </a:endParaRPr>
          </a:p>
        </p:txBody>
      </p:sp>
      <p:sp>
        <p:nvSpPr>
          <p:cNvPr id="3" name="Rectangle 2"/>
          <p:cNvSpPr/>
          <p:nvPr/>
        </p:nvSpPr>
        <p:spPr>
          <a:xfrm>
            <a:off x="381000" y="4787205"/>
            <a:ext cx="8382000" cy="1384995"/>
          </a:xfrm>
          <a:prstGeom prst="rect">
            <a:avLst/>
          </a:prstGeom>
        </p:spPr>
        <p:txBody>
          <a:bodyPr wrap="square">
            <a:spAutoFit/>
          </a:bodyPr>
          <a:lstStyle/>
          <a:p>
            <a:pPr>
              <a:defRPr/>
            </a:pPr>
            <a:r>
              <a:rPr lang="en-US" sz="2800" b="1" dirty="0">
                <a:solidFill>
                  <a:srgbClr val="0000FF"/>
                </a:solidFill>
                <a:latin typeface="Arial" pitchFamily="34" charset="0"/>
                <a:cs typeface="Arial" pitchFamily="34" charset="0"/>
              </a:rPr>
              <a:t>Officials need to make sure that they </a:t>
            </a:r>
            <a:r>
              <a:rPr lang="en-US" sz="2800" b="1" dirty="0" smtClean="0">
                <a:solidFill>
                  <a:srgbClr val="0000FF"/>
                </a:solidFill>
                <a:latin typeface="Arial" pitchFamily="34" charset="0"/>
                <a:cs typeface="Arial" pitchFamily="34" charset="0"/>
              </a:rPr>
              <a:t>know and understand the substitution  rules for each game they officiate.  </a:t>
            </a:r>
            <a:endParaRPr lang="en-US" sz="2800" b="1" dirty="0">
              <a:solidFill>
                <a:srgbClr val="0000FF"/>
              </a:solidFill>
              <a:latin typeface="Arial" pitchFamily="34" charset="0"/>
              <a:cs typeface="Arial"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53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Substitution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14300" y="14478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7" name="Picture 3" descr="C:\Users\rmooney\Documents\Images\Grade 9\_57R11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34" b="6829"/>
          <a:stretch/>
        </p:blipFill>
        <p:spPr bwMode="auto">
          <a:xfrm>
            <a:off x="5029200" y="1244405"/>
            <a:ext cx="4114800" cy="23369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2450" y="1536918"/>
            <a:ext cx="4324350" cy="1815882"/>
          </a:xfrm>
          <a:prstGeom prst="rect">
            <a:avLst/>
          </a:prstGeom>
        </p:spPr>
        <p:txBody>
          <a:bodyPr wrap="square">
            <a:spAutoFit/>
          </a:bodyPr>
          <a:lstStyle/>
          <a:p>
            <a:pPr>
              <a:defRPr/>
            </a:pPr>
            <a:r>
              <a:rPr lang="en-US" sz="2800" b="1" dirty="0" smtClean="0">
                <a:solidFill>
                  <a:srgbClr val="0000FF"/>
                </a:solidFill>
                <a:latin typeface="Arial" pitchFamily="34" charset="0"/>
                <a:cs typeface="Arial" pitchFamily="34" charset="0"/>
              </a:rPr>
              <a:t>Typically all small-sided </a:t>
            </a:r>
            <a:r>
              <a:rPr lang="en-US" sz="2800" b="1" dirty="0">
                <a:solidFill>
                  <a:srgbClr val="0000FF"/>
                </a:solidFill>
                <a:latin typeface="Arial" pitchFamily="34" charset="0"/>
                <a:cs typeface="Arial" pitchFamily="34" charset="0"/>
              </a:rPr>
              <a:t>and recreational youth games </a:t>
            </a:r>
            <a:r>
              <a:rPr lang="en-US" sz="2800" b="1" dirty="0" smtClean="0">
                <a:solidFill>
                  <a:srgbClr val="0000FF"/>
                </a:solidFill>
                <a:latin typeface="Arial" pitchFamily="34" charset="0"/>
                <a:cs typeface="Arial" pitchFamily="34" charset="0"/>
              </a:rPr>
              <a:t>allow </a:t>
            </a:r>
            <a:r>
              <a:rPr lang="en-US" sz="2800" b="1" dirty="0">
                <a:solidFill>
                  <a:srgbClr val="0000FF"/>
                </a:solidFill>
                <a:latin typeface="Arial" pitchFamily="34" charset="0"/>
                <a:cs typeface="Arial" pitchFamily="34" charset="0"/>
              </a:rPr>
              <a:t>unlimited substitution.  </a:t>
            </a:r>
          </a:p>
        </p:txBody>
      </p:sp>
      <p:sp>
        <p:nvSpPr>
          <p:cNvPr id="11" name="Rectangle 10"/>
          <p:cNvSpPr/>
          <p:nvPr/>
        </p:nvSpPr>
        <p:spPr>
          <a:xfrm>
            <a:off x="533400" y="3694093"/>
            <a:ext cx="7239000" cy="954107"/>
          </a:xfrm>
          <a:prstGeom prst="rect">
            <a:avLst/>
          </a:prstGeom>
        </p:spPr>
        <p:txBody>
          <a:bodyPr wrap="square">
            <a:spAutoFit/>
          </a:bodyPr>
          <a:lstStyle/>
          <a:p>
            <a:pPr>
              <a:defRPr/>
            </a:pPr>
            <a:r>
              <a:rPr lang="en-US" sz="2800" b="1" dirty="0" smtClean="0">
                <a:latin typeface="Arial" pitchFamily="34" charset="0"/>
                <a:cs typeface="Arial" pitchFamily="34" charset="0"/>
              </a:rPr>
              <a:t>Most U14 and younger competitive games also allow </a:t>
            </a:r>
            <a:r>
              <a:rPr lang="en-US" sz="2800" b="1" dirty="0">
                <a:latin typeface="Arial" pitchFamily="34" charset="0"/>
                <a:cs typeface="Arial" pitchFamily="34" charset="0"/>
              </a:rPr>
              <a:t>unlimited substitution.  </a:t>
            </a:r>
          </a:p>
        </p:txBody>
      </p:sp>
      <p:sp>
        <p:nvSpPr>
          <p:cNvPr id="9" name="TextBox 8"/>
          <p:cNvSpPr txBox="1"/>
          <p:nvPr/>
        </p:nvSpPr>
        <p:spPr>
          <a:xfrm>
            <a:off x="533400" y="4939605"/>
            <a:ext cx="7620000" cy="1384995"/>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Older and higher level competitive  youth matches are more likely to have some form of limited substitution rules. </a:t>
            </a:r>
            <a:endParaRPr lang="en-US" sz="28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3" name="Picture 1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902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Responsibility</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2" name="Picture 2" descr="C:\Users\rmooney\Documents\Images\Grade 9\_57R14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71"/>
          <a:stretch/>
        </p:blipFill>
        <p:spPr bwMode="auto">
          <a:xfrm>
            <a:off x="5244352" y="1219200"/>
            <a:ext cx="3899647"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371600"/>
            <a:ext cx="4724400" cy="2677656"/>
          </a:xfrm>
          <a:prstGeom prst="rect">
            <a:avLst/>
          </a:prstGeom>
        </p:spPr>
        <p:txBody>
          <a:bodyPr wrap="square">
            <a:spAutoFit/>
          </a:bodyPr>
          <a:lstStyle/>
          <a:p>
            <a:pPr>
              <a:defRPr/>
            </a:pPr>
            <a:r>
              <a:rPr lang="en-US" sz="2800" b="1" dirty="0">
                <a:solidFill>
                  <a:srgbClr val="0000FF"/>
                </a:solidFill>
                <a:latin typeface="Arial" pitchFamily="34" charset="0"/>
                <a:cs typeface="Arial" pitchFamily="34" charset="0"/>
              </a:rPr>
              <a:t>It is the referee’s responsibility to control the substitution process and ensure that a equal number of players leave and enter the field.  </a:t>
            </a:r>
          </a:p>
        </p:txBody>
      </p:sp>
      <p:sp>
        <p:nvSpPr>
          <p:cNvPr id="8" name="Rectangle 7"/>
          <p:cNvSpPr/>
          <p:nvPr/>
        </p:nvSpPr>
        <p:spPr>
          <a:xfrm>
            <a:off x="533400" y="4419600"/>
            <a:ext cx="8001000" cy="1815882"/>
          </a:xfrm>
          <a:prstGeom prst="rect">
            <a:avLst/>
          </a:prstGeom>
        </p:spPr>
        <p:txBody>
          <a:bodyPr wrap="square">
            <a:spAutoFit/>
          </a:bodyPr>
          <a:lstStyle/>
          <a:p>
            <a:pPr>
              <a:defRPr/>
            </a:pPr>
            <a:r>
              <a:rPr lang="en-US" sz="2800" b="1" dirty="0" smtClean="0">
                <a:latin typeface="Arial" pitchFamily="34" charset="0"/>
                <a:cs typeface="Arial" pitchFamily="34" charset="0"/>
              </a:rPr>
              <a:t>Officials </a:t>
            </a:r>
            <a:r>
              <a:rPr lang="en-US" sz="2800" b="1" dirty="0">
                <a:latin typeface="Arial" pitchFamily="34" charset="0"/>
                <a:cs typeface="Arial" pitchFamily="34" charset="0"/>
              </a:rPr>
              <a:t>should make a habit of counting the number of players after all substitutions are completed to ensure </a:t>
            </a:r>
            <a:r>
              <a:rPr lang="en-US" sz="2800" b="1" dirty="0" smtClean="0">
                <a:latin typeface="Arial" pitchFamily="34" charset="0"/>
                <a:cs typeface="Arial" pitchFamily="34" charset="0"/>
              </a:rPr>
              <a:t>that each </a:t>
            </a:r>
            <a:r>
              <a:rPr lang="en-US" sz="2800" b="1" dirty="0">
                <a:latin typeface="Arial" pitchFamily="34" charset="0"/>
                <a:cs typeface="Arial" pitchFamily="34" charset="0"/>
              </a:rPr>
              <a:t>team has the correct number of players on the field.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9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Responsibility</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2" name="Picture 2" descr="C:\Users\rmooney\Documents\Images\Grade 9\_57R14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71"/>
          <a:stretch/>
        </p:blipFill>
        <p:spPr bwMode="auto">
          <a:xfrm>
            <a:off x="2209800" y="1274905"/>
            <a:ext cx="5029199" cy="31446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3400" y="4634805"/>
            <a:ext cx="8001000" cy="1384995"/>
          </a:xfrm>
          <a:prstGeom prst="rect">
            <a:avLst/>
          </a:prstGeom>
        </p:spPr>
        <p:txBody>
          <a:bodyPr wrap="square">
            <a:spAutoFit/>
          </a:bodyPr>
          <a:lstStyle/>
          <a:p>
            <a:pPr>
              <a:defRPr/>
            </a:pPr>
            <a:r>
              <a:rPr lang="en-US" sz="2800" b="1" dirty="0">
                <a:latin typeface="Arial" pitchFamily="34" charset="0"/>
                <a:cs typeface="Arial" pitchFamily="34" charset="0"/>
              </a:rPr>
              <a:t>Referees should not restart the game until the substitution process has been done properly and the players are ready for play to resume.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90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Substitutions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2051" name="Picture 3" descr="C:\Users\rmooney\Documents\Images\Laws of the Game\USDA062811DF1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9"/>
          <a:stretch/>
        </p:blipFill>
        <p:spPr bwMode="auto">
          <a:xfrm>
            <a:off x="5791200" y="1207477"/>
            <a:ext cx="3352800" cy="19042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3429000"/>
            <a:ext cx="8305800" cy="2677656"/>
          </a:xfrm>
          <a:prstGeom prst="rect">
            <a:avLst/>
          </a:prstGeom>
        </p:spPr>
        <p:txBody>
          <a:bodyPr wrap="square">
            <a:spAutoFit/>
          </a:bodyPr>
          <a:lstStyle/>
          <a:p>
            <a:pPr>
              <a:defRPr/>
            </a:pPr>
            <a:r>
              <a:rPr lang="en-US" sz="2800" b="1" dirty="0">
                <a:solidFill>
                  <a:srgbClr val="0000FF"/>
                </a:solidFill>
                <a:latin typeface="Arial" pitchFamily="34" charset="0"/>
                <a:cs typeface="Arial" pitchFamily="34" charset="0"/>
              </a:rPr>
              <a:t>Many competitive youth games will allow for </a:t>
            </a:r>
            <a:r>
              <a:rPr lang="en-US" sz="2800" b="1" u="sng" dirty="0">
                <a:solidFill>
                  <a:srgbClr val="0000FF"/>
                </a:solidFill>
                <a:latin typeface="Arial" pitchFamily="34" charset="0"/>
                <a:cs typeface="Arial" pitchFamily="34" charset="0"/>
              </a:rPr>
              <a:t>unlimited </a:t>
            </a:r>
            <a:r>
              <a:rPr lang="en-US" sz="2800" b="1" u="sng" dirty="0" smtClean="0">
                <a:solidFill>
                  <a:srgbClr val="0000FF"/>
                </a:solidFill>
                <a:latin typeface="Arial" pitchFamily="34" charset="0"/>
                <a:cs typeface="Arial" pitchFamily="34" charset="0"/>
              </a:rPr>
              <a:t>re-entry</a:t>
            </a:r>
            <a:r>
              <a:rPr lang="en-US" sz="2800" b="1" dirty="0" smtClean="0">
                <a:solidFill>
                  <a:srgbClr val="0000FF"/>
                </a:solidFill>
                <a:latin typeface="Arial" pitchFamily="34" charset="0"/>
                <a:cs typeface="Arial" pitchFamily="34" charset="0"/>
              </a:rPr>
              <a:t>.</a:t>
            </a:r>
          </a:p>
          <a:p>
            <a:pPr>
              <a:defRPr/>
            </a:pPr>
            <a:r>
              <a:rPr lang="en-US" sz="2800" b="1" dirty="0" smtClean="0">
                <a:solidFill>
                  <a:srgbClr val="0000FF"/>
                </a:solidFill>
                <a:latin typeface="Arial" pitchFamily="34" charset="0"/>
                <a:cs typeface="Arial" pitchFamily="34" charset="0"/>
              </a:rPr>
              <a:t>It </a:t>
            </a:r>
            <a:r>
              <a:rPr lang="en-US" sz="2800" b="1" dirty="0">
                <a:solidFill>
                  <a:srgbClr val="0000FF"/>
                </a:solidFill>
                <a:latin typeface="Arial" pitchFamily="34" charset="0"/>
                <a:cs typeface="Arial" pitchFamily="34" charset="0"/>
              </a:rPr>
              <a:t>is common that substitutions may only be allowed during certain </a:t>
            </a:r>
            <a:r>
              <a:rPr lang="en-US" sz="2800" b="1" dirty="0" smtClean="0">
                <a:solidFill>
                  <a:srgbClr val="0000FF"/>
                </a:solidFill>
                <a:latin typeface="Arial" pitchFamily="34" charset="0"/>
                <a:cs typeface="Arial" pitchFamily="34" charset="0"/>
              </a:rPr>
              <a:t>stoppages, </a:t>
            </a:r>
            <a:r>
              <a:rPr lang="en-US" sz="2800" b="1" dirty="0">
                <a:solidFill>
                  <a:srgbClr val="0000FF"/>
                </a:solidFill>
                <a:latin typeface="Arial" pitchFamily="34" charset="0"/>
                <a:cs typeface="Arial" pitchFamily="34" charset="0"/>
              </a:rPr>
              <a:t>such as throw-ins, goal kicks, injuries, after halftime, and following goals.  </a:t>
            </a:r>
          </a:p>
        </p:txBody>
      </p:sp>
      <p:sp>
        <p:nvSpPr>
          <p:cNvPr id="11" name="Rectangle 10"/>
          <p:cNvSpPr/>
          <p:nvPr/>
        </p:nvSpPr>
        <p:spPr>
          <a:xfrm>
            <a:off x="762000" y="1371254"/>
            <a:ext cx="4876800" cy="1815882"/>
          </a:xfrm>
          <a:prstGeom prst="rect">
            <a:avLst/>
          </a:prstGeom>
        </p:spPr>
        <p:txBody>
          <a:bodyPr wrap="square">
            <a:spAutoFit/>
          </a:bodyPr>
          <a:lstStyle/>
          <a:p>
            <a:pPr>
              <a:defRPr/>
            </a:pPr>
            <a:r>
              <a:rPr lang="en-US" sz="2800" b="1" dirty="0" smtClean="0">
                <a:latin typeface="Arial" pitchFamily="34" charset="0"/>
                <a:cs typeface="Arial" pitchFamily="34" charset="0"/>
              </a:rPr>
              <a:t>The </a:t>
            </a:r>
            <a:r>
              <a:rPr lang="en-US" sz="2800" b="1" dirty="0">
                <a:latin typeface="Arial" pitchFamily="34" charset="0"/>
                <a:cs typeface="Arial" pitchFamily="34" charset="0"/>
              </a:rPr>
              <a:t>local rules of competition </a:t>
            </a:r>
            <a:r>
              <a:rPr lang="en-US" sz="2800" b="1" dirty="0" smtClean="0">
                <a:latin typeface="Arial" pitchFamily="34" charset="0"/>
                <a:cs typeface="Arial" pitchFamily="34" charset="0"/>
              </a:rPr>
              <a:t>should  </a:t>
            </a:r>
            <a:r>
              <a:rPr lang="en-US" sz="2800" b="1" dirty="0">
                <a:latin typeface="Arial" pitchFamily="34" charset="0"/>
                <a:cs typeface="Arial" pitchFamily="34" charset="0"/>
              </a:rPr>
              <a:t>dictate which stoppages of play permit substitutions.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47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Procedure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8" name="Picture 3" descr="C:\Users\rmooney\Documents\Images\Laws of the Game\USDA062811DF1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9"/>
          <a:stretch/>
        </p:blipFill>
        <p:spPr bwMode="auto">
          <a:xfrm>
            <a:off x="5791200" y="1207477"/>
            <a:ext cx="3352800" cy="19042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447800"/>
            <a:ext cx="5029200" cy="1815882"/>
          </a:xfrm>
          <a:prstGeom prst="rect">
            <a:avLst/>
          </a:prstGeom>
        </p:spPr>
        <p:txBody>
          <a:bodyPr wrap="square">
            <a:spAutoFit/>
          </a:bodyPr>
          <a:lstStyle/>
          <a:p>
            <a:pPr>
              <a:defRPr/>
            </a:pPr>
            <a:r>
              <a:rPr lang="en-US" sz="2800" b="1" dirty="0">
                <a:latin typeface="Arial" pitchFamily="34" charset="0"/>
                <a:cs typeface="Arial" pitchFamily="34" charset="0"/>
              </a:rPr>
              <a:t>The procedure to replace a player with a substitute begins with a stoppage of play.  </a:t>
            </a:r>
          </a:p>
        </p:txBody>
      </p:sp>
      <p:sp>
        <p:nvSpPr>
          <p:cNvPr id="9" name="Rectangle 8"/>
          <p:cNvSpPr/>
          <p:nvPr/>
        </p:nvSpPr>
        <p:spPr>
          <a:xfrm>
            <a:off x="535458" y="3810000"/>
            <a:ext cx="7924800" cy="1815882"/>
          </a:xfrm>
          <a:prstGeom prst="rect">
            <a:avLst/>
          </a:prstGeom>
        </p:spPr>
        <p:txBody>
          <a:bodyPr wrap="square">
            <a:spAutoFit/>
          </a:bodyPr>
          <a:lstStyle/>
          <a:p>
            <a:pPr>
              <a:defRPr/>
            </a:pPr>
            <a:r>
              <a:rPr lang="en-US" sz="2800" b="1" dirty="0">
                <a:latin typeface="Arial" pitchFamily="34" charset="0"/>
                <a:cs typeface="Arial" pitchFamily="34" charset="0"/>
              </a:rPr>
              <a:t>Substitutes will typically report to the assistant referee on the team-side touch line, or a fourth official if the game has one assigned.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28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Procedure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8" name="Picture 3" descr="C:\Users\rmooney\Documents\Images\Laws of the Game\USDA062811DF1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9"/>
          <a:stretch/>
        </p:blipFill>
        <p:spPr bwMode="auto">
          <a:xfrm>
            <a:off x="5791200" y="1207477"/>
            <a:ext cx="3352800" cy="19042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3339405"/>
            <a:ext cx="8001000" cy="1384995"/>
          </a:xfrm>
          <a:prstGeom prst="rect">
            <a:avLst/>
          </a:prstGeom>
        </p:spPr>
        <p:txBody>
          <a:bodyPr wrap="square">
            <a:spAutoFit/>
          </a:bodyPr>
          <a:lstStyle/>
          <a:p>
            <a:pPr>
              <a:defRPr/>
            </a:pPr>
            <a:r>
              <a:rPr lang="en-US" sz="2800" b="1" dirty="0">
                <a:latin typeface="Arial" pitchFamily="34" charset="0"/>
                <a:cs typeface="Arial" pitchFamily="34" charset="0"/>
              </a:rPr>
              <a:t>The player being replaced usually leaves at the halfway </a:t>
            </a:r>
            <a:r>
              <a:rPr lang="en-US" sz="2800" b="1" dirty="0" smtClean="0">
                <a:latin typeface="Arial" pitchFamily="34" charset="0"/>
                <a:cs typeface="Arial" pitchFamily="34" charset="0"/>
              </a:rPr>
              <a:t>line, </a:t>
            </a:r>
            <a:r>
              <a:rPr lang="en-US" sz="2800" b="1" dirty="0">
                <a:latin typeface="Arial" pitchFamily="34" charset="0"/>
                <a:cs typeface="Arial" pitchFamily="34" charset="0"/>
              </a:rPr>
              <a:t>but </a:t>
            </a:r>
            <a:r>
              <a:rPr lang="en-US" sz="2800" b="1" dirty="0" smtClean="0">
                <a:latin typeface="Arial" pitchFamily="34" charset="0"/>
                <a:cs typeface="Arial" pitchFamily="34" charset="0"/>
              </a:rPr>
              <a:t>they </a:t>
            </a:r>
            <a:r>
              <a:rPr lang="en-US" sz="2800" b="1" dirty="0">
                <a:latin typeface="Arial" pitchFamily="34" charset="0"/>
                <a:cs typeface="Arial" pitchFamily="34" charset="0"/>
              </a:rPr>
              <a:t>can leave the field from anywhere.  </a:t>
            </a:r>
          </a:p>
        </p:txBody>
      </p:sp>
      <p:sp>
        <p:nvSpPr>
          <p:cNvPr id="3" name="Rectangle 2"/>
          <p:cNvSpPr/>
          <p:nvPr/>
        </p:nvSpPr>
        <p:spPr>
          <a:xfrm>
            <a:off x="535458" y="1371254"/>
            <a:ext cx="5103342" cy="1815882"/>
          </a:xfrm>
          <a:prstGeom prst="rect">
            <a:avLst/>
          </a:prstGeom>
        </p:spPr>
        <p:txBody>
          <a:bodyPr wrap="square">
            <a:spAutoFit/>
          </a:bodyPr>
          <a:lstStyle/>
          <a:p>
            <a:pPr>
              <a:defRPr/>
            </a:pPr>
            <a:r>
              <a:rPr lang="en-US" sz="2800" b="1" dirty="0">
                <a:latin typeface="Arial" pitchFamily="34" charset="0"/>
                <a:cs typeface="Arial" pitchFamily="34" charset="0"/>
              </a:rPr>
              <a:t>That </a:t>
            </a:r>
            <a:r>
              <a:rPr lang="en-US" sz="2800" b="1" dirty="0" smtClean="0">
                <a:latin typeface="Arial" pitchFamily="34" charset="0"/>
                <a:cs typeface="Arial" pitchFamily="34" charset="0"/>
              </a:rPr>
              <a:t>AR or fourth official will then </a:t>
            </a:r>
            <a:r>
              <a:rPr lang="en-US" sz="2800" b="1" dirty="0">
                <a:latin typeface="Arial" pitchFamily="34" charset="0"/>
                <a:cs typeface="Arial" pitchFamily="34" charset="0"/>
              </a:rPr>
              <a:t>notify the referee at the next appropriate stoppage of play.  </a:t>
            </a:r>
          </a:p>
        </p:txBody>
      </p:sp>
      <p:sp>
        <p:nvSpPr>
          <p:cNvPr id="7" name="Rectangle 6"/>
          <p:cNvSpPr/>
          <p:nvPr/>
        </p:nvSpPr>
        <p:spPr>
          <a:xfrm>
            <a:off x="535458" y="4876800"/>
            <a:ext cx="7998942" cy="1384995"/>
          </a:xfrm>
          <a:prstGeom prst="rect">
            <a:avLst/>
          </a:prstGeom>
        </p:spPr>
        <p:txBody>
          <a:bodyPr wrap="square">
            <a:spAutoFit/>
          </a:bodyPr>
          <a:lstStyle/>
          <a:p>
            <a:pPr>
              <a:defRPr/>
            </a:pPr>
            <a:r>
              <a:rPr lang="en-US" sz="2800" b="1" dirty="0">
                <a:latin typeface="Arial" pitchFamily="34" charset="0"/>
                <a:cs typeface="Arial" pitchFamily="34" charset="0"/>
              </a:rPr>
              <a:t>The substitute may only enter the field after the player leaves and the substitute receives a signal from the referee.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67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Procedure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8" name="Picture 3" descr="C:\Users\rmooney\Documents\Images\Laws of the Game\USDA062811DF1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9"/>
          <a:stretch/>
        </p:blipFill>
        <p:spPr bwMode="auto">
          <a:xfrm>
            <a:off x="5791200" y="1207477"/>
            <a:ext cx="3352800" cy="19042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6458" y="1447800"/>
            <a:ext cx="4569942" cy="1384995"/>
          </a:xfrm>
          <a:prstGeom prst="rect">
            <a:avLst/>
          </a:prstGeom>
        </p:spPr>
        <p:txBody>
          <a:bodyPr wrap="square">
            <a:spAutoFit/>
          </a:bodyPr>
          <a:lstStyle/>
          <a:p>
            <a:pPr>
              <a:defRPr/>
            </a:pPr>
            <a:r>
              <a:rPr lang="en-US" sz="2800" b="1" dirty="0" smtClean="0">
                <a:latin typeface="Arial" pitchFamily="34" charset="0"/>
                <a:cs typeface="Arial" pitchFamily="34" charset="0"/>
              </a:rPr>
              <a:t>The </a:t>
            </a:r>
            <a:r>
              <a:rPr lang="en-US" sz="2800" b="1" dirty="0">
                <a:latin typeface="Arial" pitchFamily="34" charset="0"/>
                <a:cs typeface="Arial" pitchFamily="34" charset="0"/>
              </a:rPr>
              <a:t>substitute is required to enter the field at the halfway line.  </a:t>
            </a:r>
          </a:p>
        </p:txBody>
      </p:sp>
      <p:sp>
        <p:nvSpPr>
          <p:cNvPr id="7" name="Rectangle 6"/>
          <p:cNvSpPr/>
          <p:nvPr/>
        </p:nvSpPr>
        <p:spPr>
          <a:xfrm>
            <a:off x="535458" y="3263205"/>
            <a:ext cx="7998942" cy="1384995"/>
          </a:xfrm>
          <a:prstGeom prst="rect">
            <a:avLst/>
          </a:prstGeom>
        </p:spPr>
        <p:txBody>
          <a:bodyPr wrap="square">
            <a:spAutoFit/>
          </a:bodyPr>
          <a:lstStyle/>
          <a:p>
            <a:pPr>
              <a:defRPr/>
            </a:pPr>
            <a:r>
              <a:rPr lang="en-US" sz="2800" b="1" dirty="0">
                <a:latin typeface="Arial" pitchFamily="34" charset="0"/>
                <a:cs typeface="Arial" pitchFamily="34" charset="0"/>
              </a:rPr>
              <a:t>This process remains the same regardless of how many players are being substituted for at the same time.  </a:t>
            </a:r>
          </a:p>
        </p:txBody>
      </p:sp>
      <p:sp>
        <p:nvSpPr>
          <p:cNvPr id="9" name="Rectangle 8"/>
          <p:cNvSpPr/>
          <p:nvPr/>
        </p:nvSpPr>
        <p:spPr>
          <a:xfrm>
            <a:off x="535458" y="4863405"/>
            <a:ext cx="7998942" cy="1384995"/>
          </a:xfrm>
          <a:prstGeom prst="rect">
            <a:avLst/>
          </a:prstGeom>
        </p:spPr>
        <p:txBody>
          <a:bodyPr wrap="square">
            <a:spAutoFit/>
          </a:bodyPr>
          <a:lstStyle/>
          <a:p>
            <a:pPr>
              <a:defRPr/>
            </a:pPr>
            <a:r>
              <a:rPr lang="en-US" sz="2800" b="1" dirty="0">
                <a:latin typeface="Arial" pitchFamily="34" charset="0"/>
                <a:cs typeface="Arial" pitchFamily="34" charset="0"/>
              </a:rPr>
              <a:t>The substitution </a:t>
            </a:r>
            <a:r>
              <a:rPr lang="en-US" sz="2800" b="1" dirty="0" smtClean="0">
                <a:latin typeface="Arial" pitchFamily="34" charset="0"/>
                <a:cs typeface="Arial" pitchFamily="34" charset="0"/>
              </a:rPr>
              <a:t>procedure is over when </a:t>
            </a:r>
            <a:r>
              <a:rPr lang="en-US" sz="2800" b="1" dirty="0">
                <a:latin typeface="Arial" pitchFamily="34" charset="0"/>
                <a:cs typeface="Arial" pitchFamily="34" charset="0"/>
              </a:rPr>
              <a:t>the substitute enters the field with the referee’s permission, thus becoming a player.</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0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609600" y="152400"/>
            <a:ext cx="80010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Procedure Summary</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304800" y="1371600"/>
            <a:ext cx="4953000" cy="3276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800" b="1" dirty="0" smtClean="0">
                <a:latin typeface="Arial" pitchFamily="34" charset="0"/>
                <a:cs typeface="Arial" pitchFamily="34" charset="0"/>
              </a:rPr>
              <a:t>Substitute reports to official</a:t>
            </a:r>
          </a:p>
          <a:p>
            <a:pPr>
              <a:buFont typeface="Wingdings" panose="05000000000000000000" pitchFamily="2" charset="2"/>
              <a:buChar char="§"/>
            </a:pPr>
            <a:r>
              <a:rPr lang="en-US" sz="2800" b="1" dirty="0" smtClean="0">
                <a:latin typeface="Arial" pitchFamily="34" charset="0"/>
                <a:cs typeface="Arial" pitchFamily="34" charset="0"/>
              </a:rPr>
              <a:t>Referee is </a:t>
            </a:r>
            <a:r>
              <a:rPr lang="en-US" sz="2800" b="1" dirty="0" smtClean="0">
                <a:latin typeface="Arial" pitchFamily="34" charset="0"/>
                <a:cs typeface="Arial" pitchFamily="34" charset="0"/>
              </a:rPr>
              <a:t>informed of the substitution</a:t>
            </a:r>
          </a:p>
          <a:p>
            <a:pPr>
              <a:buFont typeface="Wingdings" panose="05000000000000000000" pitchFamily="2" charset="2"/>
              <a:buChar char="§"/>
            </a:pPr>
            <a:r>
              <a:rPr lang="en-US" sz="2800" b="1" dirty="0" smtClean="0">
                <a:latin typeface="Arial" pitchFamily="34" charset="0"/>
                <a:cs typeface="Arial" pitchFamily="34" charset="0"/>
              </a:rPr>
              <a:t>Referee</a:t>
            </a:r>
            <a:r>
              <a:rPr lang="en-US" sz="2800" b="1" dirty="0" smtClean="0">
                <a:latin typeface="Arial" pitchFamily="34" charset="0"/>
                <a:cs typeface="Arial" pitchFamily="34" charset="0"/>
              </a:rPr>
              <a:t> approves the change</a:t>
            </a:r>
            <a:endParaRPr lang="en-US" sz="2800" b="1" dirty="0" smtClean="0">
              <a:latin typeface="Arial" pitchFamily="34" charset="0"/>
              <a:cs typeface="Arial" pitchFamily="34" charset="0"/>
            </a:endParaRPr>
          </a:p>
          <a:p>
            <a:pPr>
              <a:buFont typeface="Wingdings" panose="05000000000000000000" pitchFamily="2" charset="2"/>
              <a:buChar char="§"/>
            </a:pPr>
            <a:endParaRPr lang="en-US" sz="1000" b="1" dirty="0" smtClean="0">
              <a:latin typeface="Arial" pitchFamily="34" charset="0"/>
              <a:cs typeface="Arial" pitchFamily="34" charset="0"/>
            </a:endParaRPr>
          </a:p>
        </p:txBody>
      </p:sp>
      <p:pic>
        <p:nvPicPr>
          <p:cNvPr id="8" name="Picture 3" descr="C:\Users\rmooney\Documents\Images\Laws of the Game\USDA062811DF1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9"/>
          <a:stretch/>
        </p:blipFill>
        <p:spPr bwMode="auto">
          <a:xfrm>
            <a:off x="5437635" y="1247775"/>
            <a:ext cx="370636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4495800"/>
            <a:ext cx="8610600" cy="1384995"/>
          </a:xfrm>
          <a:prstGeom prst="rect">
            <a:avLst/>
          </a:prstGeom>
        </p:spPr>
        <p:txBody>
          <a:bodyPr wrap="square">
            <a:spAutoFit/>
          </a:bodyPr>
          <a:lstStyle/>
          <a:p>
            <a:pPr>
              <a:buFont typeface="Wingdings" panose="05000000000000000000" pitchFamily="2" charset="2"/>
              <a:buChar char="§"/>
            </a:pPr>
            <a:r>
              <a:rPr lang="en-US" sz="2800" b="1" dirty="0" smtClean="0">
                <a:latin typeface="Arial" pitchFamily="34" charset="0"/>
                <a:cs typeface="Arial" pitchFamily="34" charset="0"/>
              </a:rPr>
              <a:t>  Player </a:t>
            </a:r>
            <a:r>
              <a:rPr lang="en-US" sz="2800" b="1" dirty="0">
                <a:latin typeface="Arial" pitchFamily="34" charset="0"/>
                <a:cs typeface="Arial" pitchFamily="34" charset="0"/>
              </a:rPr>
              <a:t>leaves the field</a:t>
            </a:r>
          </a:p>
          <a:p>
            <a:pPr lvl="2">
              <a:buFont typeface="Wingdings" panose="05000000000000000000" pitchFamily="2" charset="2"/>
              <a:buChar char="§"/>
            </a:pPr>
            <a:r>
              <a:rPr lang="en-US" sz="2800" b="1" dirty="0">
                <a:latin typeface="Arial" pitchFamily="34" charset="0"/>
                <a:cs typeface="Arial" pitchFamily="34" charset="0"/>
              </a:rPr>
              <a:t>Typically at the halfway line, but </a:t>
            </a:r>
            <a:r>
              <a:rPr lang="en-US" sz="2800" b="1" dirty="0" smtClean="0">
                <a:latin typeface="Arial" pitchFamily="34" charset="0"/>
                <a:cs typeface="Arial" pitchFamily="34" charset="0"/>
              </a:rPr>
              <a:t>they can </a:t>
            </a:r>
            <a:r>
              <a:rPr lang="en-US" sz="2800" b="1" dirty="0">
                <a:latin typeface="Arial" pitchFamily="34" charset="0"/>
                <a:cs typeface="Arial" pitchFamily="34" charset="0"/>
              </a:rPr>
              <a:t>leave the field from anywhere</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240709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Checking in Teams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Arial" pitchFamily="34" charset="0"/>
                <a:cs typeface="Arial" pitchFamily="34" charset="0"/>
              </a:rPr>
              <a:t>  </a:t>
            </a:r>
          </a:p>
        </p:txBody>
      </p:sp>
      <p:sp>
        <p:nvSpPr>
          <p:cNvPr id="2" name="Rectangle 1"/>
          <p:cNvSpPr/>
          <p:nvPr/>
        </p:nvSpPr>
        <p:spPr>
          <a:xfrm>
            <a:off x="381000" y="1311057"/>
            <a:ext cx="4469028" cy="3108543"/>
          </a:xfrm>
          <a:prstGeom prst="rect">
            <a:avLst/>
          </a:prstGeom>
        </p:spPr>
        <p:txBody>
          <a:bodyPr wrap="square">
            <a:spAutoFit/>
          </a:bodyPr>
          <a:lstStyle/>
          <a:p>
            <a:pPr marL="457200" indent="-457200">
              <a:buFont typeface="Wingdings" panose="05000000000000000000" pitchFamily="2" charset="2"/>
              <a:buChar char="v"/>
              <a:defRPr/>
            </a:pPr>
            <a:r>
              <a:rPr lang="en-US" sz="2800" b="1" dirty="0">
                <a:latin typeface="Arial" pitchFamily="34" charset="0"/>
                <a:cs typeface="Arial" pitchFamily="34" charset="0"/>
              </a:rPr>
              <a:t>Most teams in competitive youth games will </a:t>
            </a:r>
            <a:r>
              <a:rPr lang="en-US" sz="2800" b="1" dirty="0" smtClean="0">
                <a:latin typeface="Arial" pitchFamily="34" charset="0"/>
                <a:cs typeface="Arial" pitchFamily="34" charset="0"/>
              </a:rPr>
              <a:t>have team rosters and player </a:t>
            </a:r>
            <a:r>
              <a:rPr lang="en-US" sz="2800" b="1" dirty="0">
                <a:latin typeface="Arial" pitchFamily="34" charset="0"/>
                <a:cs typeface="Arial" pitchFamily="34" charset="0"/>
              </a:rPr>
              <a:t>passes issued by the league or state association</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pic>
        <p:nvPicPr>
          <p:cNvPr id="10" name="Picture 3" descr="C:\Users\rmooney\Documents\Images\Laws of the Game\Law 3 - The Number of Players\Adult Game Pictures 19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9"/>
          <a:stretch/>
        </p:blipFill>
        <p:spPr bwMode="auto">
          <a:xfrm>
            <a:off x="4876800" y="1749732"/>
            <a:ext cx="4164228" cy="236506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1000" y="4495800"/>
            <a:ext cx="8610600" cy="1815882"/>
          </a:xfrm>
          <a:prstGeom prst="rect">
            <a:avLst/>
          </a:prstGeom>
        </p:spPr>
        <p:txBody>
          <a:bodyPr wrap="square">
            <a:spAutoFit/>
          </a:bodyPr>
          <a:lstStyle/>
          <a:p>
            <a:pPr marL="457200" indent="-457200">
              <a:buFont typeface="Wingdings" panose="05000000000000000000" pitchFamily="2" charset="2"/>
              <a:buChar char="v"/>
              <a:defRPr/>
            </a:pPr>
            <a:r>
              <a:rPr lang="en-US" sz="2800" b="1" dirty="0" smtClean="0">
                <a:latin typeface="Arial" pitchFamily="34" charset="0"/>
                <a:cs typeface="Arial" pitchFamily="34" charset="0"/>
              </a:rPr>
              <a:t>Depending on the local rules of competition  the referee team may have to inspect the roster and/or player passes to insure only eligible players compete in the match.  </a:t>
            </a:r>
            <a:endParaRPr lang="en-US" sz="2800" b="1" dirty="0">
              <a:latin typeface="Arial" pitchFamily="34" charset="0"/>
              <a:cs typeface="Arial"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3" name="Picture 1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963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609600" y="152400"/>
            <a:ext cx="80010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Procedure Summary</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295400"/>
            <a:ext cx="8839200" cy="3657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endParaRPr lang="en-US" sz="1000" b="1" dirty="0" smtClean="0">
              <a:latin typeface="Arial" pitchFamily="34" charset="0"/>
              <a:cs typeface="Arial" pitchFamily="34" charset="0"/>
            </a:endParaRPr>
          </a:p>
          <a:p>
            <a:pPr>
              <a:buFont typeface="Wingdings" panose="05000000000000000000" pitchFamily="2" charset="2"/>
              <a:buChar char="§"/>
            </a:pPr>
            <a:r>
              <a:rPr lang="en-US" sz="2800" b="1" dirty="0" smtClean="0">
                <a:latin typeface="Arial" pitchFamily="34" charset="0"/>
                <a:cs typeface="Arial" pitchFamily="34" charset="0"/>
              </a:rPr>
              <a:t>Substitute </a:t>
            </a:r>
            <a:r>
              <a:rPr lang="en-US" sz="2800" b="1" u="sng" dirty="0" smtClean="0">
                <a:latin typeface="Arial" pitchFamily="34" charset="0"/>
                <a:cs typeface="Arial" pitchFamily="34" charset="0"/>
              </a:rPr>
              <a:t>only</a:t>
            </a:r>
            <a:r>
              <a:rPr lang="en-US" sz="2800" b="1" dirty="0" smtClean="0">
                <a:latin typeface="Arial" pitchFamily="34" charset="0"/>
                <a:cs typeface="Arial" pitchFamily="34" charset="0"/>
              </a:rPr>
              <a:t> enters the field:</a:t>
            </a:r>
          </a:p>
          <a:p>
            <a:pPr lvl="1">
              <a:buFont typeface="Wingdings" panose="05000000000000000000" pitchFamily="2" charset="2"/>
              <a:buChar char="§"/>
            </a:pPr>
            <a:r>
              <a:rPr lang="en-US" b="1" dirty="0" smtClean="0">
                <a:latin typeface="Arial" pitchFamily="34" charset="0"/>
                <a:cs typeface="Arial" pitchFamily="34" charset="0"/>
              </a:rPr>
              <a:t>during a stoppage in play</a:t>
            </a:r>
          </a:p>
          <a:p>
            <a:pPr lvl="1">
              <a:buFont typeface="Wingdings" panose="05000000000000000000" pitchFamily="2" charset="2"/>
              <a:buChar char="§"/>
            </a:pPr>
            <a:r>
              <a:rPr lang="en-US" b="1" dirty="0" smtClean="0">
                <a:latin typeface="Arial" pitchFamily="34" charset="0"/>
                <a:cs typeface="Arial" pitchFamily="34" charset="0"/>
              </a:rPr>
              <a:t>at </a:t>
            </a:r>
            <a:r>
              <a:rPr lang="en-US" b="1" dirty="0">
                <a:latin typeface="Arial" pitchFamily="34" charset="0"/>
                <a:cs typeface="Arial" pitchFamily="34" charset="0"/>
              </a:rPr>
              <a:t>the halfway line</a:t>
            </a:r>
          </a:p>
          <a:p>
            <a:pPr lvl="1">
              <a:buFont typeface="Wingdings" panose="05000000000000000000" pitchFamily="2" charset="2"/>
              <a:buChar char="§"/>
            </a:pPr>
            <a:r>
              <a:rPr lang="en-US" b="1" dirty="0" smtClean="0">
                <a:latin typeface="Arial" pitchFamily="34" charset="0"/>
                <a:cs typeface="Arial" pitchFamily="34" charset="0"/>
              </a:rPr>
              <a:t>after the player being replaced leaves the field</a:t>
            </a:r>
          </a:p>
          <a:p>
            <a:pPr lvl="1">
              <a:buFont typeface="Wingdings" panose="05000000000000000000" pitchFamily="2" charset="2"/>
              <a:buChar char="§"/>
            </a:pPr>
            <a:r>
              <a:rPr lang="en-US" b="1" dirty="0" smtClean="0">
                <a:latin typeface="Arial" pitchFamily="34" charset="0"/>
                <a:cs typeface="Arial" pitchFamily="34" charset="0"/>
              </a:rPr>
              <a:t>after receiving a signal from the </a:t>
            </a:r>
            <a:r>
              <a:rPr lang="en-US" b="1" dirty="0" smtClean="0">
                <a:latin typeface="Arial" pitchFamily="34" charset="0"/>
                <a:cs typeface="Arial" pitchFamily="34" charset="0"/>
              </a:rPr>
              <a:t>referee</a:t>
            </a:r>
            <a:endParaRPr lang="en-US" b="1" dirty="0">
              <a:latin typeface="Arial" pitchFamily="34" charset="0"/>
              <a:cs typeface="Arial" pitchFamily="34" charset="0"/>
            </a:endParaRPr>
          </a:p>
          <a:p>
            <a:pPr marL="457200" lvl="1" indent="0">
              <a:buNone/>
            </a:pPr>
            <a:r>
              <a:rPr lang="en-US" b="1" i="1" dirty="0" smtClean="0">
                <a:latin typeface="Arial" panose="020B0604020202020204" pitchFamily="34" charset="0"/>
                <a:cs typeface="Arial" panose="020B0604020202020204" pitchFamily="34" charset="0"/>
              </a:rPr>
              <a:t>	  … </a:t>
            </a:r>
            <a:r>
              <a:rPr lang="en-US" sz="3200" b="1" i="1" dirty="0" smtClean="0">
                <a:latin typeface="Arial" panose="020B0604020202020204" pitchFamily="34" charset="0"/>
                <a:cs typeface="Arial" panose="020B0604020202020204" pitchFamily="34" charset="0"/>
              </a:rPr>
              <a:t>thus </a:t>
            </a:r>
            <a:r>
              <a:rPr lang="en-US" sz="3200" b="1" i="1" dirty="0">
                <a:latin typeface="Arial" panose="020B0604020202020204" pitchFamily="34" charset="0"/>
                <a:cs typeface="Arial" panose="020B0604020202020204" pitchFamily="34" charset="0"/>
              </a:rPr>
              <a:t>becoming a player.</a:t>
            </a:r>
          </a:p>
          <a:p>
            <a:pPr marL="457200" lvl="1" indent="0">
              <a:buNone/>
            </a:pPr>
            <a:endParaRPr lang="en-US" b="1" dirty="0" smtClean="0">
              <a:latin typeface="Arial" pitchFamily="34" charset="0"/>
              <a:cs typeface="Arial" pitchFamily="34" charset="0"/>
            </a:endParaRPr>
          </a:p>
        </p:txBody>
      </p:sp>
      <p:pic>
        <p:nvPicPr>
          <p:cNvPr id="8" name="Picture 3" descr="C:\Users\rmooney\Documents\Images\Laws of the Game\USDA062811DF1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9"/>
          <a:stretch/>
        </p:blipFill>
        <p:spPr bwMode="auto">
          <a:xfrm>
            <a:off x="6172200" y="1295400"/>
            <a:ext cx="2895600" cy="16445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4953000"/>
            <a:ext cx="8305800" cy="1384995"/>
          </a:xfrm>
          <a:prstGeom prst="rect">
            <a:avLst/>
          </a:prstGeom>
        </p:spPr>
        <p:txBody>
          <a:bodyPr wrap="square">
            <a:spAutoFit/>
          </a:bodyPr>
          <a:lstStyle/>
          <a:p>
            <a:pPr>
              <a:defRPr/>
            </a:pPr>
            <a:r>
              <a:rPr lang="en-US" sz="2800" b="1" dirty="0">
                <a:latin typeface="Comic Sans MS" panose="030F0702030302020204" pitchFamily="66" charset="0"/>
                <a:cs typeface="USSF 90 Min Display Light"/>
              </a:rPr>
              <a:t>Substitutes may take a restart, provided they have first stepped onto the field prior to taking any restart.</a:t>
            </a:r>
            <a:endParaRPr lang="en-US" sz="2800" b="1" dirty="0">
              <a:latin typeface="Comic Sans MS" panose="030F0702030302020204" pitchFamily="66" charset="0"/>
              <a:cs typeface="USSF 90 Min Display Light"/>
            </a:endParaRPr>
          </a:p>
        </p:txBody>
      </p:sp>
    </p:spTree>
    <p:extLst>
      <p:ext uri="{BB962C8B-B14F-4D97-AF65-F5344CB8AC3E}">
        <p14:creationId xmlns:p14="http://schemas.microsoft.com/office/powerpoint/2010/main" val="2804027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Too Many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4098" name="Picture 2" descr="C:\Users\rmooney\Documents\Images\Grade 8\_57R21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5" t="1718" b="14643"/>
          <a:stretch/>
        </p:blipFill>
        <p:spPr bwMode="auto">
          <a:xfrm>
            <a:off x="2971800" y="3167503"/>
            <a:ext cx="3143765" cy="17854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835" y="1295400"/>
            <a:ext cx="8015965"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When multiple substitutions are being made, it is very important that referees follow the substitution procedures and not allow substitutes to enter the field prematurely.  </a:t>
            </a:r>
          </a:p>
        </p:txBody>
      </p:sp>
      <p:sp>
        <p:nvSpPr>
          <p:cNvPr id="3" name="Rectangle 2"/>
          <p:cNvSpPr/>
          <p:nvPr/>
        </p:nvSpPr>
        <p:spPr>
          <a:xfrm>
            <a:off x="670836" y="5015805"/>
            <a:ext cx="8207494"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Following the proper procedure allows officials to reduce the risk that the game would restart with too many players.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02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Too Many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4098" name="Picture 2" descr="C:\Users\rmooney\Documents\Images\Grade 8\_57R21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5" t="1718" b="14643"/>
          <a:stretch/>
        </p:blipFill>
        <p:spPr bwMode="auto">
          <a:xfrm>
            <a:off x="2971800" y="2667000"/>
            <a:ext cx="3143765" cy="17854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835" y="1219200"/>
            <a:ext cx="8015965"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If the referee realizes that there are too many players </a:t>
            </a:r>
            <a:r>
              <a:rPr lang="en-US" sz="2800" b="1" dirty="0">
                <a:solidFill>
                  <a:srgbClr val="0000FF"/>
                </a:solidFill>
                <a:latin typeface="Arial" panose="020B0604020202020204" pitchFamily="34" charset="0"/>
                <a:cs typeface="Arial" panose="020B0604020202020204" pitchFamily="34" charset="0"/>
              </a:rPr>
              <a:t>during play</a:t>
            </a:r>
            <a:r>
              <a:rPr lang="en-US" sz="2800" b="1" dirty="0">
                <a:latin typeface="Arial" panose="020B0604020202020204" pitchFamily="34" charset="0"/>
                <a:cs typeface="Arial" panose="020B0604020202020204" pitchFamily="34" charset="0"/>
              </a:rPr>
              <a:t>, the game should be stopped right away.  </a:t>
            </a:r>
          </a:p>
        </p:txBody>
      </p:sp>
      <p:sp>
        <p:nvSpPr>
          <p:cNvPr id="3" name="Rectangle 2"/>
          <p:cNvSpPr/>
          <p:nvPr/>
        </p:nvSpPr>
        <p:spPr>
          <a:xfrm>
            <a:off x="670836" y="4495800"/>
            <a:ext cx="8207494" cy="954107"/>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referee should then caution and remove the extra player.  </a:t>
            </a:r>
          </a:p>
        </p:txBody>
      </p:sp>
      <p:sp>
        <p:nvSpPr>
          <p:cNvPr id="8" name="Rectangle 7"/>
          <p:cNvSpPr/>
          <p:nvPr/>
        </p:nvSpPr>
        <p:spPr>
          <a:xfrm>
            <a:off x="636372" y="5410200"/>
            <a:ext cx="8050428" cy="954107"/>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game would be restarted with an indirect free kick </a:t>
            </a:r>
            <a:r>
              <a:rPr lang="en-US" sz="2800" b="1" dirty="0" smtClean="0">
                <a:latin typeface="Arial" panose="020B0604020202020204" pitchFamily="34" charset="0"/>
                <a:cs typeface="Arial" panose="020B0604020202020204" pitchFamily="34" charset="0"/>
              </a:rPr>
              <a:t>(IFK) for </a:t>
            </a:r>
            <a:r>
              <a:rPr lang="en-US" sz="2800" b="1" dirty="0">
                <a:latin typeface="Arial" panose="020B0604020202020204" pitchFamily="34" charset="0"/>
                <a:cs typeface="Arial" panose="020B0604020202020204" pitchFamily="34" charset="0"/>
              </a:rPr>
              <a:t>the opposing team.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16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Too Many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4098" name="Picture 2" descr="C:\Users\rmooney\Documents\Images\Grade 8\_57R21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5" t="1718" b="14643"/>
          <a:stretch/>
        </p:blipFill>
        <p:spPr bwMode="auto">
          <a:xfrm>
            <a:off x="2971800" y="2862703"/>
            <a:ext cx="3143765" cy="17854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835" y="1219200"/>
            <a:ext cx="8015965"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If the referee realizes that there are too many players </a:t>
            </a:r>
            <a:r>
              <a:rPr lang="en-US" sz="2800" b="1" dirty="0">
                <a:solidFill>
                  <a:srgbClr val="0000FF"/>
                </a:solidFill>
                <a:latin typeface="Arial" panose="020B0604020202020204" pitchFamily="34" charset="0"/>
                <a:cs typeface="Arial" panose="020B0604020202020204" pitchFamily="34" charset="0"/>
              </a:rPr>
              <a:t>during a stoppage </a:t>
            </a:r>
            <a:r>
              <a:rPr lang="en-US" sz="2800" b="1" dirty="0">
                <a:latin typeface="Arial" panose="020B0604020202020204" pitchFamily="34" charset="0"/>
                <a:cs typeface="Arial" panose="020B0604020202020204" pitchFamily="34" charset="0"/>
              </a:rPr>
              <a:t>of play, </a:t>
            </a:r>
            <a:r>
              <a:rPr lang="en-US" sz="2800" b="1" dirty="0" smtClean="0">
                <a:latin typeface="Arial" panose="020B0604020202020204" pitchFamily="34" charset="0"/>
                <a:cs typeface="Arial" panose="020B0604020202020204" pitchFamily="34" charset="0"/>
              </a:rPr>
              <a:t>they should </a:t>
            </a:r>
            <a:r>
              <a:rPr lang="en-US" sz="2800" b="1" dirty="0">
                <a:latin typeface="Arial" panose="020B0604020202020204" pitchFamily="34" charset="0"/>
                <a:cs typeface="Arial" panose="020B0604020202020204" pitchFamily="34" charset="0"/>
              </a:rPr>
              <a:t>caution and then remove the extra player.  </a:t>
            </a:r>
          </a:p>
        </p:txBody>
      </p:sp>
      <p:sp>
        <p:nvSpPr>
          <p:cNvPr id="3" name="Rectangle 2"/>
          <p:cNvSpPr/>
          <p:nvPr/>
        </p:nvSpPr>
        <p:spPr>
          <a:xfrm>
            <a:off x="670836" y="4863405"/>
            <a:ext cx="8207494" cy="1384995"/>
          </a:xfrm>
          <a:prstGeom prst="rect">
            <a:avLst/>
          </a:prstGeom>
        </p:spPr>
        <p:txBody>
          <a:bodyPr wrap="square">
            <a:spAutoFit/>
          </a:bodyPr>
          <a:lstStyle/>
          <a:p>
            <a:pPr>
              <a:defRPr/>
            </a:pPr>
            <a:r>
              <a:rPr lang="en-US" sz="2800" b="1" dirty="0">
                <a:latin typeface="Arial" panose="020B0604020202020204" pitchFamily="34" charset="0"/>
                <a:cs typeface="Arial" pitchFamily="34" charset="0"/>
              </a:rPr>
              <a:t>The game is then restarted with the appropriate restart that led to the stoppage of play.</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03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Too Many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2" name="Picture 2" descr="C:\Users\rmooney\Documents\Images\Laws of the Game\Law 5 - The Referee\USDA062811DV1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564" r="1592" b="39830"/>
          <a:stretch/>
        </p:blipFill>
        <p:spPr bwMode="auto">
          <a:xfrm>
            <a:off x="5053914" y="1243914"/>
            <a:ext cx="4090085" cy="23177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371600"/>
            <a:ext cx="4572000" cy="2246769"/>
          </a:xfrm>
          <a:prstGeom prst="rect">
            <a:avLst/>
          </a:prstGeom>
        </p:spPr>
        <p:txBody>
          <a:bodyPr>
            <a:spAutoFit/>
          </a:bodyPr>
          <a:lstStyle/>
          <a:p>
            <a:r>
              <a:rPr lang="en-US" sz="2800" b="1" dirty="0">
                <a:latin typeface="Arial" pitchFamily="34" charset="0"/>
                <a:cs typeface="Arial" pitchFamily="34" charset="0"/>
              </a:rPr>
              <a:t>If a team with too many players scores a goal, the referee must disallow the goal, caution and then remove the extra player.  </a:t>
            </a:r>
          </a:p>
        </p:txBody>
      </p:sp>
      <p:sp>
        <p:nvSpPr>
          <p:cNvPr id="8" name="Rectangle 7"/>
          <p:cNvSpPr/>
          <p:nvPr/>
        </p:nvSpPr>
        <p:spPr>
          <a:xfrm>
            <a:off x="457200" y="3886200"/>
            <a:ext cx="6875600" cy="523220"/>
          </a:xfrm>
          <a:prstGeom prst="rect">
            <a:avLst/>
          </a:prstGeom>
        </p:spPr>
        <p:txBody>
          <a:bodyPr wrap="none">
            <a:spAutoFit/>
          </a:bodyPr>
          <a:lstStyle/>
          <a:p>
            <a:pPr>
              <a:defRPr/>
            </a:pPr>
            <a:r>
              <a:rPr lang="en-US" sz="2800" b="1" dirty="0">
                <a:latin typeface="Arial" pitchFamily="34" charset="0"/>
                <a:cs typeface="Arial" pitchFamily="34" charset="0"/>
              </a:rPr>
              <a:t>Play is then restarted with a goal kick.  </a:t>
            </a:r>
          </a:p>
        </p:txBody>
      </p:sp>
      <p:sp>
        <p:nvSpPr>
          <p:cNvPr id="9" name="Rectangle 8"/>
          <p:cNvSpPr/>
          <p:nvPr/>
        </p:nvSpPr>
        <p:spPr>
          <a:xfrm>
            <a:off x="481914" y="4572000"/>
            <a:ext cx="8204886" cy="1815882"/>
          </a:xfrm>
          <a:prstGeom prst="rect">
            <a:avLst/>
          </a:prstGeom>
        </p:spPr>
        <p:txBody>
          <a:bodyPr wrap="square">
            <a:spAutoFit/>
          </a:bodyPr>
          <a:lstStyle/>
          <a:p>
            <a:r>
              <a:rPr lang="en-US" sz="2800" b="1" dirty="0">
                <a:solidFill>
                  <a:srgbClr val="0000FF"/>
                </a:solidFill>
                <a:latin typeface="Arial" pitchFamily="34" charset="0"/>
                <a:cs typeface="Arial" pitchFamily="34" charset="0"/>
              </a:rPr>
              <a:t>If the referee does not realize that a goal was scored by a team with too many players until after the subsequent kick-off, the goal will stand.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01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Too Many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2" name="Picture 2" descr="C:\Users\rmooney\Documents\Images\Laws of the Game\Law 5 - The Referee\USDA062811DV1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564" r="1592" b="39830"/>
          <a:stretch/>
        </p:blipFill>
        <p:spPr bwMode="auto">
          <a:xfrm>
            <a:off x="5257800" y="1268628"/>
            <a:ext cx="3861485" cy="2188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371600"/>
            <a:ext cx="4572000" cy="2246769"/>
          </a:xfrm>
          <a:prstGeom prst="rect">
            <a:avLst/>
          </a:prstGeom>
        </p:spPr>
        <p:txBody>
          <a:bodyPr>
            <a:spAutoFit/>
          </a:bodyPr>
          <a:lstStyle/>
          <a:p>
            <a:r>
              <a:rPr lang="en-US" sz="2800" b="1" dirty="0">
                <a:latin typeface="Arial" pitchFamily="34" charset="0"/>
                <a:cs typeface="Arial" pitchFamily="34" charset="0"/>
              </a:rPr>
              <a:t>If a team with too many players is scored against by a team without extra players, the referee must allow the goal.  </a:t>
            </a:r>
          </a:p>
        </p:txBody>
      </p:sp>
      <p:sp>
        <p:nvSpPr>
          <p:cNvPr id="8" name="Rectangle 7"/>
          <p:cNvSpPr/>
          <p:nvPr/>
        </p:nvSpPr>
        <p:spPr>
          <a:xfrm>
            <a:off x="457200" y="3922693"/>
            <a:ext cx="8229600" cy="954107"/>
          </a:xfrm>
          <a:prstGeom prst="rect">
            <a:avLst/>
          </a:prstGeom>
        </p:spPr>
        <p:txBody>
          <a:bodyPr wrap="square">
            <a:spAutoFit/>
          </a:bodyPr>
          <a:lstStyle/>
          <a:p>
            <a:r>
              <a:rPr lang="en-US" sz="2800" b="1" dirty="0">
                <a:latin typeface="Arial" pitchFamily="34" charset="0"/>
                <a:cs typeface="Arial" pitchFamily="34" charset="0"/>
              </a:rPr>
              <a:t>The referee must also caution the extra player and have </a:t>
            </a:r>
            <a:r>
              <a:rPr lang="en-US" sz="2800" b="1" dirty="0" smtClean="0">
                <a:latin typeface="Arial" pitchFamily="34" charset="0"/>
                <a:cs typeface="Arial" pitchFamily="34" charset="0"/>
              </a:rPr>
              <a:t>them leave </a:t>
            </a:r>
            <a:r>
              <a:rPr lang="en-US" sz="2800" b="1" dirty="0">
                <a:latin typeface="Arial" pitchFamily="34" charset="0"/>
                <a:cs typeface="Arial" pitchFamily="34" charset="0"/>
              </a:rPr>
              <a:t>the field.  </a:t>
            </a:r>
          </a:p>
        </p:txBody>
      </p:sp>
      <p:sp>
        <p:nvSpPr>
          <p:cNvPr id="9" name="Rectangle 8"/>
          <p:cNvSpPr/>
          <p:nvPr/>
        </p:nvSpPr>
        <p:spPr>
          <a:xfrm>
            <a:off x="481914" y="5065693"/>
            <a:ext cx="8204886" cy="954107"/>
          </a:xfrm>
          <a:prstGeom prst="rect">
            <a:avLst/>
          </a:prstGeom>
        </p:spPr>
        <p:txBody>
          <a:bodyPr wrap="square">
            <a:spAutoFit/>
          </a:bodyPr>
          <a:lstStyle/>
          <a:p>
            <a:r>
              <a:rPr lang="en-US" sz="2800" b="1" dirty="0">
                <a:latin typeface="Arial" pitchFamily="34" charset="0"/>
                <a:cs typeface="Arial" pitchFamily="34" charset="0"/>
              </a:rPr>
              <a:t>The restart would be a kick-off since the goal was awarded.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58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Too Many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2" name="Picture 2" descr="C:\Users\rmooney\Documents\Images\Laws of the Game\Law 5 - The Referee\USDA062811DV1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564" r="1592" b="39830"/>
          <a:stretch/>
        </p:blipFill>
        <p:spPr bwMode="auto">
          <a:xfrm>
            <a:off x="2209800" y="1243914"/>
            <a:ext cx="4957417" cy="28092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4114800"/>
            <a:ext cx="7848600" cy="2246769"/>
          </a:xfrm>
          <a:prstGeom prst="rect">
            <a:avLst/>
          </a:prstGeom>
        </p:spPr>
        <p:txBody>
          <a:bodyPr wrap="square">
            <a:spAutoFit/>
          </a:bodyPr>
          <a:lstStyle/>
          <a:p>
            <a:r>
              <a:rPr lang="en-US" sz="2800" b="1" dirty="0">
                <a:latin typeface="Arial" pitchFamily="34" charset="0"/>
                <a:cs typeface="Arial" pitchFamily="34" charset="0"/>
              </a:rPr>
              <a:t>This reinforces the importance of following proper substitution procedures and that referees and </a:t>
            </a:r>
            <a:r>
              <a:rPr lang="en-US" sz="2800" b="1" dirty="0" smtClean="0">
                <a:latin typeface="Arial" pitchFamily="34" charset="0"/>
                <a:cs typeface="Arial" pitchFamily="34" charset="0"/>
              </a:rPr>
              <a:t>ARs should </a:t>
            </a:r>
            <a:r>
              <a:rPr lang="en-US" sz="2800" b="1" dirty="0">
                <a:latin typeface="Arial" pitchFamily="34" charset="0"/>
                <a:cs typeface="Arial" pitchFamily="34" charset="0"/>
              </a:rPr>
              <a:t>always count the number of players before </a:t>
            </a:r>
            <a:r>
              <a:rPr lang="en-US" sz="2800" b="1" dirty="0" smtClean="0">
                <a:latin typeface="Arial" pitchFamily="34" charset="0"/>
                <a:cs typeface="Arial" pitchFamily="34" charset="0"/>
              </a:rPr>
              <a:t>allowing play to resume.</a:t>
            </a:r>
            <a:endParaRPr lang="en-US" sz="2800" b="1" dirty="0">
              <a:latin typeface="Arial" pitchFamily="34" charset="0"/>
              <a:cs typeface="Arial"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19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Goalkeepers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741405" y="1524000"/>
            <a:ext cx="7543800" cy="2246769"/>
          </a:xfrm>
          <a:prstGeom prst="rect">
            <a:avLst/>
          </a:prstGeom>
        </p:spPr>
        <p:txBody>
          <a:bodyPr wrap="square">
            <a:spAutoFit/>
          </a:bodyPr>
          <a:lstStyle/>
          <a:p>
            <a:pPr>
              <a:defRPr/>
            </a:pPr>
            <a:r>
              <a:rPr lang="en-US" sz="2800" b="1" dirty="0">
                <a:latin typeface="Arial" pitchFamily="34" charset="0"/>
                <a:cs typeface="Arial" pitchFamily="34" charset="0"/>
              </a:rPr>
              <a:t>Any player may </a:t>
            </a:r>
            <a:r>
              <a:rPr lang="en-US" sz="2800" b="1" dirty="0">
                <a:solidFill>
                  <a:srgbClr val="0000FF"/>
                </a:solidFill>
                <a:latin typeface="Arial" pitchFamily="34" charset="0"/>
                <a:cs typeface="Arial" pitchFamily="34" charset="0"/>
              </a:rPr>
              <a:t>change places </a:t>
            </a:r>
            <a:r>
              <a:rPr lang="en-US" sz="2800" b="1" dirty="0" smtClean="0">
                <a:latin typeface="Arial" pitchFamily="34" charset="0"/>
                <a:cs typeface="Arial" pitchFamily="34" charset="0"/>
              </a:rPr>
              <a:t>with </a:t>
            </a:r>
            <a:r>
              <a:rPr lang="en-US" sz="2800" b="1" dirty="0">
                <a:latin typeface="Arial" pitchFamily="34" charset="0"/>
                <a:cs typeface="Arial" pitchFamily="34" charset="0"/>
              </a:rPr>
              <a:t>the </a:t>
            </a:r>
            <a:r>
              <a:rPr lang="en-US" sz="2800" b="1" dirty="0" smtClean="0">
                <a:latin typeface="Arial" pitchFamily="34" charset="0"/>
                <a:cs typeface="Arial" pitchFamily="34" charset="0"/>
              </a:rPr>
              <a:t>goalkeeper</a:t>
            </a:r>
            <a:r>
              <a:rPr lang="en-US" sz="2800" b="1" dirty="0">
                <a:latin typeface="Arial" pitchFamily="34" charset="0"/>
                <a:cs typeface="Arial" pitchFamily="34" charset="0"/>
              </a:rPr>
              <a:t> </a:t>
            </a:r>
            <a:r>
              <a:rPr lang="en-US" sz="2800" b="1" dirty="0" smtClean="0">
                <a:latin typeface="Arial" pitchFamily="34" charset="0"/>
                <a:cs typeface="Arial" pitchFamily="34" charset="0"/>
              </a:rPr>
              <a:t>(not </a:t>
            </a:r>
            <a:r>
              <a:rPr lang="en-US" sz="2800" b="1" dirty="0">
                <a:latin typeface="Arial" pitchFamily="34" charset="0"/>
                <a:cs typeface="Arial" pitchFamily="34" charset="0"/>
              </a:rPr>
              <a:t>a substitution</a:t>
            </a:r>
            <a:r>
              <a:rPr lang="en-US" sz="2800" b="1" dirty="0" smtClean="0">
                <a:latin typeface="Arial" pitchFamily="34" charset="0"/>
                <a:cs typeface="Arial" pitchFamily="34" charset="0"/>
              </a:rPr>
              <a:t>), </a:t>
            </a:r>
            <a:r>
              <a:rPr lang="en-US" sz="2800" b="1" dirty="0">
                <a:latin typeface="Arial" pitchFamily="34" charset="0"/>
                <a:cs typeface="Arial" pitchFamily="34" charset="0"/>
              </a:rPr>
              <a:t>provided that the referee is informed before the change is made </a:t>
            </a:r>
            <a:r>
              <a:rPr lang="en-US" sz="2800" b="1" dirty="0" smtClean="0">
                <a:latin typeface="Arial" pitchFamily="34" charset="0"/>
                <a:cs typeface="Arial" pitchFamily="34" charset="0"/>
              </a:rPr>
              <a:t>and that </a:t>
            </a:r>
            <a:r>
              <a:rPr lang="en-US" sz="2800" b="1" dirty="0">
                <a:latin typeface="Arial" pitchFamily="34" charset="0"/>
                <a:cs typeface="Arial" pitchFamily="34" charset="0"/>
              </a:rPr>
              <a:t>the change is made during a stoppage of play.  </a:t>
            </a:r>
          </a:p>
        </p:txBody>
      </p:sp>
      <p:sp>
        <p:nvSpPr>
          <p:cNvPr id="8" name="Rectangle 7"/>
          <p:cNvSpPr/>
          <p:nvPr/>
        </p:nvSpPr>
        <p:spPr>
          <a:xfrm>
            <a:off x="741405" y="4267200"/>
            <a:ext cx="7543800" cy="1815882"/>
          </a:xfrm>
          <a:prstGeom prst="rect">
            <a:avLst/>
          </a:prstGeom>
        </p:spPr>
        <p:txBody>
          <a:bodyPr wrap="square">
            <a:spAutoFit/>
          </a:bodyPr>
          <a:lstStyle/>
          <a:p>
            <a:pPr>
              <a:defRPr/>
            </a:pPr>
            <a:r>
              <a:rPr lang="en-US" sz="2800" b="1" dirty="0">
                <a:latin typeface="Arial" pitchFamily="34" charset="0"/>
                <a:cs typeface="Arial" pitchFamily="34" charset="0"/>
              </a:rPr>
              <a:t>In </a:t>
            </a:r>
            <a:r>
              <a:rPr lang="en-US" sz="2800" b="1" dirty="0" smtClean="0">
                <a:latin typeface="Arial" pitchFamily="34" charset="0"/>
                <a:cs typeface="Arial" pitchFamily="34" charset="0"/>
              </a:rPr>
              <a:t>competitive </a:t>
            </a:r>
            <a:r>
              <a:rPr lang="en-US" sz="2800" b="1" dirty="0">
                <a:latin typeface="Arial" pitchFamily="34" charset="0"/>
                <a:cs typeface="Arial" pitchFamily="34" charset="0"/>
              </a:rPr>
              <a:t>youth games with unlimited substitutions, a new goalkeeper in place at the start of the second half is </a:t>
            </a:r>
            <a:r>
              <a:rPr lang="en-US" sz="2800" b="1" dirty="0" smtClean="0">
                <a:latin typeface="Arial" pitchFamily="34" charset="0"/>
                <a:cs typeface="Arial" pitchFamily="34" charset="0"/>
              </a:rPr>
              <a:t>considered to be </a:t>
            </a:r>
            <a:r>
              <a:rPr lang="en-US" sz="2800" b="1" dirty="0">
                <a:latin typeface="Arial" pitchFamily="34" charset="0"/>
                <a:cs typeface="Arial" pitchFamily="34" charset="0"/>
              </a:rPr>
              <a:t>appropriate </a:t>
            </a:r>
            <a:r>
              <a:rPr lang="en-US" sz="2800" b="1" dirty="0" smtClean="0">
                <a:latin typeface="Arial" pitchFamily="34" charset="0"/>
                <a:cs typeface="Arial" pitchFamily="34" charset="0"/>
              </a:rPr>
              <a:t>notification</a:t>
            </a:r>
            <a:r>
              <a:rPr lang="en-US" sz="2800" b="1" dirty="0">
                <a:latin typeface="Arial" pitchFamily="34" charset="0"/>
                <a:cs typeface="Arial" pitchFamily="34" charset="0"/>
              </a:rPr>
              <a:t> </a:t>
            </a:r>
            <a:r>
              <a:rPr lang="en-US" sz="2800" b="1" dirty="0" smtClean="0">
                <a:latin typeface="Arial" pitchFamily="34" charset="0"/>
                <a:cs typeface="Arial" pitchFamily="34" charset="0"/>
              </a:rPr>
              <a:t>of a change.</a:t>
            </a:r>
            <a:endParaRPr lang="en-US" sz="2800" b="1" dirty="0">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48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Goalkeepers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1431429"/>
            <a:ext cx="8077200" cy="1692771"/>
          </a:xfrm>
          <a:prstGeom prst="rect">
            <a:avLst/>
          </a:prstGeom>
        </p:spPr>
        <p:txBody>
          <a:bodyPr wrap="square">
            <a:spAutoFit/>
          </a:bodyPr>
          <a:lstStyle/>
          <a:p>
            <a:pPr>
              <a:defRPr/>
            </a:pPr>
            <a:r>
              <a:rPr lang="en-US" sz="2600" b="1" dirty="0">
                <a:latin typeface="Arial" pitchFamily="34" charset="0"/>
                <a:cs typeface="Arial" pitchFamily="34" charset="0"/>
              </a:rPr>
              <a:t>If the change is made without the referee’s </a:t>
            </a:r>
            <a:r>
              <a:rPr lang="en-US" sz="2600" b="1" dirty="0" smtClean="0">
                <a:latin typeface="Arial" pitchFamily="34" charset="0"/>
                <a:cs typeface="Arial" pitchFamily="34" charset="0"/>
              </a:rPr>
              <a:t>permission, the </a:t>
            </a:r>
            <a:r>
              <a:rPr lang="en-US" sz="2600" b="1" dirty="0">
                <a:latin typeface="Arial" pitchFamily="34" charset="0"/>
                <a:cs typeface="Arial" pitchFamily="34" charset="0"/>
              </a:rPr>
              <a:t>referee </a:t>
            </a:r>
            <a:r>
              <a:rPr lang="en-US" sz="2600" b="1" dirty="0" smtClean="0">
                <a:latin typeface="Arial" pitchFamily="34" charset="0"/>
                <a:cs typeface="Arial" pitchFamily="34" charset="0"/>
              </a:rPr>
              <a:t>must allow play to continue and then </a:t>
            </a:r>
            <a:r>
              <a:rPr lang="en-US" sz="2600" b="1" dirty="0">
                <a:latin typeface="Arial" pitchFamily="34" charset="0"/>
                <a:cs typeface="Arial" pitchFamily="34" charset="0"/>
              </a:rPr>
              <a:t>caution both players at the next stoppage of play.  </a:t>
            </a:r>
          </a:p>
        </p:txBody>
      </p:sp>
      <p:sp>
        <p:nvSpPr>
          <p:cNvPr id="3" name="Rectangle 2"/>
          <p:cNvSpPr/>
          <p:nvPr/>
        </p:nvSpPr>
        <p:spPr>
          <a:xfrm>
            <a:off x="533400" y="4879538"/>
            <a:ext cx="8077200" cy="1292662"/>
          </a:xfrm>
          <a:prstGeom prst="rect">
            <a:avLst/>
          </a:prstGeom>
        </p:spPr>
        <p:txBody>
          <a:bodyPr wrap="square">
            <a:spAutoFit/>
          </a:bodyPr>
          <a:lstStyle/>
          <a:p>
            <a:pPr>
              <a:defRPr/>
            </a:pPr>
            <a:r>
              <a:rPr lang="en-US" sz="2600" b="1" dirty="0">
                <a:latin typeface="Arial" pitchFamily="34" charset="0"/>
                <a:cs typeface="Arial" pitchFamily="34" charset="0"/>
              </a:rPr>
              <a:t>Note that when a change is made without the referee’s permission and cautions are issued, the change of player and goalkeeper is still upheld.  </a:t>
            </a:r>
          </a:p>
        </p:txBody>
      </p:sp>
      <p:sp>
        <p:nvSpPr>
          <p:cNvPr id="8" name="Rectangle 7"/>
          <p:cNvSpPr/>
          <p:nvPr/>
        </p:nvSpPr>
        <p:spPr>
          <a:xfrm>
            <a:off x="533400" y="3431738"/>
            <a:ext cx="8077200" cy="1292662"/>
          </a:xfrm>
          <a:prstGeom prst="rect">
            <a:avLst/>
          </a:prstGeom>
        </p:spPr>
        <p:txBody>
          <a:bodyPr wrap="square">
            <a:spAutoFit/>
          </a:bodyPr>
          <a:lstStyle/>
          <a:p>
            <a:pPr>
              <a:defRPr/>
            </a:pPr>
            <a:r>
              <a:rPr lang="en-US" sz="2600" b="1" dirty="0" smtClean="0">
                <a:solidFill>
                  <a:srgbClr val="0000FF"/>
                </a:solidFill>
                <a:latin typeface="Arial" pitchFamily="34" charset="0"/>
                <a:cs typeface="Arial" pitchFamily="34" charset="0"/>
              </a:rPr>
              <a:t>Regardless, after any change has been made the player wearing the goalkeeper’s jersey is considered to be the goalkeeper of record.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Leaving the Field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3074" name="Picture 2" descr="C:\Users\rmooney\Documents\Images\Laws of the Game\USSDAKC0715081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760"/>
          <a:stretch/>
        </p:blipFill>
        <p:spPr bwMode="auto">
          <a:xfrm>
            <a:off x="5253156" y="1219200"/>
            <a:ext cx="3890844"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295400"/>
            <a:ext cx="4572000" cy="2677656"/>
          </a:xfrm>
          <a:prstGeom prst="rect">
            <a:avLst/>
          </a:prstGeom>
        </p:spPr>
        <p:txBody>
          <a:bodyPr>
            <a:spAutoFit/>
          </a:bodyPr>
          <a:lstStyle/>
          <a:p>
            <a:pPr>
              <a:defRPr/>
            </a:pPr>
            <a:r>
              <a:rPr lang="en-US" sz="2800" b="1" dirty="0">
                <a:latin typeface="Arial" pitchFamily="34" charset="0"/>
                <a:cs typeface="Arial" pitchFamily="34" charset="0"/>
              </a:rPr>
              <a:t>There are times during the normal course of play when a player may need to leave the field, such as for an injury or to repair equipment.  </a:t>
            </a:r>
          </a:p>
        </p:txBody>
      </p:sp>
      <p:sp>
        <p:nvSpPr>
          <p:cNvPr id="3" name="Rectangle 2"/>
          <p:cNvSpPr/>
          <p:nvPr/>
        </p:nvSpPr>
        <p:spPr>
          <a:xfrm>
            <a:off x="533400" y="4356318"/>
            <a:ext cx="8153400" cy="1815882"/>
          </a:xfrm>
          <a:prstGeom prst="rect">
            <a:avLst/>
          </a:prstGeom>
        </p:spPr>
        <p:txBody>
          <a:bodyPr wrap="square">
            <a:spAutoFit/>
          </a:bodyPr>
          <a:lstStyle/>
          <a:p>
            <a:pPr>
              <a:defRPr/>
            </a:pPr>
            <a:r>
              <a:rPr lang="en-US" sz="2800" b="1" dirty="0">
                <a:latin typeface="Arial" pitchFamily="34" charset="0"/>
                <a:cs typeface="Arial" pitchFamily="34" charset="0"/>
              </a:rPr>
              <a:t>Technically, this requires the referee’s permission, however, common sense should be </a:t>
            </a:r>
            <a:r>
              <a:rPr lang="en-US" sz="2800" b="1" dirty="0" smtClean="0">
                <a:latin typeface="Arial" pitchFamily="34" charset="0"/>
                <a:cs typeface="Arial" pitchFamily="34" charset="0"/>
              </a:rPr>
              <a:t>applied, </a:t>
            </a:r>
            <a:r>
              <a:rPr lang="en-US" sz="2800" b="1" dirty="0">
                <a:latin typeface="Arial" pitchFamily="34" charset="0"/>
                <a:cs typeface="Arial" pitchFamily="34" charset="0"/>
              </a:rPr>
              <a:t>since </a:t>
            </a:r>
            <a:r>
              <a:rPr lang="en-US" sz="2800" b="1" dirty="0" smtClean="0">
                <a:latin typeface="Arial" pitchFamily="34" charset="0"/>
                <a:cs typeface="Arial" pitchFamily="34" charset="0"/>
              </a:rPr>
              <a:t>players </a:t>
            </a:r>
            <a:r>
              <a:rPr lang="en-US" sz="2800" b="1" dirty="0">
                <a:latin typeface="Arial" pitchFamily="34" charset="0"/>
                <a:cs typeface="Arial" pitchFamily="34" charset="0"/>
              </a:rPr>
              <a:t>may sometimes leave without thinking to ask for permission.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346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Checking in Teams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Arial" pitchFamily="34" charset="0"/>
                <a:cs typeface="Arial" pitchFamily="34" charset="0"/>
              </a:rPr>
              <a:t>  </a:t>
            </a:r>
          </a:p>
        </p:txBody>
      </p:sp>
      <p:sp>
        <p:nvSpPr>
          <p:cNvPr id="12" name="Rectangle 11"/>
          <p:cNvSpPr/>
          <p:nvPr/>
        </p:nvSpPr>
        <p:spPr>
          <a:xfrm>
            <a:off x="238125" y="1371600"/>
            <a:ext cx="4716228" cy="3108543"/>
          </a:xfrm>
          <a:prstGeom prst="rect">
            <a:avLst/>
          </a:prstGeom>
        </p:spPr>
        <p:txBody>
          <a:bodyPr wrap="square">
            <a:spAutoFit/>
          </a:bodyPr>
          <a:lstStyle/>
          <a:p>
            <a:pPr>
              <a:defRPr/>
            </a:pPr>
            <a:r>
              <a:rPr lang="en-US" sz="2800" b="1" dirty="0" smtClean="0">
                <a:latin typeface="Arial" pitchFamily="34" charset="0"/>
                <a:cs typeface="Arial" pitchFamily="34" charset="0"/>
              </a:rPr>
              <a:t>Depending on the local rules of </a:t>
            </a:r>
            <a:r>
              <a:rPr lang="en-US" sz="2800" b="1" dirty="0" smtClean="0">
                <a:latin typeface="Arial" pitchFamily="34" charset="0"/>
                <a:cs typeface="Arial" pitchFamily="34" charset="0"/>
              </a:rPr>
              <a:t>competition the </a:t>
            </a:r>
            <a:r>
              <a:rPr lang="en-US" sz="2800" b="1" dirty="0" smtClean="0">
                <a:latin typeface="Arial" pitchFamily="34" charset="0"/>
                <a:cs typeface="Arial" pitchFamily="34" charset="0"/>
              </a:rPr>
              <a:t>referee team may have to inspect the roster and/or player passes to insure only eligible players compete in the match.  </a:t>
            </a:r>
            <a:endParaRPr lang="en-US" sz="2800" b="1" dirty="0">
              <a:latin typeface="Arial" pitchFamily="34" charset="0"/>
              <a:cs typeface="Arial"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3" name="Picture 1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IMG_9944 (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7228" y="1257300"/>
            <a:ext cx="4000500" cy="3009900"/>
          </a:xfrm>
          <a:prstGeom prst="rect">
            <a:avLst/>
          </a:prstGeom>
        </p:spPr>
      </p:pic>
      <p:sp>
        <p:nvSpPr>
          <p:cNvPr id="3" name="Rectangle 2"/>
          <p:cNvSpPr/>
          <p:nvPr/>
        </p:nvSpPr>
        <p:spPr>
          <a:xfrm>
            <a:off x="979722" y="4787205"/>
            <a:ext cx="7859478" cy="1384995"/>
          </a:xfrm>
          <a:prstGeom prst="rect">
            <a:avLst/>
          </a:prstGeom>
        </p:spPr>
        <p:txBody>
          <a:bodyPr wrap="square">
            <a:spAutoFit/>
          </a:bodyPr>
          <a:lstStyle/>
          <a:p>
            <a:pPr>
              <a:defRPr/>
            </a:pPr>
            <a:r>
              <a:rPr lang="en-US" sz="2800" b="1" dirty="0">
                <a:latin typeface="Arial" pitchFamily="34" charset="0"/>
                <a:cs typeface="Arial" pitchFamily="34" charset="0"/>
              </a:rPr>
              <a:t>The general rule is that a player can’t play without a </a:t>
            </a:r>
            <a:r>
              <a:rPr lang="en-US" sz="2800" b="1" dirty="0" smtClean="0">
                <a:latin typeface="Arial" pitchFamily="34" charset="0"/>
                <a:cs typeface="Arial" pitchFamily="34" charset="0"/>
              </a:rPr>
              <a:t>pass, </a:t>
            </a:r>
            <a:r>
              <a:rPr lang="en-US" sz="2800" b="1" dirty="0">
                <a:latin typeface="Arial" pitchFamily="34" charset="0"/>
                <a:cs typeface="Arial" pitchFamily="34" charset="0"/>
              </a:rPr>
              <a:t>but this must be verified by the local rules of competition.  </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135320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Leaving the Field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3074" name="Picture 2" descr="C:\Users\rmooney\Documents\Images\Laws of the Game\USSDAKC0715081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760"/>
          <a:stretch/>
        </p:blipFill>
        <p:spPr bwMode="auto">
          <a:xfrm>
            <a:off x="5253156" y="1219200"/>
            <a:ext cx="3890844"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460718"/>
            <a:ext cx="4572000" cy="1815882"/>
          </a:xfrm>
          <a:prstGeom prst="rect">
            <a:avLst/>
          </a:prstGeom>
        </p:spPr>
        <p:txBody>
          <a:bodyPr>
            <a:spAutoFit/>
          </a:bodyPr>
          <a:lstStyle/>
          <a:p>
            <a:pPr>
              <a:defRPr/>
            </a:pPr>
            <a:r>
              <a:rPr lang="en-US" sz="2800" b="1" dirty="0">
                <a:latin typeface="Arial" pitchFamily="34" charset="0"/>
                <a:cs typeface="Arial" pitchFamily="34" charset="0"/>
              </a:rPr>
              <a:t>In all cases, players must receive the referee’s permission when </a:t>
            </a:r>
            <a:r>
              <a:rPr lang="en-US" sz="2800" b="1" dirty="0" smtClean="0">
                <a:solidFill>
                  <a:srgbClr val="0000FF"/>
                </a:solidFill>
                <a:latin typeface="Arial" pitchFamily="34" charset="0"/>
                <a:cs typeface="Arial" pitchFamily="34" charset="0"/>
              </a:rPr>
              <a:t>re-entering</a:t>
            </a:r>
            <a:r>
              <a:rPr lang="en-US" sz="2800" b="1" dirty="0" smtClean="0">
                <a:latin typeface="Arial" pitchFamily="34" charset="0"/>
                <a:cs typeface="Arial" pitchFamily="34" charset="0"/>
              </a:rPr>
              <a:t> </a:t>
            </a:r>
            <a:r>
              <a:rPr lang="en-US" sz="2800" b="1" dirty="0">
                <a:latin typeface="Arial" pitchFamily="34" charset="0"/>
                <a:cs typeface="Arial" pitchFamily="34" charset="0"/>
              </a:rPr>
              <a:t>the field.  </a:t>
            </a:r>
          </a:p>
        </p:txBody>
      </p:sp>
      <p:sp>
        <p:nvSpPr>
          <p:cNvPr id="3" name="Rectangle 2"/>
          <p:cNvSpPr/>
          <p:nvPr/>
        </p:nvSpPr>
        <p:spPr>
          <a:xfrm>
            <a:off x="533400" y="3792026"/>
            <a:ext cx="8153400" cy="954107"/>
          </a:xfrm>
          <a:prstGeom prst="rect">
            <a:avLst/>
          </a:prstGeom>
        </p:spPr>
        <p:txBody>
          <a:bodyPr wrap="square">
            <a:spAutoFit/>
          </a:bodyPr>
          <a:lstStyle/>
          <a:p>
            <a:pPr>
              <a:defRPr/>
            </a:pPr>
            <a:r>
              <a:rPr lang="en-US" sz="2800" b="1" dirty="0">
                <a:latin typeface="Arial" pitchFamily="34" charset="0"/>
                <a:cs typeface="Arial" pitchFamily="34" charset="0"/>
              </a:rPr>
              <a:t>If play is going on, the player must enter from a touch line.  </a:t>
            </a:r>
          </a:p>
        </p:txBody>
      </p:sp>
      <p:sp>
        <p:nvSpPr>
          <p:cNvPr id="8" name="Rectangle 7"/>
          <p:cNvSpPr/>
          <p:nvPr/>
        </p:nvSpPr>
        <p:spPr>
          <a:xfrm>
            <a:off x="533400" y="4953000"/>
            <a:ext cx="8001000" cy="954107"/>
          </a:xfrm>
          <a:prstGeom prst="rect">
            <a:avLst/>
          </a:prstGeom>
        </p:spPr>
        <p:txBody>
          <a:bodyPr wrap="square">
            <a:spAutoFit/>
          </a:bodyPr>
          <a:lstStyle/>
          <a:p>
            <a:pPr>
              <a:defRPr/>
            </a:pPr>
            <a:r>
              <a:rPr lang="en-US" sz="2800" b="1" dirty="0">
                <a:latin typeface="Arial" pitchFamily="34" charset="0"/>
                <a:cs typeface="Arial" pitchFamily="34" charset="0"/>
              </a:rPr>
              <a:t>If there is a stoppage, the player may return from anywhere.</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752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Team Officials</a:t>
            </a:r>
            <a:endParaRPr lang="en-US" sz="4800" b="1" dirty="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990600" y="1981200"/>
            <a:ext cx="7162800" cy="3539430"/>
          </a:xfrm>
          <a:prstGeom prst="rect">
            <a:avLst/>
          </a:prstGeom>
        </p:spPr>
        <p:txBody>
          <a:bodyPr wrap="square">
            <a:spAutoFit/>
          </a:bodyPr>
          <a:lstStyle/>
          <a:p>
            <a:pPr>
              <a:defRPr/>
            </a:pPr>
            <a:r>
              <a:rPr lang="en-US" sz="3200" b="1" dirty="0" smtClean="0">
                <a:solidFill>
                  <a:srgbClr val="0000FF"/>
                </a:solidFill>
                <a:latin typeface="Arial" pitchFamily="34" charset="0"/>
                <a:cs typeface="Arial" pitchFamily="34" charset="0"/>
              </a:rPr>
              <a:t>Team officials </a:t>
            </a:r>
            <a:r>
              <a:rPr lang="en-US" sz="3200" b="1" dirty="0" smtClean="0">
                <a:latin typeface="Arial" pitchFamily="34" charset="0"/>
                <a:cs typeface="Arial" pitchFamily="34" charset="0"/>
              </a:rPr>
              <a:t>are the coach and any other officials named on the team list.  </a:t>
            </a:r>
          </a:p>
          <a:p>
            <a:pPr>
              <a:defRPr/>
            </a:pPr>
            <a:r>
              <a:rPr lang="en-US" sz="3200" b="1" dirty="0" smtClean="0">
                <a:latin typeface="Arial" pitchFamily="34" charset="0"/>
                <a:cs typeface="Arial" pitchFamily="34" charset="0"/>
              </a:rPr>
              <a:t>A player </a:t>
            </a:r>
            <a:r>
              <a:rPr lang="en-US" sz="3200" b="1" dirty="0">
                <a:latin typeface="Arial" pitchFamily="34" charset="0"/>
                <a:cs typeface="Arial" pitchFamily="34" charset="0"/>
              </a:rPr>
              <a:t>who has received a red card and </a:t>
            </a:r>
            <a:r>
              <a:rPr lang="en-US" sz="3200" b="1" dirty="0" smtClean="0">
                <a:latin typeface="Arial" pitchFamily="34" charset="0"/>
                <a:cs typeface="Arial" pitchFamily="34" charset="0"/>
              </a:rPr>
              <a:t>been sent-off is still considered as a member of the team.</a:t>
            </a:r>
            <a:endParaRPr lang="en-US" sz="3200" b="1" dirty="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4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Outside Agents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990600" y="1371600"/>
            <a:ext cx="7162800" cy="2062103"/>
          </a:xfrm>
          <a:prstGeom prst="rect">
            <a:avLst/>
          </a:prstGeom>
        </p:spPr>
        <p:txBody>
          <a:bodyPr wrap="square">
            <a:spAutoFit/>
          </a:bodyPr>
          <a:lstStyle/>
          <a:p>
            <a:pPr>
              <a:defRPr/>
            </a:pPr>
            <a:r>
              <a:rPr lang="en-US" sz="3200" b="1" dirty="0">
                <a:solidFill>
                  <a:srgbClr val="0000FF"/>
                </a:solidFill>
                <a:latin typeface="Arial" pitchFamily="34" charset="0"/>
                <a:cs typeface="Arial" pitchFamily="34" charset="0"/>
              </a:rPr>
              <a:t>Outside agents </a:t>
            </a:r>
            <a:r>
              <a:rPr lang="en-US" sz="3200" b="1" dirty="0">
                <a:latin typeface="Arial" pitchFamily="34" charset="0"/>
                <a:cs typeface="Arial" pitchFamily="34" charset="0"/>
              </a:rPr>
              <a:t>would include anyone, or anything, not listed on the team roster as a player, substitute, or team </a:t>
            </a:r>
            <a:r>
              <a:rPr lang="en-US" sz="3200" b="1" dirty="0" smtClean="0">
                <a:latin typeface="Arial" pitchFamily="34" charset="0"/>
                <a:cs typeface="Arial" pitchFamily="34" charset="0"/>
              </a:rPr>
              <a:t>official. </a:t>
            </a:r>
          </a:p>
        </p:txBody>
      </p:sp>
      <p:sp>
        <p:nvSpPr>
          <p:cNvPr id="7" name="Rectangle 6"/>
          <p:cNvSpPr/>
          <p:nvPr/>
        </p:nvSpPr>
        <p:spPr>
          <a:xfrm>
            <a:off x="1002957" y="3720405"/>
            <a:ext cx="7531443" cy="2246769"/>
          </a:xfrm>
          <a:prstGeom prst="rect">
            <a:avLst/>
          </a:prstGeom>
        </p:spPr>
        <p:txBody>
          <a:bodyPr wrap="square">
            <a:spAutoFit/>
          </a:bodyPr>
          <a:lstStyle/>
          <a:p>
            <a:pPr>
              <a:defRPr/>
            </a:pPr>
            <a:r>
              <a:rPr lang="en-US" sz="2800" b="1" dirty="0">
                <a:latin typeface="Arial" pitchFamily="34" charset="0"/>
                <a:cs typeface="Arial" pitchFamily="34" charset="0"/>
              </a:rPr>
              <a:t>At the competitive youth level, outside agents are typically family dogs </a:t>
            </a:r>
            <a:r>
              <a:rPr lang="en-US" sz="2800" b="1" dirty="0" smtClean="0">
                <a:latin typeface="Arial" pitchFamily="34" charset="0"/>
                <a:cs typeface="Arial" pitchFamily="34" charset="0"/>
              </a:rPr>
              <a:t>or little </a:t>
            </a:r>
            <a:r>
              <a:rPr lang="en-US" sz="2800" b="1" dirty="0">
                <a:latin typeface="Arial" pitchFamily="34" charset="0"/>
                <a:cs typeface="Arial" pitchFamily="34" charset="0"/>
              </a:rPr>
              <a:t>siblings who run out on to the </a:t>
            </a:r>
            <a:r>
              <a:rPr lang="en-US" sz="2800" b="1" dirty="0" smtClean="0">
                <a:latin typeface="Arial" pitchFamily="34" charset="0"/>
                <a:cs typeface="Arial" pitchFamily="34" charset="0"/>
              </a:rPr>
              <a:t>field.  </a:t>
            </a:r>
          </a:p>
          <a:p>
            <a:pPr>
              <a:defRPr/>
            </a:pPr>
            <a:r>
              <a:rPr lang="en-US" sz="2800" b="1" dirty="0" smtClean="0">
                <a:latin typeface="Arial" pitchFamily="34" charset="0"/>
                <a:cs typeface="Arial" pitchFamily="34" charset="0"/>
              </a:rPr>
              <a:t>A game ball from an adjoining field would also be considered as an outside agent.</a:t>
            </a:r>
            <a:endParaRPr lang="en-US" sz="2800" b="1"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5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Extra Persons</a:t>
            </a:r>
            <a:endParaRPr lang="en-US" sz="4800" b="1" dirty="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914400" y="4939604"/>
            <a:ext cx="7543800" cy="1384995"/>
          </a:xfrm>
          <a:prstGeom prst="rect">
            <a:avLst/>
          </a:prstGeom>
        </p:spPr>
        <p:txBody>
          <a:bodyPr wrap="square">
            <a:spAutoFit/>
          </a:bodyPr>
          <a:lstStyle/>
          <a:p>
            <a:pPr>
              <a:defRPr/>
            </a:pPr>
            <a:r>
              <a:rPr lang="en-US" sz="2800" b="1" dirty="0" smtClean="0">
                <a:solidFill>
                  <a:srgbClr val="0000FF"/>
                </a:solidFill>
                <a:latin typeface="Arial" pitchFamily="34" charset="0"/>
                <a:cs typeface="Arial" pitchFamily="34" charset="0"/>
              </a:rPr>
              <a:t>Note: if </a:t>
            </a:r>
            <a:r>
              <a:rPr lang="en-US" sz="2800" b="1" dirty="0">
                <a:solidFill>
                  <a:srgbClr val="0000FF"/>
                </a:solidFill>
                <a:latin typeface="Arial" pitchFamily="34" charset="0"/>
                <a:cs typeface="Arial" pitchFamily="34" charset="0"/>
              </a:rPr>
              <a:t>they do not interfere and are quickly removed, there is no need to stop the game.  </a:t>
            </a:r>
          </a:p>
        </p:txBody>
      </p:sp>
      <p:sp>
        <p:nvSpPr>
          <p:cNvPr id="10" name="Rectangle 9"/>
          <p:cNvSpPr/>
          <p:nvPr/>
        </p:nvSpPr>
        <p:spPr>
          <a:xfrm>
            <a:off x="762000" y="1295400"/>
            <a:ext cx="7543800" cy="3693319"/>
          </a:xfrm>
          <a:prstGeom prst="rect">
            <a:avLst/>
          </a:prstGeom>
        </p:spPr>
        <p:txBody>
          <a:bodyPr wrap="square">
            <a:spAutoFit/>
          </a:bodyPr>
          <a:lstStyle/>
          <a:p>
            <a:pPr>
              <a:defRPr/>
            </a:pPr>
            <a:r>
              <a:rPr lang="en-US" sz="2800" b="1" dirty="0">
                <a:latin typeface="Arial" pitchFamily="34" charset="0"/>
                <a:cs typeface="Arial" pitchFamily="34" charset="0"/>
              </a:rPr>
              <a:t>If </a:t>
            </a:r>
            <a:r>
              <a:rPr lang="en-US" sz="2800" b="1" dirty="0" smtClean="0">
                <a:latin typeface="Arial" pitchFamily="34" charset="0"/>
                <a:cs typeface="Arial" pitchFamily="34" charset="0"/>
              </a:rPr>
              <a:t>a substitute, substituted player, sent-off player, team official or outside agent  enters the field of play the referee must:</a:t>
            </a:r>
          </a:p>
          <a:p>
            <a:pPr>
              <a:defRPr/>
            </a:pPr>
            <a:endParaRPr lang="en-US" sz="1000" b="1" dirty="0" smtClean="0">
              <a:latin typeface="Arial" pitchFamily="34" charset="0"/>
              <a:cs typeface="Arial" pitchFamily="34" charset="0"/>
            </a:endParaRPr>
          </a:p>
          <a:p>
            <a:pPr marL="914400" lvl="1" indent="-457200">
              <a:buFont typeface="Wingdings" panose="05000000000000000000" pitchFamily="2" charset="2"/>
              <a:buChar char="§"/>
              <a:defRPr/>
            </a:pPr>
            <a:r>
              <a:rPr lang="en-US" sz="2800" b="1" dirty="0" smtClean="0">
                <a:solidFill>
                  <a:srgbClr val="FF0000"/>
                </a:solidFill>
                <a:latin typeface="Arial" pitchFamily="34" charset="0"/>
                <a:cs typeface="Arial" pitchFamily="34" charset="0"/>
              </a:rPr>
              <a:t>only</a:t>
            </a:r>
            <a:r>
              <a:rPr lang="en-US" sz="2800" b="1" dirty="0" smtClean="0">
                <a:latin typeface="Arial" pitchFamily="34" charset="0"/>
                <a:cs typeface="Arial" pitchFamily="34" charset="0"/>
              </a:rPr>
              <a:t> stop play if there is interference with play</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have the person or object removed</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take appropriate disciplinary action.</a:t>
            </a:r>
          </a:p>
          <a:p>
            <a:pPr marL="914400" lvl="1" indent="-457200">
              <a:buFont typeface="Wingdings" panose="05000000000000000000" pitchFamily="2" charset="2"/>
              <a:buChar char="§"/>
              <a:defRPr/>
            </a:pPr>
            <a:endParaRPr lang="en-US" sz="2800" b="1"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21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Extra Persons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914400" y="1600200"/>
            <a:ext cx="7543800" cy="2677656"/>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When a </a:t>
            </a:r>
            <a:r>
              <a:rPr lang="en-US" sz="2800" b="1" dirty="0">
                <a:latin typeface="Arial" panose="020B0604020202020204" pitchFamily="34" charset="0"/>
                <a:cs typeface="Arial" panose="020B0604020202020204" pitchFamily="34" charset="0"/>
              </a:rPr>
              <a:t>substitute or </a:t>
            </a:r>
            <a:r>
              <a:rPr lang="en-US" sz="2800" b="1" dirty="0" smtClean="0">
                <a:latin typeface="Arial" panose="020B0604020202020204" pitchFamily="34" charset="0"/>
                <a:cs typeface="Arial" panose="020B0604020202020204" pitchFamily="34" charset="0"/>
              </a:rPr>
              <a:t>a substituted </a:t>
            </a:r>
            <a:r>
              <a:rPr lang="en-US" sz="2800" b="1" dirty="0">
                <a:latin typeface="Arial" panose="020B0604020202020204" pitchFamily="34" charset="0"/>
                <a:cs typeface="Arial" panose="020B0604020202020204" pitchFamily="34" charset="0"/>
              </a:rPr>
              <a:t>player </a:t>
            </a:r>
            <a:r>
              <a:rPr lang="en-US" sz="2800" b="1" dirty="0" smtClean="0">
                <a:latin typeface="Arial" panose="020B0604020202020204" pitchFamily="34" charset="0"/>
                <a:cs typeface="Arial" panose="020B0604020202020204" pitchFamily="34" charset="0"/>
              </a:rPr>
              <a:t>enters </a:t>
            </a:r>
            <a:r>
              <a:rPr lang="en-US" sz="2800" b="1" dirty="0">
                <a:latin typeface="Arial" panose="020B0604020202020204" pitchFamily="34" charset="0"/>
                <a:cs typeface="Arial" panose="020B0604020202020204" pitchFamily="34" charset="0"/>
              </a:rPr>
              <a:t>the field of play without the referee’s </a:t>
            </a:r>
            <a:r>
              <a:rPr lang="en-US" sz="2800" b="1" dirty="0" smtClean="0">
                <a:latin typeface="Arial" panose="020B0604020202020204" pitchFamily="34" charset="0"/>
                <a:cs typeface="Arial" panose="020B0604020202020204" pitchFamily="34" charset="0"/>
              </a:rPr>
              <a:t>permission, and there is no interference </a:t>
            </a:r>
            <a:r>
              <a:rPr lang="en-US" sz="2800" b="1" dirty="0">
                <a:latin typeface="Arial" panose="020B0604020202020204" pitchFamily="34" charset="0"/>
                <a:cs typeface="Arial" panose="020B0604020202020204" pitchFamily="34" charset="0"/>
              </a:rPr>
              <a:t>with </a:t>
            </a:r>
            <a:r>
              <a:rPr lang="en-US" sz="2800" b="1" dirty="0" smtClean="0">
                <a:latin typeface="Arial" panose="020B0604020202020204" pitchFamily="34" charset="0"/>
                <a:cs typeface="Arial" panose="020B0604020202020204" pitchFamily="34" charset="0"/>
              </a:rPr>
              <a:t>play, the referee shall caution them for unsporting behavior and order them to leave the field-of-play at the next stoppage. </a:t>
            </a:r>
            <a:endParaRPr lang="en-US" sz="2800" b="1" dirty="0">
              <a:latin typeface="Arial" panose="020B0604020202020204" pitchFamily="34" charset="0"/>
              <a:cs typeface="Arial" panose="020B0604020202020204" pitchFamily="34" charset="0"/>
            </a:endParaRPr>
          </a:p>
        </p:txBody>
      </p:sp>
      <p:sp>
        <p:nvSpPr>
          <p:cNvPr id="7" name="TextBox 6"/>
          <p:cNvSpPr txBox="1"/>
          <p:nvPr/>
        </p:nvSpPr>
        <p:spPr>
          <a:xfrm>
            <a:off x="914400" y="4495800"/>
            <a:ext cx="7620000" cy="1815882"/>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If this is a second caution for either a  substitute or substituted player, they shall be shown a red card  and are no longer permitted to participate in the match.</a:t>
            </a:r>
            <a:endParaRPr lang="en-US"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46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Extra Persons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10" name="Rectangle 9"/>
          <p:cNvSpPr/>
          <p:nvPr/>
        </p:nvSpPr>
        <p:spPr>
          <a:xfrm>
            <a:off x="762000" y="1588056"/>
            <a:ext cx="7543800" cy="2831544"/>
          </a:xfrm>
          <a:prstGeom prst="rect">
            <a:avLst/>
          </a:prstGeom>
        </p:spPr>
        <p:txBody>
          <a:bodyPr wrap="square">
            <a:spAutoFit/>
          </a:bodyPr>
          <a:lstStyle/>
          <a:p>
            <a:pPr>
              <a:defRPr/>
            </a:pPr>
            <a:r>
              <a:rPr lang="en-US" sz="2800" b="1" dirty="0">
                <a:latin typeface="Arial" pitchFamily="34" charset="0"/>
                <a:cs typeface="Arial" pitchFamily="34" charset="0"/>
              </a:rPr>
              <a:t>If </a:t>
            </a:r>
            <a:r>
              <a:rPr lang="en-US" sz="2800" b="1" dirty="0" smtClean="0">
                <a:latin typeface="Arial" pitchFamily="34" charset="0"/>
                <a:cs typeface="Arial" pitchFamily="34" charset="0"/>
              </a:rPr>
              <a:t>an </a:t>
            </a:r>
            <a:r>
              <a:rPr lang="en-US" sz="2800" b="1" dirty="0" smtClean="0">
                <a:solidFill>
                  <a:srgbClr val="0000FF"/>
                </a:solidFill>
                <a:latin typeface="Arial" pitchFamily="34" charset="0"/>
                <a:cs typeface="Arial" pitchFamily="34" charset="0"/>
              </a:rPr>
              <a:t>outside agent </a:t>
            </a:r>
            <a:r>
              <a:rPr lang="en-US" sz="2800" b="1" dirty="0" smtClean="0">
                <a:latin typeface="Arial" pitchFamily="34" charset="0"/>
                <a:cs typeface="Arial" pitchFamily="34" charset="0"/>
              </a:rPr>
              <a:t>enters the field-of-play and </a:t>
            </a:r>
            <a:r>
              <a:rPr lang="en-US" sz="2800" b="1" dirty="0" smtClean="0">
                <a:solidFill>
                  <a:srgbClr val="C00000"/>
                </a:solidFill>
                <a:latin typeface="Arial" pitchFamily="34" charset="0"/>
                <a:cs typeface="Arial" pitchFamily="34" charset="0"/>
              </a:rPr>
              <a:t>interferes with play</a:t>
            </a:r>
            <a:r>
              <a:rPr lang="en-US" sz="2800" b="1" dirty="0" smtClean="0">
                <a:latin typeface="Arial" pitchFamily="34" charset="0"/>
                <a:cs typeface="Arial" pitchFamily="34" charset="0"/>
              </a:rPr>
              <a:t>, the referee must:</a:t>
            </a:r>
          </a:p>
          <a:p>
            <a:pPr>
              <a:defRPr/>
            </a:pPr>
            <a:endParaRPr lang="en-US" sz="1000" b="1" dirty="0" smtClean="0">
              <a:latin typeface="Arial" pitchFamily="34" charset="0"/>
              <a:cs typeface="Arial" pitchFamily="34" charset="0"/>
            </a:endParaRPr>
          </a:p>
          <a:p>
            <a:pPr marL="914400" lvl="1" indent="-457200">
              <a:buFont typeface="Wingdings" panose="05000000000000000000" pitchFamily="2" charset="2"/>
              <a:buChar char="§"/>
              <a:defRPr/>
            </a:pPr>
            <a:r>
              <a:rPr lang="en-US" sz="2800" b="1" dirty="0" smtClean="0">
                <a:latin typeface="Arial" pitchFamily="34" charset="0"/>
                <a:cs typeface="Arial" pitchFamily="34" charset="0"/>
              </a:rPr>
              <a:t>stop play </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have the person or object removed</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restart play with a </a:t>
            </a:r>
            <a:r>
              <a:rPr lang="en-US" sz="2800" b="1" dirty="0" smtClean="0">
                <a:solidFill>
                  <a:srgbClr val="0000FF"/>
                </a:solidFill>
                <a:latin typeface="Arial" pitchFamily="34" charset="0"/>
                <a:cs typeface="Arial" pitchFamily="34" charset="0"/>
              </a:rPr>
              <a:t>dropped ball </a:t>
            </a:r>
            <a:r>
              <a:rPr lang="en-US" sz="2800" b="1" dirty="0" smtClean="0">
                <a:latin typeface="Arial" pitchFamily="34" charset="0"/>
                <a:cs typeface="Arial" pitchFamily="34" charset="0"/>
              </a:rPr>
              <a:t>where the interference occurred.</a:t>
            </a:r>
            <a:endParaRPr lang="en-US" sz="2800" b="1" dirty="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55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Extra Persons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10" name="Rectangle 9"/>
          <p:cNvSpPr/>
          <p:nvPr/>
        </p:nvSpPr>
        <p:spPr>
          <a:xfrm>
            <a:off x="549868" y="1592282"/>
            <a:ext cx="8365532" cy="4401205"/>
          </a:xfrm>
          <a:prstGeom prst="rect">
            <a:avLst/>
          </a:prstGeom>
        </p:spPr>
        <p:txBody>
          <a:bodyPr wrap="square">
            <a:spAutoFit/>
          </a:bodyPr>
          <a:lstStyle/>
          <a:p>
            <a:pPr>
              <a:defRPr/>
            </a:pPr>
            <a:r>
              <a:rPr lang="en-US" sz="2800" b="1" dirty="0">
                <a:latin typeface="Arial" pitchFamily="34" charset="0"/>
                <a:cs typeface="Arial" pitchFamily="34" charset="0"/>
              </a:rPr>
              <a:t>If </a:t>
            </a:r>
            <a:r>
              <a:rPr lang="en-US" sz="2800" b="1" dirty="0" smtClean="0">
                <a:latin typeface="Arial" pitchFamily="34" charset="0"/>
                <a:cs typeface="Arial" pitchFamily="34" charset="0"/>
              </a:rPr>
              <a:t>a </a:t>
            </a:r>
            <a:r>
              <a:rPr lang="en-US" sz="2800" b="1" dirty="0" smtClean="0">
                <a:solidFill>
                  <a:srgbClr val="0000FF"/>
                </a:solidFill>
                <a:latin typeface="Arial" pitchFamily="34" charset="0"/>
                <a:cs typeface="Arial" pitchFamily="34" charset="0"/>
              </a:rPr>
              <a:t>substitute, substituted player, sent-off player </a:t>
            </a:r>
            <a:r>
              <a:rPr lang="en-US" sz="2800" b="1" dirty="0" smtClean="0">
                <a:latin typeface="Arial" pitchFamily="34" charset="0"/>
                <a:cs typeface="Arial" pitchFamily="34" charset="0"/>
              </a:rPr>
              <a:t>or </a:t>
            </a:r>
            <a:r>
              <a:rPr lang="en-US" sz="2800" b="1" dirty="0" smtClean="0">
                <a:solidFill>
                  <a:srgbClr val="C00000"/>
                </a:solidFill>
                <a:latin typeface="Arial" pitchFamily="34" charset="0"/>
                <a:cs typeface="Arial" pitchFamily="34" charset="0"/>
              </a:rPr>
              <a:t>team official </a:t>
            </a:r>
            <a:r>
              <a:rPr lang="en-US" sz="2800" b="1" dirty="0" smtClean="0">
                <a:latin typeface="Arial" pitchFamily="34" charset="0"/>
                <a:cs typeface="Arial" pitchFamily="34" charset="0"/>
              </a:rPr>
              <a:t>enters the field-of-play </a:t>
            </a:r>
            <a:r>
              <a:rPr lang="en-US" sz="2800" b="1" dirty="0" smtClean="0">
                <a:latin typeface="Arial" pitchFamily="34" charset="0"/>
                <a:cs typeface="Arial" pitchFamily="34" charset="0"/>
              </a:rPr>
              <a:t>without the referee’s permission, the referee stops play, although not immediately if the individual does </a:t>
            </a:r>
            <a:r>
              <a:rPr lang="en-US" sz="2800" b="1" dirty="0" smtClean="0">
                <a:solidFill>
                  <a:srgbClr val="FF0000"/>
                </a:solidFill>
                <a:latin typeface="Arial" pitchFamily="34" charset="0"/>
                <a:cs typeface="Arial" pitchFamily="34" charset="0"/>
              </a:rPr>
              <a:t>not interfere </a:t>
            </a:r>
            <a:r>
              <a:rPr lang="en-US" sz="2800" b="1" dirty="0" smtClean="0">
                <a:latin typeface="Arial" pitchFamily="34" charset="0"/>
                <a:cs typeface="Arial" pitchFamily="34" charset="0"/>
              </a:rPr>
              <a:t>with play. </a:t>
            </a:r>
          </a:p>
          <a:p>
            <a:pPr>
              <a:defRPr/>
            </a:pPr>
            <a:endParaRPr lang="en-US" sz="2800" b="1" dirty="0">
              <a:latin typeface="Arial" pitchFamily="34" charset="0"/>
              <a:cs typeface="Arial" pitchFamily="34" charset="0"/>
            </a:endParaRPr>
          </a:p>
          <a:p>
            <a:pPr>
              <a:defRPr/>
            </a:pPr>
            <a:r>
              <a:rPr lang="en-US" sz="2800" b="1" dirty="0" smtClean="0">
                <a:latin typeface="Arial" pitchFamily="34" charset="0"/>
                <a:cs typeface="Arial" pitchFamily="34" charset="0"/>
              </a:rPr>
              <a:t>The referee then issues a caution for unsporting behavior and orders the individual to leave the field-of-play.</a:t>
            </a:r>
            <a:endParaRPr lang="en-US" sz="2800" b="1" dirty="0">
              <a:latin typeface="Arial" pitchFamily="34" charset="0"/>
              <a:cs typeface="Arial" pitchFamily="34" charset="0"/>
            </a:endParaRPr>
          </a:p>
          <a:p>
            <a:pPr>
              <a:defRPr/>
            </a:pPr>
            <a:endParaRPr lang="en-US" sz="2800" b="1" dirty="0" smtClean="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3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Extra Persons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10" name="Rectangle 9"/>
          <p:cNvSpPr/>
          <p:nvPr/>
        </p:nvSpPr>
        <p:spPr>
          <a:xfrm>
            <a:off x="762000" y="1295400"/>
            <a:ext cx="7543800" cy="4401205"/>
          </a:xfrm>
          <a:prstGeom prst="rect">
            <a:avLst/>
          </a:prstGeom>
        </p:spPr>
        <p:txBody>
          <a:bodyPr wrap="square">
            <a:spAutoFit/>
          </a:bodyPr>
          <a:lstStyle/>
          <a:p>
            <a:pPr>
              <a:defRPr/>
            </a:pPr>
            <a:r>
              <a:rPr lang="en-US" sz="2800" b="1" dirty="0">
                <a:latin typeface="Arial" pitchFamily="34" charset="0"/>
                <a:cs typeface="Arial" pitchFamily="34" charset="0"/>
              </a:rPr>
              <a:t>If </a:t>
            </a:r>
            <a:r>
              <a:rPr lang="en-US" sz="2800" b="1" dirty="0" smtClean="0">
                <a:latin typeface="Arial" pitchFamily="34" charset="0"/>
                <a:cs typeface="Arial" pitchFamily="34" charset="0"/>
              </a:rPr>
              <a:t>a </a:t>
            </a:r>
            <a:r>
              <a:rPr lang="en-US" sz="2800" b="1" dirty="0" smtClean="0">
                <a:solidFill>
                  <a:srgbClr val="0000FF"/>
                </a:solidFill>
                <a:latin typeface="Arial" pitchFamily="34" charset="0"/>
                <a:cs typeface="Arial" pitchFamily="34" charset="0"/>
              </a:rPr>
              <a:t>substitute, substituted player, sent-off player </a:t>
            </a:r>
            <a:r>
              <a:rPr lang="en-US" sz="2800" b="1" dirty="0" smtClean="0">
                <a:latin typeface="Arial" pitchFamily="34" charset="0"/>
                <a:cs typeface="Arial" pitchFamily="34" charset="0"/>
              </a:rPr>
              <a:t>or </a:t>
            </a:r>
            <a:r>
              <a:rPr lang="en-US" sz="2800" b="1" dirty="0" smtClean="0">
                <a:solidFill>
                  <a:srgbClr val="C00000"/>
                </a:solidFill>
                <a:latin typeface="Arial" pitchFamily="34" charset="0"/>
                <a:cs typeface="Arial" pitchFamily="34" charset="0"/>
              </a:rPr>
              <a:t>team official </a:t>
            </a:r>
            <a:r>
              <a:rPr lang="en-US" sz="2800" b="1" dirty="0" smtClean="0">
                <a:latin typeface="Arial" pitchFamily="34" charset="0"/>
                <a:cs typeface="Arial" pitchFamily="34" charset="0"/>
              </a:rPr>
              <a:t>enters the field-of-play and </a:t>
            </a:r>
            <a:r>
              <a:rPr lang="en-US" sz="2800" b="1" u="sng" dirty="0" smtClean="0">
                <a:solidFill>
                  <a:srgbClr val="FF0000"/>
                </a:solidFill>
                <a:latin typeface="Arial" pitchFamily="34" charset="0"/>
                <a:cs typeface="Arial" pitchFamily="34" charset="0"/>
              </a:rPr>
              <a:t>interferes with play</a:t>
            </a:r>
            <a:r>
              <a:rPr lang="en-US" sz="2800" b="1" dirty="0" smtClean="0">
                <a:latin typeface="Arial" pitchFamily="34" charset="0"/>
                <a:cs typeface="Arial" pitchFamily="34" charset="0"/>
              </a:rPr>
              <a:t>, the referee must:</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stop play </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have the person removed</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restart play with a </a:t>
            </a:r>
            <a:r>
              <a:rPr lang="en-US" sz="2800" b="1" dirty="0" smtClean="0">
                <a:solidFill>
                  <a:srgbClr val="FF0000"/>
                </a:solidFill>
                <a:latin typeface="Arial" pitchFamily="34" charset="0"/>
                <a:cs typeface="Arial" pitchFamily="34" charset="0"/>
              </a:rPr>
              <a:t>direct free kick (DFK) or penalty kick (PK) </a:t>
            </a:r>
            <a:r>
              <a:rPr lang="en-US" sz="2800" b="1" dirty="0" smtClean="0">
                <a:latin typeface="Arial" pitchFamily="34" charset="0"/>
                <a:cs typeface="Arial" pitchFamily="34" charset="0"/>
              </a:rPr>
              <a:t>for the opposing team at the location where the interference occurred.</a:t>
            </a:r>
            <a:endParaRPr lang="en-US" sz="2800" b="1" dirty="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55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Extra Persons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10" name="Rectangle 9"/>
          <p:cNvSpPr/>
          <p:nvPr/>
        </p:nvSpPr>
        <p:spPr>
          <a:xfrm>
            <a:off x="457200" y="1295400"/>
            <a:ext cx="8153400" cy="3970318"/>
          </a:xfrm>
          <a:prstGeom prst="rect">
            <a:avLst/>
          </a:prstGeom>
        </p:spPr>
        <p:txBody>
          <a:bodyPr wrap="square">
            <a:spAutoFit/>
          </a:bodyPr>
          <a:lstStyle/>
          <a:p>
            <a:pPr>
              <a:defRPr/>
            </a:pPr>
            <a:r>
              <a:rPr lang="en-US" sz="2800" b="1" dirty="0" smtClean="0">
                <a:latin typeface="Arial" pitchFamily="34" charset="0"/>
                <a:cs typeface="Arial" pitchFamily="34" charset="0"/>
              </a:rPr>
              <a:t>When a substitute, substituted player, sent-off player, team official or outside agent interferes with play … and …</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the ball is going into the goal … and ... </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the interference does not prevent a defending player from playing the ball       … and ...</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the ball continues and enters the goal (even if contact is made with the ball) </a:t>
            </a:r>
            <a:endParaRPr lang="en-US" sz="2800" b="1" dirty="0">
              <a:latin typeface="Arial" pitchFamily="34" charset="0"/>
              <a:cs typeface="Arial" pitchFamily="34" charset="0"/>
            </a:endParaRPr>
          </a:p>
        </p:txBody>
      </p:sp>
      <p:sp>
        <p:nvSpPr>
          <p:cNvPr id="2" name="TextBox 1"/>
          <p:cNvSpPr txBox="1"/>
          <p:nvPr/>
        </p:nvSpPr>
        <p:spPr>
          <a:xfrm>
            <a:off x="457200" y="5410200"/>
            <a:ext cx="8305800" cy="954107"/>
          </a:xfrm>
          <a:prstGeom prst="rect">
            <a:avLst/>
          </a:prstGeom>
          <a:noFill/>
        </p:spPr>
        <p:txBody>
          <a:bodyPr wrap="square" rtlCol="0">
            <a:spAutoFit/>
          </a:bodyPr>
          <a:lstStyle/>
          <a:p>
            <a:r>
              <a:rPr lang="en-US" sz="2800" b="1" u="sng" dirty="0" smtClean="0">
                <a:solidFill>
                  <a:srgbClr val="C00000"/>
                </a:solidFill>
                <a:latin typeface="Arial" panose="020B0604020202020204" pitchFamily="34" charset="0"/>
                <a:cs typeface="Arial" panose="020B0604020202020204" pitchFamily="34" charset="0"/>
              </a:rPr>
              <a:t>a goal shall be awarded</a:t>
            </a:r>
            <a:r>
              <a:rPr lang="en-US" sz="2800" b="1" dirty="0" smtClean="0">
                <a:solidFill>
                  <a:srgbClr val="C00000"/>
                </a:solidFill>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(unless the ball enters the opponents’ goal).</a:t>
            </a:r>
            <a:endParaRPr lang="en-US"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93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Extra Persons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10" name="Rectangle 9"/>
          <p:cNvSpPr/>
          <p:nvPr/>
        </p:nvSpPr>
        <p:spPr>
          <a:xfrm>
            <a:off x="457200" y="1295400"/>
            <a:ext cx="8153400" cy="3970318"/>
          </a:xfrm>
          <a:prstGeom prst="rect">
            <a:avLst/>
          </a:prstGeom>
        </p:spPr>
        <p:txBody>
          <a:bodyPr wrap="square">
            <a:spAutoFit/>
          </a:bodyPr>
          <a:lstStyle/>
          <a:p>
            <a:pPr>
              <a:defRPr/>
            </a:pPr>
            <a:r>
              <a:rPr lang="en-US" sz="2800" b="1" dirty="0" smtClean="0">
                <a:solidFill>
                  <a:srgbClr val="0000FF"/>
                </a:solidFill>
                <a:latin typeface="Arial" pitchFamily="34" charset="0"/>
                <a:cs typeface="Arial" pitchFamily="34" charset="0"/>
              </a:rPr>
              <a:t>NOTE:</a:t>
            </a:r>
            <a:r>
              <a:rPr lang="en-US" sz="2800" b="1" dirty="0" smtClean="0">
                <a:latin typeface="Arial" pitchFamily="34" charset="0"/>
                <a:cs typeface="Arial" pitchFamily="34" charset="0"/>
              </a:rPr>
              <a:t>  </a:t>
            </a:r>
          </a:p>
          <a:p>
            <a:pPr>
              <a:defRPr/>
            </a:pPr>
            <a:r>
              <a:rPr lang="en-US" sz="2800" b="1" dirty="0" smtClean="0">
                <a:latin typeface="Arial" pitchFamily="34" charset="0"/>
                <a:cs typeface="Arial" pitchFamily="34" charset="0"/>
              </a:rPr>
              <a:t>A goal </a:t>
            </a:r>
            <a:r>
              <a:rPr lang="en-US" sz="2800" b="1" u="sng" dirty="0" smtClean="0">
                <a:latin typeface="Arial" pitchFamily="34" charset="0"/>
                <a:cs typeface="Arial" pitchFamily="34" charset="0"/>
              </a:rPr>
              <a:t>cannot</a:t>
            </a:r>
            <a:r>
              <a:rPr lang="en-US" sz="2800" b="1" dirty="0" smtClean="0">
                <a:latin typeface="Arial" pitchFamily="34" charset="0"/>
                <a:cs typeface="Arial" pitchFamily="34" charset="0"/>
              </a:rPr>
              <a:t> be awarded:</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if the interference prevents </a:t>
            </a:r>
            <a:r>
              <a:rPr lang="en-US" sz="2800" b="1" dirty="0">
                <a:latin typeface="Arial" pitchFamily="34" charset="0"/>
                <a:cs typeface="Arial" pitchFamily="34" charset="0"/>
              </a:rPr>
              <a:t>a defending player from </a:t>
            </a:r>
            <a:r>
              <a:rPr lang="en-US" sz="2800" b="1" dirty="0" smtClean="0">
                <a:latin typeface="Arial" pitchFamily="34" charset="0"/>
                <a:cs typeface="Arial" pitchFamily="34" charset="0"/>
              </a:rPr>
              <a:t>being able to make a play on the </a:t>
            </a:r>
            <a:r>
              <a:rPr lang="en-US" sz="2800" b="1" dirty="0">
                <a:latin typeface="Arial" pitchFamily="34" charset="0"/>
                <a:cs typeface="Arial" pitchFamily="34" charset="0"/>
              </a:rPr>
              <a:t>ball </a:t>
            </a:r>
            <a:r>
              <a:rPr lang="en-US" sz="2800" b="1" dirty="0" smtClean="0">
                <a:latin typeface="Arial" pitchFamily="34" charset="0"/>
                <a:cs typeface="Arial" pitchFamily="34" charset="0"/>
              </a:rPr>
              <a:t>… or …</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if the interference creates a change in direction of the ball into the goal … or …</a:t>
            </a:r>
          </a:p>
          <a:p>
            <a:pPr marL="914400" lvl="1" indent="-457200">
              <a:buFont typeface="Wingdings" panose="05000000000000000000" pitchFamily="2" charset="2"/>
              <a:buChar char="§"/>
              <a:defRPr/>
            </a:pPr>
            <a:r>
              <a:rPr lang="en-US" sz="2800" b="1" dirty="0" smtClean="0">
                <a:latin typeface="Arial" pitchFamily="34" charset="0"/>
                <a:cs typeface="Arial" pitchFamily="34" charset="0"/>
              </a:rPr>
              <a:t>if the ball never crosses completely over the goal-line into the goal</a:t>
            </a:r>
            <a:endParaRPr lang="en-US" sz="2800" b="1" dirty="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88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Number of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85800" y="1371600"/>
            <a:ext cx="8229600" cy="3231654"/>
          </a:xfrm>
          <a:prstGeom prst="rect">
            <a:avLst/>
          </a:prstGeom>
        </p:spPr>
        <p:txBody>
          <a:bodyPr wrap="square">
            <a:spAutoFit/>
          </a:bodyPr>
          <a:lstStyle/>
          <a:p>
            <a:r>
              <a:rPr lang="en-US" sz="2800" b="1" dirty="0">
                <a:latin typeface="Arial" pitchFamily="34" charset="0"/>
                <a:cs typeface="Arial" pitchFamily="34" charset="0"/>
              </a:rPr>
              <a:t>The maximum number of players a team </a:t>
            </a:r>
            <a:r>
              <a:rPr lang="en-US" sz="2800" b="1" dirty="0" smtClean="0">
                <a:latin typeface="Arial" pitchFamily="34" charset="0"/>
                <a:cs typeface="Arial" pitchFamily="34" charset="0"/>
              </a:rPr>
              <a:t>may put on the field is dependent upon the age level of the competition:</a:t>
            </a:r>
          </a:p>
          <a:p>
            <a:endParaRPr lang="en-US" sz="1200" b="1" dirty="0">
              <a:latin typeface="Arial" pitchFamily="34" charset="0"/>
              <a:cs typeface="Arial" pitchFamily="34" charset="0"/>
            </a:endParaRPr>
          </a:p>
          <a:p>
            <a:pPr marL="914400" lvl="1" indent="-457200">
              <a:buFont typeface="Wingdings" panose="05000000000000000000" pitchFamily="2" charset="2"/>
              <a:buChar char="§"/>
            </a:pPr>
            <a:r>
              <a:rPr lang="en-US" sz="2800" b="1" dirty="0" smtClean="0">
                <a:latin typeface="Arial" pitchFamily="34" charset="0"/>
                <a:cs typeface="Arial" pitchFamily="34" charset="0"/>
              </a:rPr>
              <a:t>U13 &amp; Older - 11v11 (minimum 7 players)</a:t>
            </a:r>
          </a:p>
          <a:p>
            <a:pPr marL="914400" lvl="1" indent="-457200">
              <a:buFont typeface="Wingdings" panose="05000000000000000000" pitchFamily="2" charset="2"/>
              <a:buChar char="§"/>
            </a:pPr>
            <a:endParaRPr lang="en-US" sz="1200" b="1" dirty="0">
              <a:latin typeface="Arial" pitchFamily="34" charset="0"/>
              <a:cs typeface="Arial" pitchFamily="34" charset="0"/>
            </a:endParaRPr>
          </a:p>
          <a:p>
            <a:pPr marL="914400" lvl="1" indent="-457200">
              <a:buFont typeface="Wingdings" panose="05000000000000000000" pitchFamily="2" charset="2"/>
              <a:buChar char="§"/>
            </a:pPr>
            <a:r>
              <a:rPr lang="en-US" sz="2800" b="1" dirty="0" smtClean="0">
                <a:latin typeface="Arial" pitchFamily="34" charset="0"/>
                <a:cs typeface="Arial" pitchFamily="34" charset="0"/>
              </a:rPr>
              <a:t>U11 &amp; U12 - 9v9 (minimum 6 players)</a:t>
            </a:r>
          </a:p>
          <a:p>
            <a:pPr marL="914400" lvl="1" indent="-457200">
              <a:buFont typeface="Wingdings" panose="05000000000000000000" pitchFamily="2" charset="2"/>
              <a:buChar char="§"/>
            </a:pPr>
            <a:endParaRPr lang="en-US" sz="1200" b="1" dirty="0">
              <a:latin typeface="Arial" pitchFamily="34" charset="0"/>
              <a:cs typeface="Arial" pitchFamily="34" charset="0"/>
            </a:endParaRPr>
          </a:p>
          <a:p>
            <a:pPr marL="914400" lvl="1" indent="-457200">
              <a:buFont typeface="Wingdings" panose="05000000000000000000" pitchFamily="2" charset="2"/>
              <a:buChar char="§"/>
            </a:pPr>
            <a:r>
              <a:rPr lang="en-US" sz="2800" b="1" dirty="0" smtClean="0">
                <a:latin typeface="Arial" pitchFamily="34" charset="0"/>
                <a:cs typeface="Arial" pitchFamily="34" charset="0"/>
              </a:rPr>
              <a:t>U9 &amp; U10 - 7v7 (minimum </a:t>
            </a:r>
            <a:r>
              <a:rPr lang="en-US" sz="2800" b="1" dirty="0" smtClean="0">
                <a:latin typeface="Arial" pitchFamily="34" charset="0"/>
                <a:cs typeface="Arial" pitchFamily="34" charset="0"/>
              </a:rPr>
              <a:t>5 </a:t>
            </a:r>
            <a:r>
              <a:rPr lang="en-US" sz="2800" b="1" dirty="0" smtClean="0">
                <a:latin typeface="Arial" pitchFamily="34" charset="0"/>
                <a:cs typeface="Arial" pitchFamily="34" charset="0"/>
              </a:rPr>
              <a:t>players)</a:t>
            </a:r>
            <a:endParaRPr lang="en-US" sz="2800" b="1" dirty="0"/>
          </a:p>
        </p:txBody>
      </p:sp>
      <p:sp>
        <p:nvSpPr>
          <p:cNvPr id="10" name="Rectangle 9"/>
          <p:cNvSpPr/>
          <p:nvPr/>
        </p:nvSpPr>
        <p:spPr>
          <a:xfrm>
            <a:off x="685800" y="4863405"/>
            <a:ext cx="7848600" cy="1384995"/>
          </a:xfrm>
          <a:prstGeom prst="rect">
            <a:avLst/>
          </a:prstGeom>
        </p:spPr>
        <p:txBody>
          <a:bodyPr wrap="square">
            <a:spAutoFit/>
          </a:bodyPr>
          <a:lstStyle/>
          <a:p>
            <a:pPr>
              <a:defRPr/>
            </a:pPr>
            <a:r>
              <a:rPr lang="en-US" sz="2800" b="1" dirty="0">
                <a:latin typeface="Arial" pitchFamily="34" charset="0"/>
                <a:cs typeface="Arial" pitchFamily="34" charset="0"/>
              </a:rPr>
              <a:t>One </a:t>
            </a:r>
            <a:r>
              <a:rPr lang="en-US" sz="2800" b="1" dirty="0" smtClean="0">
                <a:latin typeface="Arial" pitchFamily="34" charset="0"/>
                <a:cs typeface="Arial" pitchFamily="34" charset="0"/>
              </a:rPr>
              <a:t>of the players on </a:t>
            </a:r>
            <a:r>
              <a:rPr lang="en-US" sz="2800" b="1" dirty="0">
                <a:latin typeface="Arial" pitchFamily="34" charset="0"/>
                <a:cs typeface="Arial" pitchFamily="34" charset="0"/>
              </a:rPr>
              <a:t>each team must be the </a:t>
            </a:r>
            <a:r>
              <a:rPr lang="en-US" sz="2800" b="1" dirty="0" smtClean="0">
                <a:latin typeface="Arial" pitchFamily="34" charset="0"/>
                <a:cs typeface="Arial" pitchFamily="34" charset="0"/>
              </a:rPr>
              <a:t>goalkeeper, and </a:t>
            </a:r>
            <a:r>
              <a:rPr lang="en-US" sz="2800" b="1" dirty="0">
                <a:latin typeface="Arial" pitchFamily="34" charset="0"/>
                <a:cs typeface="Arial" pitchFamily="34" charset="0"/>
              </a:rPr>
              <a:t>each team </a:t>
            </a:r>
            <a:r>
              <a:rPr lang="en-US" sz="2800" b="1" dirty="0">
                <a:solidFill>
                  <a:srgbClr val="FF0000"/>
                </a:solidFill>
                <a:latin typeface="Arial" pitchFamily="34" charset="0"/>
                <a:cs typeface="Arial" pitchFamily="34" charset="0"/>
              </a:rPr>
              <a:t>must have a goalkeeper at all times.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946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Sent-Off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914400" y="1447800"/>
            <a:ext cx="7239000" cy="1815882"/>
          </a:xfrm>
          <a:prstGeom prst="rect">
            <a:avLst/>
          </a:prstGeom>
        </p:spPr>
        <p:txBody>
          <a:bodyPr wrap="square">
            <a:spAutoFit/>
          </a:bodyPr>
          <a:lstStyle/>
          <a:p>
            <a:pPr>
              <a:defRPr/>
            </a:pPr>
            <a:r>
              <a:rPr lang="en-US" sz="2800" b="1" dirty="0">
                <a:latin typeface="Arial" pitchFamily="34" charset="0"/>
                <a:cs typeface="Arial" pitchFamily="34" charset="0"/>
              </a:rPr>
              <a:t>If </a:t>
            </a:r>
            <a:r>
              <a:rPr lang="en-US" sz="2800" b="1" dirty="0" smtClean="0">
                <a:latin typeface="Arial" pitchFamily="34" charset="0"/>
                <a:cs typeface="Arial" pitchFamily="34" charset="0"/>
              </a:rPr>
              <a:t>a rostered </a:t>
            </a:r>
            <a:r>
              <a:rPr lang="en-US" sz="2800" b="1" dirty="0">
                <a:latin typeface="Arial" pitchFamily="34" charset="0"/>
                <a:cs typeface="Arial" pitchFamily="34" charset="0"/>
              </a:rPr>
              <a:t>player is sent off </a:t>
            </a:r>
            <a:r>
              <a:rPr lang="en-US" sz="2800" b="1" dirty="0">
                <a:solidFill>
                  <a:srgbClr val="0000FF"/>
                </a:solidFill>
                <a:latin typeface="Arial" pitchFamily="34" charset="0"/>
                <a:cs typeface="Arial" pitchFamily="34" charset="0"/>
              </a:rPr>
              <a:t>before the game</a:t>
            </a:r>
            <a:r>
              <a:rPr lang="en-US" sz="2800" b="1" dirty="0">
                <a:latin typeface="Arial" pitchFamily="34" charset="0"/>
                <a:cs typeface="Arial" pitchFamily="34" charset="0"/>
              </a:rPr>
              <a:t>, the player can be replaced by someone else on the team roster, and the team still starts with 11 players.  </a:t>
            </a:r>
          </a:p>
        </p:txBody>
      </p:sp>
      <p:sp>
        <p:nvSpPr>
          <p:cNvPr id="3" name="Rectangle 2"/>
          <p:cNvSpPr/>
          <p:nvPr/>
        </p:nvSpPr>
        <p:spPr>
          <a:xfrm>
            <a:off x="914400" y="3810000"/>
            <a:ext cx="7239000" cy="2246769"/>
          </a:xfrm>
          <a:prstGeom prst="rect">
            <a:avLst/>
          </a:prstGeom>
        </p:spPr>
        <p:txBody>
          <a:bodyPr wrap="square">
            <a:spAutoFit/>
          </a:bodyPr>
          <a:lstStyle/>
          <a:p>
            <a:pPr>
              <a:defRPr/>
            </a:pPr>
            <a:r>
              <a:rPr lang="en-US" sz="2800" b="1" dirty="0">
                <a:latin typeface="Arial" pitchFamily="34" charset="0"/>
                <a:cs typeface="Arial" pitchFamily="34" charset="0"/>
              </a:rPr>
              <a:t>Note that this does not count as a substitution, but unless otherwise indicated by the local rules of competition, designating a replacement substitute is </a:t>
            </a:r>
            <a:r>
              <a:rPr lang="en-US" sz="2800" b="1" u="sng" dirty="0">
                <a:latin typeface="Arial" pitchFamily="34" charset="0"/>
                <a:cs typeface="Arial" pitchFamily="34" charset="0"/>
              </a:rPr>
              <a:t>not</a:t>
            </a:r>
            <a:r>
              <a:rPr lang="en-US" sz="2800" b="1" dirty="0">
                <a:latin typeface="Arial" pitchFamily="34" charset="0"/>
                <a:cs typeface="Arial" pitchFamily="34" charset="0"/>
              </a:rPr>
              <a:t> permitted.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25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Sent-Off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1143000" y="1449513"/>
            <a:ext cx="7086600" cy="1384995"/>
          </a:xfrm>
          <a:prstGeom prst="rect">
            <a:avLst/>
          </a:prstGeom>
        </p:spPr>
        <p:txBody>
          <a:bodyPr wrap="square">
            <a:spAutoFit/>
          </a:bodyPr>
          <a:lstStyle/>
          <a:p>
            <a:r>
              <a:rPr lang="en-US" sz="2800" b="1" dirty="0">
                <a:latin typeface="Arial" pitchFamily="34" charset="0"/>
                <a:cs typeface="Arial" pitchFamily="34" charset="0"/>
              </a:rPr>
              <a:t>If a player is </a:t>
            </a:r>
            <a:r>
              <a:rPr lang="en-US" sz="2800" b="1" dirty="0" smtClean="0">
                <a:latin typeface="Arial" pitchFamily="34" charset="0"/>
                <a:cs typeface="Arial" pitchFamily="34" charset="0"/>
              </a:rPr>
              <a:t>sent-off </a:t>
            </a:r>
            <a:r>
              <a:rPr lang="en-US" sz="2800" b="1" dirty="0">
                <a:solidFill>
                  <a:srgbClr val="0000FF"/>
                </a:solidFill>
                <a:latin typeface="Arial" pitchFamily="34" charset="0"/>
                <a:cs typeface="Arial" pitchFamily="34" charset="0"/>
              </a:rPr>
              <a:t>during the game</a:t>
            </a:r>
            <a:r>
              <a:rPr lang="en-US" sz="2800" b="1" dirty="0">
                <a:latin typeface="Arial" pitchFamily="34" charset="0"/>
                <a:cs typeface="Arial" pitchFamily="34" charset="0"/>
              </a:rPr>
              <a:t>, </a:t>
            </a:r>
            <a:r>
              <a:rPr lang="en-US" sz="2800" b="1" dirty="0" smtClean="0">
                <a:latin typeface="Arial" pitchFamily="34" charset="0"/>
                <a:cs typeface="Arial" pitchFamily="34" charset="0"/>
              </a:rPr>
              <a:t>they may </a:t>
            </a:r>
            <a:r>
              <a:rPr lang="en-US" sz="2800" b="1" dirty="0">
                <a:latin typeface="Arial" pitchFamily="34" charset="0"/>
                <a:cs typeface="Arial" pitchFamily="34" charset="0"/>
              </a:rPr>
              <a:t>not be replaced and the team must play with one fewer player.</a:t>
            </a:r>
            <a:endParaRPr lang="en-US" sz="2800" b="1" dirty="0"/>
          </a:p>
        </p:txBody>
      </p:sp>
      <p:sp>
        <p:nvSpPr>
          <p:cNvPr id="3" name="Rectangle 2"/>
          <p:cNvSpPr/>
          <p:nvPr/>
        </p:nvSpPr>
        <p:spPr>
          <a:xfrm>
            <a:off x="1143000" y="3505200"/>
            <a:ext cx="7086600" cy="2246769"/>
          </a:xfrm>
          <a:prstGeom prst="rect">
            <a:avLst/>
          </a:prstGeom>
        </p:spPr>
        <p:txBody>
          <a:bodyPr wrap="square">
            <a:spAutoFit/>
          </a:bodyPr>
          <a:lstStyle/>
          <a:p>
            <a:pPr>
              <a:defRPr/>
            </a:pPr>
            <a:r>
              <a:rPr lang="en-US" sz="2800" b="1" dirty="0">
                <a:latin typeface="Arial" pitchFamily="34" charset="0"/>
                <a:cs typeface="Arial" pitchFamily="34" charset="0"/>
              </a:rPr>
              <a:t>If a player is sent off </a:t>
            </a:r>
            <a:r>
              <a:rPr lang="en-US" sz="2800" b="1" dirty="0">
                <a:solidFill>
                  <a:srgbClr val="0000FF"/>
                </a:solidFill>
                <a:latin typeface="Arial" pitchFamily="34" charset="0"/>
                <a:cs typeface="Arial" pitchFamily="34" charset="0"/>
              </a:rPr>
              <a:t>after the </a:t>
            </a:r>
            <a:r>
              <a:rPr lang="en-US" sz="2800" b="1" dirty="0" smtClean="0">
                <a:solidFill>
                  <a:srgbClr val="0000FF"/>
                </a:solidFill>
                <a:latin typeface="Arial" pitchFamily="34" charset="0"/>
                <a:cs typeface="Arial" pitchFamily="34" charset="0"/>
              </a:rPr>
              <a:t>game</a:t>
            </a:r>
            <a:r>
              <a:rPr lang="en-US" sz="2800" b="1" dirty="0" smtClean="0">
                <a:latin typeface="Arial" pitchFamily="34" charset="0"/>
                <a:cs typeface="Arial" pitchFamily="34" charset="0"/>
              </a:rPr>
              <a:t>, </a:t>
            </a:r>
            <a:r>
              <a:rPr lang="en-US" sz="2800" b="1" dirty="0">
                <a:latin typeface="Arial" pitchFamily="34" charset="0"/>
                <a:cs typeface="Arial" pitchFamily="34" charset="0"/>
              </a:rPr>
              <a:t>the referee should still show the red </a:t>
            </a:r>
            <a:r>
              <a:rPr lang="en-US" sz="2800" b="1" dirty="0" smtClean="0">
                <a:latin typeface="Arial" pitchFamily="34" charset="0"/>
                <a:cs typeface="Arial" pitchFamily="34" charset="0"/>
              </a:rPr>
              <a:t>card, </a:t>
            </a:r>
            <a:r>
              <a:rPr lang="en-US" sz="2800" b="1" dirty="0">
                <a:latin typeface="Arial" pitchFamily="34" charset="0"/>
                <a:cs typeface="Arial" pitchFamily="34" charset="0"/>
              </a:rPr>
              <a:t>if the player is still on </a:t>
            </a:r>
            <a:r>
              <a:rPr lang="en-US" sz="2800" b="1" dirty="0" smtClean="0">
                <a:latin typeface="Arial" pitchFamily="34" charset="0"/>
                <a:cs typeface="Arial" pitchFamily="34" charset="0"/>
              </a:rPr>
              <a:t>field of play.  The referee must </a:t>
            </a:r>
            <a:r>
              <a:rPr lang="en-US" sz="2800" b="1" dirty="0">
                <a:latin typeface="Arial" pitchFamily="34" charset="0"/>
                <a:cs typeface="Arial" pitchFamily="34" charset="0"/>
              </a:rPr>
              <a:t>then include this information in </a:t>
            </a:r>
            <a:r>
              <a:rPr lang="en-US" sz="2800" b="1" dirty="0" smtClean="0">
                <a:latin typeface="Arial" pitchFamily="34" charset="0"/>
                <a:cs typeface="Arial" pitchFamily="34" charset="0"/>
              </a:rPr>
              <a:t>their game </a:t>
            </a:r>
            <a:r>
              <a:rPr lang="en-US" sz="2800" b="1" dirty="0">
                <a:latin typeface="Arial" pitchFamily="34" charset="0"/>
                <a:cs typeface="Arial" pitchFamily="34" charset="0"/>
              </a:rPr>
              <a:t>report.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14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Sent-Off Substitutes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1143000" y="1613118"/>
            <a:ext cx="7086600" cy="1815882"/>
          </a:xfrm>
          <a:prstGeom prst="rect">
            <a:avLst/>
          </a:prstGeom>
        </p:spPr>
        <p:txBody>
          <a:bodyPr wrap="square">
            <a:spAutoFit/>
          </a:bodyPr>
          <a:lstStyle/>
          <a:p>
            <a:r>
              <a:rPr lang="en-US" sz="2800" b="1" dirty="0">
                <a:latin typeface="Arial" pitchFamily="34" charset="0"/>
                <a:cs typeface="Arial" pitchFamily="34" charset="0"/>
              </a:rPr>
              <a:t>If a </a:t>
            </a:r>
            <a:r>
              <a:rPr lang="en-US" sz="2800" b="1" dirty="0" smtClean="0">
                <a:latin typeface="Arial" pitchFamily="34" charset="0"/>
                <a:cs typeface="Arial" pitchFamily="34" charset="0"/>
              </a:rPr>
              <a:t>named substitute </a:t>
            </a:r>
            <a:r>
              <a:rPr lang="en-US" sz="2800" b="1" dirty="0">
                <a:latin typeface="Arial" pitchFamily="34" charset="0"/>
                <a:cs typeface="Arial" pitchFamily="34" charset="0"/>
              </a:rPr>
              <a:t>is </a:t>
            </a:r>
            <a:r>
              <a:rPr lang="en-US" sz="2800" b="1" dirty="0" smtClean="0">
                <a:latin typeface="Arial" pitchFamily="34" charset="0"/>
                <a:cs typeface="Arial" pitchFamily="34" charset="0"/>
              </a:rPr>
              <a:t>sent-off </a:t>
            </a:r>
            <a:r>
              <a:rPr lang="en-US" sz="2800" b="1" dirty="0" smtClean="0">
                <a:solidFill>
                  <a:srgbClr val="0000FF"/>
                </a:solidFill>
                <a:latin typeface="Arial" pitchFamily="34" charset="0"/>
                <a:cs typeface="Arial" pitchFamily="34" charset="0"/>
              </a:rPr>
              <a:t>before or during </a:t>
            </a:r>
            <a:r>
              <a:rPr lang="en-US" sz="2800" b="1" dirty="0">
                <a:solidFill>
                  <a:srgbClr val="0000FF"/>
                </a:solidFill>
                <a:latin typeface="Arial" pitchFamily="34" charset="0"/>
                <a:cs typeface="Arial" pitchFamily="34" charset="0"/>
              </a:rPr>
              <a:t>the game</a:t>
            </a:r>
            <a:r>
              <a:rPr lang="en-US" sz="2800" b="1" dirty="0">
                <a:latin typeface="Arial" pitchFamily="34" charset="0"/>
                <a:cs typeface="Arial" pitchFamily="34" charset="0"/>
              </a:rPr>
              <a:t>, </a:t>
            </a:r>
            <a:r>
              <a:rPr lang="en-US" sz="2800" b="1" dirty="0" smtClean="0">
                <a:latin typeface="Arial" pitchFamily="34" charset="0"/>
                <a:cs typeface="Arial" pitchFamily="34" charset="0"/>
              </a:rPr>
              <a:t>they may </a:t>
            </a:r>
            <a:r>
              <a:rPr lang="en-US" sz="2800" b="1" dirty="0">
                <a:latin typeface="Arial" pitchFamily="34" charset="0"/>
                <a:cs typeface="Arial" pitchFamily="34" charset="0"/>
              </a:rPr>
              <a:t>not be replaced and the team must play with one fewer </a:t>
            </a:r>
            <a:r>
              <a:rPr lang="en-US" sz="2800" b="1" dirty="0" smtClean="0">
                <a:latin typeface="Arial" pitchFamily="34" charset="0"/>
                <a:cs typeface="Arial" pitchFamily="34" charset="0"/>
              </a:rPr>
              <a:t>substitute.</a:t>
            </a:r>
            <a:endParaRPr lang="en-US" sz="2800" b="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9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Management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2971800"/>
            <a:ext cx="8077200" cy="2677656"/>
          </a:xfrm>
          <a:prstGeom prst="rect">
            <a:avLst/>
          </a:prstGeom>
        </p:spPr>
        <p:txBody>
          <a:bodyPr wrap="square">
            <a:spAutoFit/>
          </a:bodyPr>
          <a:lstStyle/>
          <a:p>
            <a:r>
              <a:rPr lang="en-US" sz="2800" b="1" dirty="0">
                <a:latin typeface="Arial" pitchFamily="34" charset="0"/>
                <a:cs typeface="Arial" pitchFamily="34" charset="0"/>
              </a:rPr>
              <a:t>When multiple substitutions are being made by one or both teams, it is important that the referee team has discussed how they will communicate that all substitutions have been successfully completed and play can be restarted.  </a:t>
            </a:r>
          </a:p>
        </p:txBody>
      </p:sp>
      <p:sp>
        <p:nvSpPr>
          <p:cNvPr id="10" name="Content Placeholder 2"/>
          <p:cNvSpPr txBox="1">
            <a:spLocks/>
          </p:cNvSpPr>
          <p:nvPr/>
        </p:nvSpPr>
        <p:spPr>
          <a:xfrm>
            <a:off x="685800" y="1447800"/>
            <a:ext cx="7772400" cy="137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b="1" dirty="0" smtClean="0">
                <a:latin typeface="Arial" pitchFamily="34" charset="0"/>
                <a:cs typeface="Arial" pitchFamily="34" charset="0"/>
              </a:rPr>
              <a:t>Communication before the game</a:t>
            </a:r>
          </a:p>
          <a:p>
            <a:pPr lvl="1">
              <a:buFont typeface="Wingdings" panose="05000000000000000000" pitchFamily="2" charset="2"/>
              <a:buChar char="§"/>
            </a:pPr>
            <a:r>
              <a:rPr lang="en-US" sz="3200" b="1" dirty="0" smtClean="0">
                <a:latin typeface="Arial" pitchFamily="34" charset="0"/>
                <a:cs typeface="Arial" pitchFamily="34" charset="0"/>
              </a:rPr>
              <a:t>Referee and ARs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54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Management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609600" y="3810000"/>
            <a:ext cx="8077200" cy="2246769"/>
          </a:xfrm>
          <a:prstGeom prst="rect">
            <a:avLst/>
          </a:prstGeom>
        </p:spPr>
        <p:txBody>
          <a:bodyPr wrap="square">
            <a:spAutoFit/>
          </a:bodyPr>
          <a:lstStyle/>
          <a:p>
            <a:r>
              <a:rPr lang="en-US" sz="2800" b="1" dirty="0">
                <a:latin typeface="Arial" pitchFamily="34" charset="0"/>
                <a:cs typeface="Arial" pitchFamily="34" charset="0"/>
              </a:rPr>
              <a:t>There may also be pressure in competitive youth games for the referee to speed up the restart of play at </a:t>
            </a:r>
            <a:r>
              <a:rPr lang="en-US" sz="2800" b="1" dirty="0" smtClean="0">
                <a:latin typeface="Arial" pitchFamily="34" charset="0"/>
                <a:cs typeface="Arial" pitchFamily="34" charset="0"/>
              </a:rPr>
              <a:t>a substitution time </a:t>
            </a:r>
            <a:r>
              <a:rPr lang="en-US" sz="2800" b="1" dirty="0">
                <a:latin typeface="Arial" pitchFamily="34" charset="0"/>
                <a:cs typeface="Arial" pitchFamily="34" charset="0"/>
              </a:rPr>
              <a:t>by allowing steps in the substitution procedure to be ignored or combined.  </a:t>
            </a:r>
          </a:p>
        </p:txBody>
      </p:sp>
      <p:sp>
        <p:nvSpPr>
          <p:cNvPr id="8" name="Content Placeholder 2"/>
          <p:cNvSpPr txBox="1">
            <a:spLocks/>
          </p:cNvSpPr>
          <p:nvPr/>
        </p:nvSpPr>
        <p:spPr>
          <a:xfrm>
            <a:off x="685800" y="1295400"/>
            <a:ext cx="7772400" cy="2133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b="1" dirty="0" smtClean="0">
                <a:latin typeface="Arial" pitchFamily="34" charset="0"/>
                <a:cs typeface="Arial" pitchFamily="34" charset="0"/>
              </a:rPr>
              <a:t>Don’t be influenced or pressured</a:t>
            </a:r>
          </a:p>
          <a:p>
            <a:pPr lvl="1">
              <a:buFont typeface="Wingdings" panose="05000000000000000000" pitchFamily="2" charset="2"/>
              <a:buChar char="§"/>
            </a:pPr>
            <a:r>
              <a:rPr lang="en-US" sz="3200" b="1" dirty="0" smtClean="0">
                <a:latin typeface="Arial" pitchFamily="34" charset="0"/>
                <a:cs typeface="Arial" pitchFamily="34" charset="0"/>
              </a:rPr>
              <a:t>Players</a:t>
            </a:r>
          </a:p>
          <a:p>
            <a:pPr lvl="1">
              <a:buFont typeface="Wingdings" panose="05000000000000000000" pitchFamily="2" charset="2"/>
              <a:buChar char="§"/>
            </a:pPr>
            <a:r>
              <a:rPr lang="en-US" sz="3200" b="1" dirty="0" smtClean="0">
                <a:latin typeface="Arial" pitchFamily="34" charset="0"/>
                <a:cs typeface="Arial" pitchFamily="34" charset="0"/>
              </a:rPr>
              <a:t>Coaches</a:t>
            </a:r>
          </a:p>
          <a:p>
            <a:pPr lvl="1">
              <a:buFont typeface="Wingdings" panose="05000000000000000000" pitchFamily="2" charset="2"/>
              <a:buChar char="§"/>
            </a:pPr>
            <a:r>
              <a:rPr lang="en-US" sz="3200" b="1" dirty="0" smtClean="0">
                <a:latin typeface="Arial" pitchFamily="34" charset="0"/>
                <a:cs typeface="Arial" pitchFamily="34" charset="0"/>
              </a:rPr>
              <a:t>Spectators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85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Management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85800" y="1524000"/>
            <a:ext cx="7772400"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b="1" dirty="0" smtClean="0">
                <a:latin typeface="Arial" pitchFamily="34" charset="0"/>
                <a:cs typeface="Arial" pitchFamily="34" charset="0"/>
              </a:rPr>
              <a:t>Always follow the correct procedure</a:t>
            </a:r>
          </a:p>
        </p:txBody>
      </p:sp>
      <p:sp>
        <p:nvSpPr>
          <p:cNvPr id="2" name="Rectangle 1"/>
          <p:cNvSpPr/>
          <p:nvPr/>
        </p:nvSpPr>
        <p:spPr>
          <a:xfrm>
            <a:off x="685800" y="2690336"/>
            <a:ext cx="7772400" cy="2246769"/>
          </a:xfrm>
          <a:prstGeom prst="rect">
            <a:avLst/>
          </a:prstGeom>
        </p:spPr>
        <p:txBody>
          <a:bodyPr wrap="square">
            <a:spAutoFit/>
          </a:bodyPr>
          <a:lstStyle/>
          <a:p>
            <a:r>
              <a:rPr lang="en-US" sz="2800" b="1" dirty="0">
                <a:latin typeface="Arial" pitchFamily="34" charset="0"/>
                <a:cs typeface="Arial" pitchFamily="34" charset="0"/>
              </a:rPr>
              <a:t>Referees should resist this pressure and recognize that deviations from the proper substitution procedure can produce problems if there is misconduct by players or substitutes.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205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685800" y="1371600"/>
            <a:ext cx="8077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10.  What should the referee do before restarting play after each substitution?</a:t>
            </a:r>
          </a:p>
          <a:p>
            <a:pPr>
              <a:buFont typeface="Courier New" pitchFamily="49" charset="0"/>
              <a:buChar char="o"/>
            </a:pPr>
            <a:endParaRPr lang="en-US" sz="1800" dirty="0" smtClean="0">
              <a:latin typeface="Arial" pitchFamily="34" charset="0"/>
              <a:cs typeface="Arial" pitchFamily="34" charset="0"/>
            </a:endParaRPr>
          </a:p>
          <a:p>
            <a:pPr marL="971550" lvl="1" indent="-514350">
              <a:buFont typeface="+mj-lt"/>
              <a:buAutoNum type="alphaUcPeriod"/>
            </a:pPr>
            <a:r>
              <a:rPr lang="en-US" sz="3200" dirty="0">
                <a:latin typeface="Arial" pitchFamily="34" charset="0"/>
                <a:cs typeface="Arial" pitchFamily="34" charset="0"/>
              </a:rPr>
              <a:t>Signal with his or her hand that the substitution process has </a:t>
            </a:r>
            <a:r>
              <a:rPr lang="en-US" sz="3200" dirty="0" smtClean="0">
                <a:latin typeface="Arial" pitchFamily="34" charset="0"/>
                <a:cs typeface="Arial" pitchFamily="34" charset="0"/>
              </a:rPr>
              <a:t>ended</a:t>
            </a:r>
          </a:p>
          <a:p>
            <a:pPr marL="971550" lvl="1" indent="-514350">
              <a:buFont typeface="+mj-lt"/>
              <a:buAutoNum type="alphaUcPeriod"/>
            </a:pPr>
            <a:r>
              <a:rPr lang="en-US" sz="3200" dirty="0">
                <a:latin typeface="Arial" pitchFamily="34" charset="0"/>
                <a:cs typeface="Arial" pitchFamily="34" charset="0"/>
              </a:rPr>
              <a:t>Count to make the sure the correct number of players are on the </a:t>
            </a:r>
            <a:r>
              <a:rPr lang="en-US" sz="3200" dirty="0" smtClean="0">
                <a:latin typeface="Arial" pitchFamily="34" charset="0"/>
                <a:cs typeface="Arial" pitchFamily="34" charset="0"/>
              </a:rPr>
              <a:t>field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4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533400" y="1371600"/>
            <a:ext cx="83820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11.  Can the checking of player passes and the players’ equipment be skipped if the game is running behind schedule?</a:t>
            </a:r>
          </a:p>
          <a:p>
            <a:pPr>
              <a:buFont typeface="Courier New" pitchFamily="49" charset="0"/>
              <a:buChar char="o"/>
            </a:pPr>
            <a:endParaRPr lang="en-US" sz="1800" dirty="0">
              <a:latin typeface="Arial" pitchFamily="34" charset="0"/>
              <a:cs typeface="Arial" pitchFamily="34" charset="0"/>
            </a:endParaRPr>
          </a:p>
          <a:p>
            <a:pPr marL="971550" lvl="1" indent="-514350">
              <a:buFont typeface="+mj-lt"/>
              <a:buAutoNum type="alphaUcPeriod"/>
            </a:pPr>
            <a:r>
              <a:rPr lang="en-US" sz="3200" dirty="0" smtClean="0">
                <a:latin typeface="Arial" pitchFamily="34" charset="0"/>
                <a:cs typeface="Arial" pitchFamily="34" charset="0"/>
              </a:rPr>
              <a:t>No, it’s important to check and inspect all players even if the game is running late</a:t>
            </a:r>
          </a:p>
          <a:p>
            <a:pPr marL="971550" lvl="1" indent="-514350">
              <a:buFont typeface="+mj-lt"/>
              <a:buAutoNum type="alphaUcPeriod"/>
            </a:pPr>
            <a:r>
              <a:rPr lang="en-US" sz="3200" dirty="0" smtClean="0">
                <a:latin typeface="Arial" pitchFamily="34" charset="0"/>
                <a:cs typeface="Arial" pitchFamily="34" charset="0"/>
              </a:rPr>
              <a:t>Yes, this process can be skipped so long as both coaches agree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931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371600"/>
            <a:ext cx="81534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12.  If the rules of competition specify teams play with a goalkeeper, can the referee allow a team to play without a goalkeeper?</a:t>
            </a:r>
          </a:p>
          <a:p>
            <a:pPr>
              <a:buFont typeface="Courier New" pitchFamily="49" charset="0"/>
              <a:buChar char="o"/>
            </a:pPr>
            <a:endParaRPr lang="en-US" sz="1800" dirty="0">
              <a:latin typeface="Arial" pitchFamily="34" charset="0"/>
              <a:cs typeface="Arial" pitchFamily="34" charset="0"/>
            </a:endParaRPr>
          </a:p>
          <a:p>
            <a:pPr marL="971550" lvl="1" indent="-514350">
              <a:buFont typeface="+mj-lt"/>
              <a:buAutoNum type="alphaUcPeriod"/>
            </a:pPr>
            <a:r>
              <a:rPr lang="en-US" sz="3200" dirty="0" smtClean="0">
                <a:latin typeface="Arial" pitchFamily="34" charset="0"/>
                <a:cs typeface="Arial" pitchFamily="34" charset="0"/>
              </a:rPr>
              <a:t>Yes, a team is allowed to play without a goalkeeper if they so choose</a:t>
            </a:r>
          </a:p>
          <a:p>
            <a:pPr marL="971550" lvl="1" indent="-514350">
              <a:buFont typeface="+mj-lt"/>
              <a:buAutoNum type="alphaUcPeriod"/>
            </a:pPr>
            <a:r>
              <a:rPr lang="en-US" sz="3200" dirty="0" smtClean="0">
                <a:latin typeface="Arial" pitchFamily="34" charset="0"/>
                <a:cs typeface="Arial" pitchFamily="34" charset="0"/>
              </a:rPr>
              <a:t>No, each team must have a designated goalkeeper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76200"/>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93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Number of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8" name="Rectangle 7"/>
          <p:cNvSpPr/>
          <p:nvPr/>
        </p:nvSpPr>
        <p:spPr>
          <a:xfrm>
            <a:off x="738316" y="1447800"/>
            <a:ext cx="7667368" cy="1815882"/>
          </a:xfrm>
          <a:prstGeom prst="rect">
            <a:avLst/>
          </a:prstGeom>
        </p:spPr>
        <p:txBody>
          <a:bodyPr wrap="square">
            <a:spAutoFit/>
          </a:bodyPr>
          <a:lstStyle/>
          <a:p>
            <a:pPr>
              <a:defRPr/>
            </a:pPr>
            <a:r>
              <a:rPr lang="en-US" sz="2800" b="1" dirty="0">
                <a:latin typeface="Arial" pitchFamily="34" charset="0"/>
                <a:cs typeface="Arial" pitchFamily="34" charset="0"/>
              </a:rPr>
              <a:t>A game can not begin if a team has fewer </a:t>
            </a:r>
            <a:r>
              <a:rPr lang="en-US" sz="2800" b="1" dirty="0" smtClean="0">
                <a:latin typeface="Arial" pitchFamily="34" charset="0"/>
                <a:cs typeface="Arial" pitchFamily="34" charset="0"/>
              </a:rPr>
              <a:t>than the minimum required number of players, </a:t>
            </a:r>
            <a:r>
              <a:rPr lang="en-US" sz="2800" b="1" dirty="0">
                <a:latin typeface="Arial" pitchFamily="34" charset="0"/>
                <a:cs typeface="Arial" pitchFamily="34" charset="0"/>
              </a:rPr>
              <a:t>and a game cannot continue if a team drops </a:t>
            </a:r>
            <a:r>
              <a:rPr lang="en-US" sz="2800" b="1" dirty="0" smtClean="0">
                <a:latin typeface="Arial" pitchFamily="34" charset="0"/>
                <a:cs typeface="Arial" pitchFamily="34" charset="0"/>
              </a:rPr>
              <a:t>below that minimum.  </a:t>
            </a:r>
            <a:endParaRPr lang="en-US" sz="2800" b="1" dirty="0">
              <a:latin typeface="Arial" pitchFamily="34" charset="0"/>
              <a:cs typeface="Arial" pitchFamily="34" charset="0"/>
            </a:endParaRPr>
          </a:p>
        </p:txBody>
      </p:sp>
      <p:sp>
        <p:nvSpPr>
          <p:cNvPr id="9" name="Rectangle 8"/>
          <p:cNvSpPr/>
          <p:nvPr/>
        </p:nvSpPr>
        <p:spPr>
          <a:xfrm>
            <a:off x="685800" y="3773031"/>
            <a:ext cx="7848600" cy="2246769"/>
          </a:xfrm>
          <a:prstGeom prst="rect">
            <a:avLst/>
          </a:prstGeom>
        </p:spPr>
        <p:txBody>
          <a:bodyPr wrap="square">
            <a:spAutoFit/>
          </a:bodyPr>
          <a:lstStyle/>
          <a:p>
            <a:pPr>
              <a:defRPr/>
            </a:pPr>
            <a:r>
              <a:rPr lang="en-US" sz="2800" b="1" dirty="0">
                <a:latin typeface="Arial" pitchFamily="34" charset="0"/>
                <a:cs typeface="Arial" pitchFamily="34" charset="0"/>
              </a:rPr>
              <a:t>Exceptions should be made </a:t>
            </a:r>
            <a:r>
              <a:rPr lang="en-US" sz="2800" b="1" dirty="0" smtClean="0">
                <a:latin typeface="Arial" pitchFamily="34" charset="0"/>
                <a:cs typeface="Arial" pitchFamily="34" charset="0"/>
              </a:rPr>
              <a:t>when a player temporarily leaves </a:t>
            </a:r>
            <a:r>
              <a:rPr lang="en-US" sz="2800" b="1" dirty="0">
                <a:latin typeface="Arial" pitchFamily="34" charset="0"/>
                <a:cs typeface="Arial" pitchFamily="34" charset="0"/>
              </a:rPr>
              <a:t>the </a:t>
            </a:r>
            <a:r>
              <a:rPr lang="en-US" sz="2800" b="1" dirty="0" smtClean="0">
                <a:latin typeface="Arial" pitchFamily="34" charset="0"/>
                <a:cs typeface="Arial" pitchFamily="34" charset="0"/>
              </a:rPr>
              <a:t>field:</a:t>
            </a:r>
          </a:p>
          <a:p>
            <a:pPr marL="457200" indent="-457200">
              <a:buFont typeface="Wingdings" panose="05000000000000000000" pitchFamily="2" charset="2"/>
              <a:buChar char="§"/>
              <a:defRPr/>
            </a:pPr>
            <a:r>
              <a:rPr lang="en-US" sz="2800" b="1" dirty="0" smtClean="0">
                <a:latin typeface="Arial" pitchFamily="34" charset="0"/>
                <a:cs typeface="Arial" pitchFamily="34" charset="0"/>
              </a:rPr>
              <a:t>for quick </a:t>
            </a:r>
            <a:r>
              <a:rPr lang="en-US" sz="2800" b="1" dirty="0">
                <a:latin typeface="Arial" pitchFamily="34" charset="0"/>
                <a:cs typeface="Arial" pitchFamily="34" charset="0"/>
              </a:rPr>
              <a:t>treatment of an injury, </a:t>
            </a:r>
            <a:endParaRPr lang="en-US" sz="2800" b="1" dirty="0" smtClean="0">
              <a:latin typeface="Arial" pitchFamily="34" charset="0"/>
              <a:cs typeface="Arial" pitchFamily="34" charset="0"/>
            </a:endParaRPr>
          </a:p>
          <a:p>
            <a:pPr marL="457200" indent="-457200">
              <a:buFont typeface="Wingdings" panose="05000000000000000000" pitchFamily="2" charset="2"/>
              <a:buChar char="§"/>
              <a:defRPr/>
            </a:pPr>
            <a:r>
              <a:rPr lang="en-US" sz="2800" b="1" dirty="0" smtClean="0">
                <a:latin typeface="Arial" pitchFamily="34" charset="0"/>
                <a:cs typeface="Arial" pitchFamily="34" charset="0"/>
              </a:rPr>
              <a:t>for correcting </a:t>
            </a:r>
            <a:r>
              <a:rPr lang="en-US" sz="2800" b="1" dirty="0">
                <a:latin typeface="Arial" pitchFamily="34" charset="0"/>
                <a:cs typeface="Arial" pitchFamily="34" charset="0"/>
              </a:rPr>
              <a:t>blood on the uniform, or </a:t>
            </a:r>
            <a:endParaRPr lang="en-US" sz="2800" b="1" dirty="0" smtClean="0">
              <a:latin typeface="Arial" pitchFamily="34" charset="0"/>
              <a:cs typeface="Arial" pitchFamily="34" charset="0"/>
            </a:endParaRPr>
          </a:p>
          <a:p>
            <a:pPr marL="457200" indent="-457200">
              <a:buFont typeface="Wingdings" panose="05000000000000000000" pitchFamily="2" charset="2"/>
              <a:buChar char="§"/>
              <a:defRPr/>
            </a:pPr>
            <a:r>
              <a:rPr lang="en-US" sz="2800" b="1" dirty="0" smtClean="0">
                <a:latin typeface="Arial" pitchFamily="34" charset="0"/>
                <a:cs typeface="Arial" pitchFamily="34" charset="0"/>
              </a:rPr>
              <a:t>to </a:t>
            </a:r>
            <a:r>
              <a:rPr lang="en-US" sz="2800" b="1" dirty="0">
                <a:latin typeface="Arial" pitchFamily="34" charset="0"/>
                <a:cs typeface="Arial" pitchFamily="34" charset="0"/>
              </a:rPr>
              <a:t>correct illegal equipment.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90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Number of 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685800" y="2286000"/>
            <a:ext cx="8077200" cy="2554545"/>
          </a:xfrm>
          <a:prstGeom prst="rect">
            <a:avLst/>
          </a:prstGeom>
        </p:spPr>
        <p:txBody>
          <a:bodyPr wrap="square">
            <a:spAutoFit/>
          </a:bodyPr>
          <a:lstStyle/>
          <a:p>
            <a:pPr>
              <a:defRPr/>
            </a:pPr>
            <a:r>
              <a:rPr lang="en-US" sz="3200" b="1" dirty="0">
                <a:latin typeface="Arial" pitchFamily="34" charset="0"/>
                <a:cs typeface="Arial" pitchFamily="34" charset="0"/>
              </a:rPr>
              <a:t>If a game cannot continue due to a team having fewer than </a:t>
            </a:r>
            <a:r>
              <a:rPr lang="en-US" sz="3200" b="1" dirty="0" smtClean="0">
                <a:latin typeface="Arial" pitchFamily="34" charset="0"/>
                <a:cs typeface="Arial" pitchFamily="34" charset="0"/>
              </a:rPr>
              <a:t>minimum required number of  </a:t>
            </a:r>
            <a:r>
              <a:rPr lang="en-US" sz="3200" b="1" dirty="0">
                <a:latin typeface="Arial" pitchFamily="34" charset="0"/>
                <a:cs typeface="Arial" pitchFamily="34" charset="0"/>
              </a:rPr>
              <a:t>players, the referee </a:t>
            </a:r>
            <a:r>
              <a:rPr lang="en-US" sz="3200" b="1" u="sng" dirty="0">
                <a:latin typeface="Arial" pitchFamily="34" charset="0"/>
                <a:cs typeface="Arial" pitchFamily="34" charset="0"/>
              </a:rPr>
              <a:t>must </a:t>
            </a:r>
            <a:r>
              <a:rPr lang="en-US" sz="3200" b="1" dirty="0">
                <a:latin typeface="Arial" pitchFamily="34" charset="0"/>
                <a:cs typeface="Arial" pitchFamily="34" charset="0"/>
              </a:rPr>
              <a:t>terminate the match and report this to the local competition authorities.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22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98437"/>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Players &amp; Substitutes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8" name="Picture 2" descr="C:\Users\rmooney\Documents\Images\Grade 9\_57R10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981"/>
          <a:stretch/>
        </p:blipFill>
        <p:spPr bwMode="auto">
          <a:xfrm>
            <a:off x="2196353" y="2362200"/>
            <a:ext cx="3899647"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331893"/>
            <a:ext cx="8610600" cy="954107"/>
          </a:xfrm>
          <a:prstGeom prst="rect">
            <a:avLst/>
          </a:prstGeom>
        </p:spPr>
        <p:txBody>
          <a:bodyPr wrap="square">
            <a:spAutoFit/>
          </a:bodyPr>
          <a:lstStyle/>
          <a:p>
            <a:pPr algn="ctr"/>
            <a:r>
              <a:rPr lang="en-US" sz="2800" b="1" dirty="0">
                <a:solidFill>
                  <a:srgbClr val="0000FF"/>
                </a:solidFill>
              </a:rPr>
              <a:t>Players</a:t>
            </a:r>
            <a:r>
              <a:rPr lang="en-US" sz="2800" b="1" dirty="0"/>
              <a:t> are </a:t>
            </a:r>
            <a:r>
              <a:rPr lang="en-US" sz="2800" b="1" dirty="0" smtClean="0"/>
              <a:t>defined as rostered team members who </a:t>
            </a:r>
            <a:r>
              <a:rPr lang="en-US" sz="2800" b="1" dirty="0"/>
              <a:t>are </a:t>
            </a:r>
            <a:r>
              <a:rPr lang="en-US" sz="2800" b="1" dirty="0" smtClean="0"/>
              <a:t>on the field and participating </a:t>
            </a:r>
            <a:r>
              <a:rPr lang="en-US" sz="2800" b="1" dirty="0"/>
              <a:t>in </a:t>
            </a:r>
            <a:r>
              <a:rPr lang="en-US" sz="2800" b="1" dirty="0" smtClean="0"/>
              <a:t>game.</a:t>
            </a:r>
            <a:endParaRPr lang="en-US" sz="2800" b="1" dirty="0"/>
          </a:p>
        </p:txBody>
      </p:sp>
      <p:sp>
        <p:nvSpPr>
          <p:cNvPr id="9" name="Rectangle 8"/>
          <p:cNvSpPr/>
          <p:nvPr/>
        </p:nvSpPr>
        <p:spPr>
          <a:xfrm>
            <a:off x="381000" y="4787205"/>
            <a:ext cx="8382000" cy="1384995"/>
          </a:xfrm>
          <a:prstGeom prst="rect">
            <a:avLst/>
          </a:prstGeom>
        </p:spPr>
        <p:txBody>
          <a:bodyPr wrap="square">
            <a:spAutoFit/>
          </a:bodyPr>
          <a:lstStyle/>
          <a:p>
            <a:pPr algn="ctr">
              <a:defRPr/>
            </a:pPr>
            <a:r>
              <a:rPr lang="en-US" sz="2800" b="1" dirty="0">
                <a:solidFill>
                  <a:srgbClr val="0000FF"/>
                </a:solidFill>
              </a:rPr>
              <a:t>Substitutes</a:t>
            </a:r>
            <a:r>
              <a:rPr lang="en-US" sz="2800" b="1" dirty="0"/>
              <a:t> are </a:t>
            </a:r>
            <a:r>
              <a:rPr lang="en-US" sz="2800" b="1" dirty="0" smtClean="0"/>
              <a:t>defined as rostered team </a:t>
            </a:r>
            <a:r>
              <a:rPr lang="en-US" sz="2800" b="1" dirty="0"/>
              <a:t>members who are not </a:t>
            </a:r>
            <a:r>
              <a:rPr lang="en-US" sz="2800" b="1" dirty="0" smtClean="0"/>
              <a:t>in the game, but </a:t>
            </a:r>
            <a:r>
              <a:rPr lang="en-US" sz="2800" b="1" dirty="0"/>
              <a:t>who </a:t>
            </a:r>
            <a:r>
              <a:rPr lang="en-US" sz="2800" b="1" dirty="0" smtClean="0"/>
              <a:t>may </a:t>
            </a:r>
            <a:r>
              <a:rPr lang="en-US" sz="2800" b="1" dirty="0"/>
              <a:t>replace players. </a:t>
            </a:r>
            <a:r>
              <a:rPr lang="en-US" sz="2800" b="1" dirty="0" smtClean="0"/>
              <a:t>  Substitutes </a:t>
            </a:r>
            <a:r>
              <a:rPr lang="en-US" sz="2800" b="1" dirty="0"/>
              <a:t>must obey the rules just like players</a:t>
            </a:r>
            <a:r>
              <a:rPr lang="en-US" sz="2800" dirty="0"/>
              <a:t>.</a:t>
            </a:r>
            <a:endParaRPr lang="en-US" sz="2800" b="1" dirty="0">
              <a:latin typeface="Arial" panose="020B0604020202020204" pitchFamily="34" charset="0"/>
              <a:cs typeface="Arial"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686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Players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8" name="Picture 2" descr="C:\Users\rmooney\Documents\Images\Grade 9\_57R10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981"/>
          <a:stretch/>
        </p:blipFill>
        <p:spPr bwMode="auto">
          <a:xfrm>
            <a:off x="5638799" y="1219200"/>
            <a:ext cx="3505201" cy="22021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1295400"/>
            <a:ext cx="5105400" cy="2246769"/>
          </a:xfrm>
          <a:prstGeom prst="rect">
            <a:avLst/>
          </a:prstGeom>
        </p:spPr>
        <p:txBody>
          <a:bodyPr wrap="square">
            <a:spAutoFit/>
          </a:bodyPr>
          <a:lstStyle/>
          <a:p>
            <a:pPr marL="457200" indent="-457200">
              <a:buFont typeface="Wingdings" panose="05000000000000000000" pitchFamily="2" charset="2"/>
              <a:buChar char="v"/>
            </a:pPr>
            <a:r>
              <a:rPr lang="en-US" sz="2800" b="1" dirty="0">
                <a:solidFill>
                  <a:srgbClr val="FF0000"/>
                </a:solidFill>
                <a:latin typeface="Arial" panose="020B0604020202020204" pitchFamily="34" charset="0"/>
                <a:cs typeface="Arial" panose="020B0604020202020204" pitchFamily="34" charset="0"/>
              </a:rPr>
              <a:t>The number of players allowed can vary </a:t>
            </a:r>
            <a:r>
              <a:rPr lang="en-US" sz="2800" b="1" dirty="0" smtClean="0">
                <a:solidFill>
                  <a:srgbClr val="FF0000"/>
                </a:solidFill>
                <a:latin typeface="Arial" panose="020B0604020202020204" pitchFamily="34" charset="0"/>
                <a:cs typeface="Arial" panose="020B0604020202020204" pitchFamily="34" charset="0"/>
              </a:rPr>
              <a:t>significantly – so it’s very important to know </a:t>
            </a:r>
            <a:r>
              <a:rPr lang="en-US" sz="2800" b="1" dirty="0">
                <a:solidFill>
                  <a:srgbClr val="FF0000"/>
                </a:solidFill>
                <a:latin typeface="Arial" panose="020B0604020202020204" pitchFamily="34" charset="0"/>
                <a:cs typeface="Arial" panose="020B0604020202020204" pitchFamily="34" charset="0"/>
              </a:rPr>
              <a:t>the local rules of </a:t>
            </a:r>
            <a:r>
              <a:rPr lang="en-US" sz="2800" b="1" dirty="0" smtClean="0">
                <a:solidFill>
                  <a:srgbClr val="FF0000"/>
                </a:solidFill>
                <a:latin typeface="Arial" panose="020B0604020202020204" pitchFamily="34" charset="0"/>
                <a:cs typeface="Arial" panose="020B0604020202020204" pitchFamily="34" charset="0"/>
              </a:rPr>
              <a:t>competition.</a:t>
            </a:r>
            <a:endParaRPr lang="en-US" sz="2800"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76199" y="3975318"/>
            <a:ext cx="8991601" cy="1815882"/>
          </a:xfrm>
          <a:prstGeom prst="rect">
            <a:avLst/>
          </a:prstGeom>
        </p:spPr>
        <p:txBody>
          <a:bodyPr wrap="square">
            <a:spAutoFit/>
          </a:bodyPr>
          <a:lstStyle/>
          <a:p>
            <a:pPr marL="457200" indent="-457200">
              <a:buFont typeface="Wingdings" panose="05000000000000000000" pitchFamily="2" charset="2"/>
              <a:buChar char="v"/>
              <a:defRPr/>
            </a:pPr>
            <a:r>
              <a:rPr lang="en-US" sz="2800" b="1" dirty="0">
                <a:latin typeface="Arial" panose="020B0604020202020204" pitchFamily="34" charset="0"/>
                <a:cs typeface="Arial" panose="020B0604020202020204" pitchFamily="34" charset="0"/>
              </a:rPr>
              <a:t>For example, </a:t>
            </a:r>
            <a:r>
              <a:rPr lang="en-US" sz="2800" b="1" dirty="0" smtClean="0">
                <a:latin typeface="Arial" panose="020B0604020202020204" pitchFamily="34" charset="0"/>
                <a:cs typeface="Arial" panose="020B0604020202020204" pitchFamily="34" charset="0"/>
              </a:rPr>
              <a:t>U6 &amp; U8  leagues </a:t>
            </a:r>
            <a:r>
              <a:rPr lang="en-US" sz="2800" b="1" dirty="0">
                <a:latin typeface="Arial" panose="020B0604020202020204" pitchFamily="34" charset="0"/>
                <a:cs typeface="Arial" panose="020B0604020202020204" pitchFamily="34" charset="0"/>
              </a:rPr>
              <a:t>may play with only 3 </a:t>
            </a:r>
            <a:r>
              <a:rPr lang="en-US" sz="2800" b="1" dirty="0" smtClean="0">
                <a:latin typeface="Arial" panose="020B0604020202020204" pitchFamily="34" charset="0"/>
                <a:cs typeface="Arial" panose="020B0604020202020204" pitchFamily="34" charset="0"/>
              </a:rPr>
              <a:t>or 4 players </a:t>
            </a:r>
            <a:r>
              <a:rPr lang="en-US" sz="2800" b="1" dirty="0">
                <a:latin typeface="Arial" panose="020B0604020202020204" pitchFamily="34" charset="0"/>
                <a:cs typeface="Arial" panose="020B0604020202020204" pitchFamily="34" charset="0"/>
              </a:rPr>
              <a:t>and no goalkeeper, while </a:t>
            </a:r>
            <a:r>
              <a:rPr lang="en-US" sz="2800" b="1" dirty="0" smtClean="0">
                <a:latin typeface="Arial" panose="020B0604020202020204" pitchFamily="34" charset="0"/>
                <a:cs typeface="Arial" panose="020B0604020202020204" pitchFamily="34" charset="0"/>
              </a:rPr>
              <a:t>some U10 leagues </a:t>
            </a:r>
            <a:r>
              <a:rPr lang="en-US" sz="2800" b="1" dirty="0">
                <a:latin typeface="Arial" panose="020B0604020202020204" pitchFamily="34" charset="0"/>
                <a:cs typeface="Arial" panose="020B0604020202020204" pitchFamily="34" charset="0"/>
              </a:rPr>
              <a:t>may play with 5 field players and a goalkeeper.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78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Late Arrivals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09600" y="1663005"/>
            <a:ext cx="8001000" cy="1815882"/>
          </a:xfrm>
          <a:prstGeom prst="rect">
            <a:avLst/>
          </a:prstGeom>
        </p:spPr>
        <p:txBody>
          <a:bodyPr wrap="square">
            <a:spAutoFit/>
          </a:bodyPr>
          <a:lstStyle/>
          <a:p>
            <a:pPr>
              <a:defRPr/>
            </a:pPr>
            <a:r>
              <a:rPr lang="en-US" sz="2800" b="1" dirty="0">
                <a:latin typeface="Arial" pitchFamily="34" charset="0"/>
                <a:cs typeface="Arial" pitchFamily="34" charset="0"/>
              </a:rPr>
              <a:t>Late arriving </a:t>
            </a:r>
            <a:r>
              <a:rPr lang="en-US" sz="2800" b="1" dirty="0" smtClean="0">
                <a:latin typeface="Arial" pitchFamily="34" charset="0"/>
                <a:cs typeface="Arial" pitchFamily="34" charset="0"/>
              </a:rPr>
              <a:t>team members may </a:t>
            </a:r>
            <a:r>
              <a:rPr lang="en-US" sz="2800" b="1" dirty="0">
                <a:latin typeface="Arial" pitchFamily="34" charset="0"/>
                <a:cs typeface="Arial" pitchFamily="34" charset="0"/>
              </a:rPr>
              <a:t>play in the </a:t>
            </a:r>
            <a:r>
              <a:rPr lang="en-US" sz="2800" b="1" dirty="0" smtClean="0">
                <a:latin typeface="Arial" pitchFamily="34" charset="0"/>
                <a:cs typeface="Arial" pitchFamily="34" charset="0"/>
              </a:rPr>
              <a:t>game.  They </a:t>
            </a:r>
            <a:r>
              <a:rPr lang="en-US" sz="2800" b="1" dirty="0">
                <a:latin typeface="Arial" pitchFamily="34" charset="0"/>
                <a:cs typeface="Arial" pitchFamily="34" charset="0"/>
              </a:rPr>
              <a:t>should report to the </a:t>
            </a:r>
            <a:r>
              <a:rPr lang="en-US" sz="2800" b="1" dirty="0" smtClean="0">
                <a:latin typeface="Arial" pitchFamily="34" charset="0"/>
                <a:cs typeface="Arial" pitchFamily="34" charset="0"/>
              </a:rPr>
              <a:t>AR (or </a:t>
            </a:r>
            <a:r>
              <a:rPr lang="en-US" sz="2800" b="1" dirty="0">
                <a:latin typeface="Arial" pitchFamily="34" charset="0"/>
                <a:cs typeface="Arial" pitchFamily="34" charset="0"/>
              </a:rPr>
              <a:t>fourth </a:t>
            </a:r>
            <a:r>
              <a:rPr lang="en-US" sz="2800" b="1" dirty="0" smtClean="0">
                <a:latin typeface="Arial" pitchFamily="34" charset="0"/>
                <a:cs typeface="Arial" pitchFamily="34" charset="0"/>
              </a:rPr>
              <a:t>official) </a:t>
            </a:r>
            <a:r>
              <a:rPr lang="en-US" sz="2800" b="1" dirty="0">
                <a:latin typeface="Arial" pitchFamily="34" charset="0"/>
                <a:cs typeface="Arial" pitchFamily="34" charset="0"/>
              </a:rPr>
              <a:t>with their player pass for inspection.  </a:t>
            </a:r>
          </a:p>
        </p:txBody>
      </p:sp>
      <p:sp>
        <p:nvSpPr>
          <p:cNvPr id="3" name="Rectangle 2"/>
          <p:cNvSpPr/>
          <p:nvPr/>
        </p:nvSpPr>
        <p:spPr>
          <a:xfrm>
            <a:off x="640492" y="3828871"/>
            <a:ext cx="7970108" cy="2246769"/>
          </a:xfrm>
          <a:prstGeom prst="rect">
            <a:avLst/>
          </a:prstGeom>
        </p:spPr>
        <p:txBody>
          <a:bodyPr wrap="square">
            <a:spAutoFit/>
          </a:bodyPr>
          <a:lstStyle/>
          <a:p>
            <a:pPr>
              <a:defRPr/>
            </a:pPr>
            <a:r>
              <a:rPr lang="en-US" sz="2800" b="1" dirty="0">
                <a:latin typeface="Arial" pitchFamily="34" charset="0"/>
                <a:cs typeface="Arial" pitchFamily="34" charset="0"/>
              </a:rPr>
              <a:t>Once the player’s </a:t>
            </a:r>
            <a:r>
              <a:rPr lang="en-US" sz="2800" b="1" dirty="0" smtClean="0">
                <a:latin typeface="Arial" pitchFamily="34" charset="0"/>
                <a:cs typeface="Arial" pitchFamily="34" charset="0"/>
              </a:rPr>
              <a:t>pass and equipment are inspected </a:t>
            </a:r>
            <a:r>
              <a:rPr lang="en-US" sz="2800" b="1" dirty="0">
                <a:latin typeface="Arial" pitchFamily="34" charset="0"/>
                <a:cs typeface="Arial" pitchFamily="34" charset="0"/>
              </a:rPr>
              <a:t>and deemed safe for play, </a:t>
            </a:r>
            <a:r>
              <a:rPr lang="en-US" sz="2800" b="1" dirty="0" smtClean="0">
                <a:latin typeface="Arial" pitchFamily="34" charset="0"/>
                <a:cs typeface="Arial" pitchFamily="34" charset="0"/>
              </a:rPr>
              <a:t>they may enter </a:t>
            </a:r>
            <a:r>
              <a:rPr lang="en-US" sz="2800" b="1" dirty="0">
                <a:latin typeface="Arial" pitchFamily="34" charset="0"/>
                <a:cs typeface="Arial" pitchFamily="34" charset="0"/>
              </a:rPr>
              <a:t>the field during </a:t>
            </a:r>
            <a:r>
              <a:rPr lang="en-US" sz="2800" b="1" dirty="0" smtClean="0">
                <a:latin typeface="Arial" pitchFamily="34" charset="0"/>
                <a:cs typeface="Arial" pitchFamily="34" charset="0"/>
              </a:rPr>
              <a:t>play, but only if they have been received permission from </a:t>
            </a:r>
            <a:r>
              <a:rPr lang="en-US" sz="2800" b="1" dirty="0">
                <a:latin typeface="Arial" pitchFamily="34" charset="0"/>
                <a:cs typeface="Arial" pitchFamily="34" charset="0"/>
              </a:rPr>
              <a:t>the </a:t>
            </a:r>
            <a:r>
              <a:rPr lang="en-US" sz="2800" b="1" dirty="0" smtClean="0">
                <a:latin typeface="Arial" pitchFamily="34" charset="0"/>
                <a:cs typeface="Arial" pitchFamily="34" charset="0"/>
              </a:rPr>
              <a:t>referee.  </a:t>
            </a:r>
            <a:endParaRPr lang="en-US" sz="2800" b="1"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 y="1143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603" y="1377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360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2952</TotalTime>
  <Words>2663</Words>
  <Application>Microsoft Office PowerPoint</Application>
  <PresentationFormat>On-screen Show (4:3)</PresentationFormat>
  <Paragraphs>258</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Mooney</dc:creator>
  <cp:lastModifiedBy>Charles Keaney</cp:lastModifiedBy>
  <cp:revision>171</cp:revision>
  <cp:lastPrinted>2013-03-29T13:51:23Z</cp:lastPrinted>
  <dcterms:created xsi:type="dcterms:W3CDTF">2006-08-16T00:00:00Z</dcterms:created>
  <dcterms:modified xsi:type="dcterms:W3CDTF">2016-12-15T14:58:43Z</dcterms:modified>
</cp:coreProperties>
</file>