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5" r:id="rId2"/>
    <p:sldId id="276" r:id="rId3"/>
    <p:sldId id="284" r:id="rId4"/>
    <p:sldId id="323" r:id="rId5"/>
    <p:sldId id="295" r:id="rId6"/>
    <p:sldId id="296" r:id="rId7"/>
    <p:sldId id="297" r:id="rId8"/>
    <p:sldId id="279" r:id="rId9"/>
    <p:sldId id="287" r:id="rId10"/>
    <p:sldId id="277" r:id="rId11"/>
    <p:sldId id="288" r:id="rId12"/>
    <p:sldId id="293" r:id="rId13"/>
    <p:sldId id="302" r:id="rId14"/>
    <p:sldId id="328" r:id="rId15"/>
    <p:sldId id="329" r:id="rId16"/>
    <p:sldId id="300" r:id="rId17"/>
    <p:sldId id="316" r:id="rId18"/>
    <p:sldId id="290" r:id="rId19"/>
    <p:sldId id="327" r:id="rId20"/>
    <p:sldId id="326" r:id="rId21"/>
    <p:sldId id="292" r:id="rId22"/>
    <p:sldId id="304" r:id="rId23"/>
    <p:sldId id="305" r:id="rId24"/>
    <p:sldId id="306" r:id="rId25"/>
    <p:sldId id="307" r:id="rId26"/>
    <p:sldId id="325" r:id="rId27"/>
    <p:sldId id="308" r:id="rId28"/>
    <p:sldId id="317" r:id="rId29"/>
    <p:sldId id="318" r:id="rId30"/>
    <p:sldId id="320" r:id="rId31"/>
    <p:sldId id="321" r:id="rId32"/>
    <p:sldId id="31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82" autoAdjust="0"/>
  </p:normalViewPr>
  <p:slideViewPr>
    <p:cSldViewPr>
      <p:cViewPr varScale="1">
        <p:scale>
          <a:sx n="45" d="100"/>
          <a:sy n="45" d="100"/>
        </p:scale>
        <p:origin x="-108" y="-84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2A118-C26D-4683-A66B-9B2818916448}" type="datetimeFigureOut">
              <a:rPr lang="en-US" smtClean="0"/>
              <a:t>12/15/2016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1DF44-49E7-4C37-AC1E-BBD3806906FF}" type="slidenum">
              <a:rPr lang="en-US" smtClean="0"/>
              <a:t>‹#›</a:t>
            </a:fld>
            <a:endParaRPr lang="en-US" dirty="0"/>
          </a:p>
        </p:txBody>
      </p:sp>
    </p:spTree>
    <p:extLst>
      <p:ext uri="{BB962C8B-B14F-4D97-AF65-F5344CB8AC3E}">
        <p14:creationId xmlns:p14="http://schemas.microsoft.com/office/powerpoint/2010/main" val="236873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Online</a:t>
            </a:r>
            <a:r>
              <a:rPr lang="en-US" sz="1200" b="1" baseline="0" dirty="0" smtClean="0">
                <a:latin typeface="+mn-lt"/>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Welcome to U.S. Soccer’s online training for the Grade 8 &amp; 9 Referee Course.</a:t>
            </a:r>
            <a:r>
              <a:rPr lang="en-US" sz="120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8 training is specific to preparing officials for the competitive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9 training is specific to preparing officials for the small sided and recreational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cs typeface="Arial" pitchFamily="34" charset="0"/>
              </a:rPr>
              <a:t>This presentation focuses on Law 14 – The Penalty Kick.  </a:t>
            </a:r>
            <a:endParaRPr lang="en-US" sz="120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a:t>
            </a:fld>
            <a:endParaRPr lang="en-US" dirty="0"/>
          </a:p>
        </p:txBody>
      </p:sp>
    </p:spTree>
    <p:extLst>
      <p:ext uri="{BB962C8B-B14F-4D97-AF65-F5344CB8AC3E}">
        <p14:creationId xmlns:p14="http://schemas.microsoft.com/office/powerpoint/2010/main" val="203839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Like all free kicks, the penalty kick taker may not </a:t>
            </a:r>
            <a:r>
              <a:rPr lang="en-US" sz="1200" kern="1200" dirty="0" smtClean="0">
                <a:solidFill>
                  <a:schemeClr val="tx1"/>
                </a:solidFill>
                <a:latin typeface="+mn-lt"/>
                <a:ea typeface="+mn-ea"/>
                <a:cs typeface="+mn-cs"/>
              </a:rPr>
              <a:t>play the ball a second time until it has been touched by another player.</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means the kicker may play the </a:t>
            </a:r>
            <a:r>
              <a:rPr lang="en-US" sz="1200" kern="1200" dirty="0" smtClean="0">
                <a:solidFill>
                  <a:schemeClr val="tx1"/>
                </a:solidFill>
                <a:latin typeface="+mn-lt"/>
                <a:ea typeface="+mn-ea"/>
                <a:cs typeface="+mn-cs"/>
              </a:rPr>
              <a:t>ball a second time if the ball rebounds off the goalkeeper,</a:t>
            </a:r>
            <a:r>
              <a:rPr lang="en-US" sz="1200" kern="1200" baseline="0" dirty="0" smtClean="0">
                <a:solidFill>
                  <a:schemeClr val="tx1"/>
                </a:solidFill>
                <a:latin typeface="+mn-lt"/>
                <a:ea typeface="+mn-ea"/>
                <a:cs typeface="+mn-cs"/>
              </a:rPr>
              <a:t> but </a:t>
            </a:r>
            <a:r>
              <a:rPr lang="en-US" sz="1200" kern="1200" dirty="0" smtClean="0">
                <a:solidFill>
                  <a:schemeClr val="tx1"/>
                </a:solidFill>
                <a:latin typeface="+mn-lt"/>
                <a:ea typeface="+mn-ea"/>
                <a:cs typeface="+mn-cs"/>
              </a:rPr>
              <a:t>not if the ball rebounds directly off the goal post</a:t>
            </a:r>
            <a:r>
              <a:rPr lang="en-US" sz="1200" kern="1200" baseline="0" dirty="0" smtClean="0">
                <a:solidFill>
                  <a:schemeClr val="tx1"/>
                </a:solidFill>
                <a:latin typeface="+mn-lt"/>
                <a:ea typeface="+mn-ea"/>
                <a:cs typeface="+mn-cs"/>
              </a:rPr>
              <a:t> or crossbar</a:t>
            </a:r>
            <a:r>
              <a:rPr lang="en-US" sz="1200" kern="1200" dirty="0" smtClean="0">
                <a:solidFill>
                  <a:schemeClr val="tx1"/>
                </a:solidFill>
                <a:latin typeface="+mn-lt"/>
                <a:ea typeface="+mn-ea"/>
                <a:cs typeface="+mn-cs"/>
              </a:rPr>
              <a:t> without having touched another player.</a:t>
            </a:r>
          </a:p>
        </p:txBody>
      </p:sp>
      <p:sp>
        <p:nvSpPr>
          <p:cNvPr id="4" name="Slide Number Placeholder 3"/>
          <p:cNvSpPr>
            <a:spLocks noGrp="1"/>
          </p:cNvSpPr>
          <p:nvPr>
            <p:ph type="sldNum" sz="quarter" idx="10"/>
          </p:nvPr>
        </p:nvSpPr>
        <p:spPr/>
        <p:txBody>
          <a:bodyPr/>
          <a:lstStyle/>
          <a:p>
            <a:fld id="{8AF1DF44-49E7-4C37-AC1E-BBD3806906FF}" type="slidenum">
              <a:rPr lang="en-US" smtClean="0"/>
              <a:t>10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11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13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14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15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16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22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23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24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25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26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27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9</a:t>
            </a:fld>
            <a:endParaRPr lang="en-US" dirty="0"/>
          </a:p>
        </p:txBody>
      </p:sp>
    </p:spTree>
    <p:extLst>
      <p:ext uri="{BB962C8B-B14F-4D97-AF65-F5344CB8AC3E}">
        <p14:creationId xmlns:p14="http://schemas.microsoft.com/office/powerpoint/2010/main" val="2754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457200" y="13716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1026" name="Picture 2" descr="C:\Users\rmooney\Documents\Images\Grade 8\_57R23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808"/>
          <a:stretch/>
        </p:blipFill>
        <p:spPr bwMode="auto">
          <a:xfrm>
            <a:off x="97275" y="1381760"/>
            <a:ext cx="4419600" cy="25044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4838700"/>
            <a:ext cx="9144000" cy="13335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Arial" pitchFamily="34" charset="0"/>
              <a:cs typeface="Arial" pitchFamily="34" charset="0"/>
            </a:endParaRPr>
          </a:p>
        </p:txBody>
      </p:sp>
      <p:sp>
        <p:nvSpPr>
          <p:cNvPr id="16" name="Rectangle 7"/>
          <p:cNvSpPr>
            <a:spLocks noChangeArrowheads="1"/>
          </p:cNvSpPr>
          <p:nvPr/>
        </p:nvSpPr>
        <p:spPr bwMode="auto">
          <a:xfrm>
            <a:off x="1752600" y="4419600"/>
            <a:ext cx="716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dirty="0">
                <a:solidFill>
                  <a:srgbClr val="10253F"/>
                </a:solidFill>
                <a:latin typeface="Arial" pitchFamily="34" charset="0"/>
                <a:ea typeface="ＭＳ Ｐゴシック" pitchFamily="34" charset="-128"/>
                <a:cs typeface="Arial" pitchFamily="34" charset="0"/>
              </a:rPr>
              <a:t>U.S. Soccer Federation Referee Program</a:t>
            </a:r>
          </a:p>
          <a:p>
            <a:pPr algn="ctr">
              <a:defRPr/>
            </a:pPr>
            <a:r>
              <a:rPr lang="en-US" sz="2400" b="1" dirty="0" smtClean="0">
                <a:solidFill>
                  <a:srgbClr val="10253F"/>
                </a:solidFill>
                <a:latin typeface="Arial" pitchFamily="34" charset="0"/>
                <a:ea typeface="ＭＳ Ｐゴシック" pitchFamily="34" charset="-128"/>
                <a:cs typeface="Arial" pitchFamily="34" charset="0"/>
              </a:rPr>
              <a:t>Entry Level Referee Course</a:t>
            </a:r>
            <a:endParaRPr lang="en-US" sz="2400" b="1" dirty="0">
              <a:solidFill>
                <a:srgbClr val="10253F"/>
              </a:solidFill>
              <a:latin typeface="Arial" pitchFamily="34" charset="0"/>
              <a:ea typeface="ＭＳ Ｐゴシック" pitchFamily="34" charset="-128"/>
              <a:cs typeface="Arial" pitchFamily="34" charset="0"/>
            </a:endParaRPr>
          </a:p>
          <a:p>
            <a:pPr algn="ctr">
              <a:defRPr/>
            </a:pPr>
            <a:r>
              <a:rPr lang="en-US" sz="2400" b="1" dirty="0">
                <a:solidFill>
                  <a:srgbClr val="10253F"/>
                </a:solidFill>
                <a:latin typeface="Arial" pitchFamily="34" charset="0"/>
                <a:ea typeface="ＭＳ Ｐゴシック" pitchFamily="34" charset="-128"/>
                <a:cs typeface="Arial" pitchFamily="34" charset="0"/>
              </a:rPr>
              <a:t>Competitive Youth Training </a:t>
            </a:r>
          </a:p>
          <a:p>
            <a:pPr algn="ctr">
              <a:defRPr/>
            </a:pPr>
            <a:r>
              <a:rPr lang="en-US" sz="2400" b="1" dirty="0">
                <a:solidFill>
                  <a:srgbClr val="10253F"/>
                </a:solidFill>
                <a:latin typeface="Arial" pitchFamily="34" charset="0"/>
                <a:ea typeface="ＭＳ Ｐゴシック" pitchFamily="34" charset="-128"/>
                <a:cs typeface="Arial" pitchFamily="34" charset="0"/>
              </a:rPr>
              <a:t>Small Sided and Recreational Youth Training</a:t>
            </a:r>
          </a:p>
        </p:txBody>
      </p:sp>
      <p:pic>
        <p:nvPicPr>
          <p:cNvPr id="12" name="Picture 2" descr="C:\Users\rmooney\Documents\Images\Grade 9\_57R15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404"/>
          <a:stretch/>
        </p:blipFill>
        <p:spPr bwMode="auto">
          <a:xfrm>
            <a:off x="4627125" y="1381759"/>
            <a:ext cx="4419600" cy="2504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724400"/>
            <a:ext cx="1066800" cy="110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457200" y="152400"/>
            <a:ext cx="81534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bg1"/>
                </a:solidFill>
                <a:latin typeface="Arial" pitchFamily="34" charset="0"/>
                <a:cs typeface="Arial" pitchFamily="34" charset="0"/>
              </a:rPr>
              <a:t>Law 14 - The Penalty Kick</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7" name="Picture 16"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7019925" y="6381750"/>
            <a:ext cx="2162175"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2016-17</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983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Procedure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7" name="Picture 3" descr="C:\Users\rmooney\Documents\Images\Grade 9\_57R15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57" b="2500"/>
          <a:stretch/>
        </p:blipFill>
        <p:spPr bwMode="auto">
          <a:xfrm>
            <a:off x="4571998" y="1219201"/>
            <a:ext cx="4572001"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295400"/>
            <a:ext cx="3962400" cy="2677656"/>
          </a:xfrm>
          <a:prstGeom prst="rect">
            <a:avLst/>
          </a:prstGeom>
        </p:spPr>
        <p:txBody>
          <a:bodyPr wrap="square">
            <a:spAutoFit/>
          </a:bodyPr>
          <a:lstStyle/>
          <a:p>
            <a:r>
              <a:rPr lang="en-US" sz="2800" b="1" dirty="0">
                <a:latin typeface="Arial" panose="020B0604020202020204" pitchFamily="34" charset="0"/>
                <a:cs typeface="Arial" pitchFamily="34" charset="0"/>
              </a:rPr>
              <a:t>After confirming that all players are in the correct position, the referee blows </a:t>
            </a:r>
            <a:r>
              <a:rPr lang="en-US" sz="2800" b="1" dirty="0" smtClean="0">
                <a:latin typeface="Arial" panose="020B0604020202020204" pitchFamily="34" charset="0"/>
                <a:cs typeface="Arial" pitchFamily="34" charset="0"/>
              </a:rPr>
              <a:t>their whistle </a:t>
            </a:r>
            <a:r>
              <a:rPr lang="en-US" sz="2800" b="1" dirty="0">
                <a:latin typeface="Arial" panose="020B0604020202020204" pitchFamily="34" charset="0"/>
                <a:cs typeface="Arial" pitchFamily="34" charset="0"/>
              </a:rPr>
              <a:t>to signal the taking of the kick.  </a:t>
            </a:r>
          </a:p>
        </p:txBody>
      </p:sp>
      <p:sp>
        <p:nvSpPr>
          <p:cNvPr id="3" name="Rectangle 2"/>
          <p:cNvSpPr/>
          <p:nvPr/>
        </p:nvSpPr>
        <p:spPr>
          <a:xfrm>
            <a:off x="381000" y="4227493"/>
            <a:ext cx="8229600" cy="954107"/>
          </a:xfrm>
          <a:prstGeom prst="rect">
            <a:avLst/>
          </a:prstGeom>
        </p:spPr>
        <p:txBody>
          <a:bodyPr wrap="square">
            <a:spAutoFit/>
          </a:bodyPr>
          <a:lstStyle/>
          <a:p>
            <a:r>
              <a:rPr lang="en-US" sz="2800" b="1" dirty="0">
                <a:solidFill>
                  <a:srgbClr val="0000FF"/>
                </a:solidFill>
                <a:latin typeface="Arial" panose="020B0604020202020204" pitchFamily="34" charset="0"/>
                <a:cs typeface="Arial" panose="020B0604020202020204" pitchFamily="34" charset="0"/>
              </a:rPr>
              <a:t>The ball is in play once it has been kicked and </a:t>
            </a:r>
            <a:r>
              <a:rPr lang="en-US" sz="2800" b="1" dirty="0" smtClean="0">
                <a:solidFill>
                  <a:srgbClr val="0000FF"/>
                </a:solidFill>
                <a:latin typeface="Arial" panose="020B0604020202020204" pitchFamily="34" charset="0"/>
                <a:cs typeface="Arial" panose="020B0604020202020204" pitchFamily="34" charset="0"/>
              </a:rPr>
              <a:t>clearly moves </a:t>
            </a:r>
            <a:r>
              <a:rPr lang="en-US" sz="2800" b="1" u="sng" dirty="0">
                <a:solidFill>
                  <a:srgbClr val="C00000"/>
                </a:solidFill>
                <a:latin typeface="Arial" panose="020B0604020202020204" pitchFamily="34" charset="0"/>
                <a:cs typeface="Arial" panose="020B0604020202020204" pitchFamily="34" charset="0"/>
              </a:rPr>
              <a:t>forward</a:t>
            </a:r>
            <a:r>
              <a:rPr lang="en-US" sz="2800" b="1" dirty="0">
                <a:solidFill>
                  <a:srgbClr val="C00000"/>
                </a:solidFill>
                <a:latin typeface="Arial" panose="020B0604020202020204" pitchFamily="34" charset="0"/>
                <a:cs typeface="Arial" panose="020B0604020202020204" pitchFamily="34" charset="0"/>
              </a:rPr>
              <a:t>.</a:t>
            </a:r>
            <a:r>
              <a:rPr lang="en-US" sz="2800" b="1" dirty="0">
                <a:solidFill>
                  <a:srgbClr val="0000FF"/>
                </a:solidFill>
                <a:latin typeface="Arial" panose="020B0604020202020204" pitchFamily="34" charset="0"/>
                <a:cs typeface="Arial" panose="020B0604020202020204" pitchFamily="34" charset="0"/>
              </a:rPr>
              <a:t>  </a:t>
            </a:r>
          </a:p>
        </p:txBody>
      </p:sp>
      <p:sp>
        <p:nvSpPr>
          <p:cNvPr id="8" name="Rectangle 7"/>
          <p:cNvSpPr/>
          <p:nvPr/>
        </p:nvSpPr>
        <p:spPr>
          <a:xfrm>
            <a:off x="381000" y="5370493"/>
            <a:ext cx="843915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Once the ball is in play, players from both teams may enter the penalty arc and </a:t>
            </a:r>
            <a:r>
              <a:rPr lang="en-US" sz="2800" b="1" dirty="0" smtClean="0">
                <a:latin typeface="Arial" panose="020B0604020202020204" pitchFamily="34" charset="0"/>
                <a:cs typeface="Arial" panose="020B0604020202020204" pitchFamily="34" charset="0"/>
              </a:rPr>
              <a:t>the penalty </a:t>
            </a:r>
            <a:r>
              <a:rPr lang="en-US" sz="2800" b="1" dirty="0">
                <a:latin typeface="Arial" panose="020B0604020202020204" pitchFamily="34" charset="0"/>
                <a:cs typeface="Arial" panose="020B0604020202020204" pitchFamily="34" charset="0"/>
              </a:rPr>
              <a:t>area.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18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Procedure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8" name="Rectangle 7"/>
          <p:cNvSpPr/>
          <p:nvPr/>
        </p:nvSpPr>
        <p:spPr>
          <a:xfrm>
            <a:off x="533400" y="1447800"/>
            <a:ext cx="8229600" cy="954107"/>
          </a:xfrm>
          <a:prstGeom prst="rect">
            <a:avLst/>
          </a:prstGeom>
        </p:spPr>
        <p:txBody>
          <a:bodyPr wrap="square">
            <a:spAutoFit/>
          </a:bodyPr>
          <a:lstStyle/>
          <a:p>
            <a:r>
              <a:rPr lang="en-US" sz="2800" b="1" dirty="0" smtClean="0">
                <a:solidFill>
                  <a:srgbClr val="0000FF"/>
                </a:solidFill>
                <a:latin typeface="Arial" panose="020B0604020202020204" pitchFamily="34" charset="0"/>
                <a:cs typeface="Arial" panose="020B0604020202020204" pitchFamily="34" charset="0"/>
              </a:rPr>
              <a:t>The goalkeeper </a:t>
            </a:r>
            <a:r>
              <a:rPr lang="en-US" sz="2800" b="1" dirty="0">
                <a:solidFill>
                  <a:srgbClr val="0000FF"/>
                </a:solidFill>
                <a:latin typeface="Arial" panose="020B0604020202020204" pitchFamily="34" charset="0"/>
                <a:cs typeface="Arial" panose="020B0604020202020204" pitchFamily="34" charset="0"/>
              </a:rPr>
              <a:t>is allowed to move from side to side on the goal </a:t>
            </a:r>
            <a:r>
              <a:rPr lang="en-US" sz="2800" b="1" dirty="0" smtClean="0">
                <a:solidFill>
                  <a:srgbClr val="0000FF"/>
                </a:solidFill>
                <a:latin typeface="Arial" panose="020B0604020202020204" pitchFamily="34" charset="0"/>
                <a:cs typeface="Arial" panose="020B0604020202020204" pitchFamily="34" charset="0"/>
              </a:rPr>
              <a:t>line before the kick is taken.  </a:t>
            </a:r>
            <a:endParaRPr lang="en-US" sz="2800" b="1" dirty="0">
              <a:solidFill>
                <a:srgbClr val="0000FF"/>
              </a:solidFill>
              <a:latin typeface="Arial" panose="020B0604020202020204" pitchFamily="34" charset="0"/>
              <a:cs typeface="Arial" panose="020B0604020202020204" pitchFamily="34" charset="0"/>
            </a:endParaRPr>
          </a:p>
        </p:txBody>
      </p:sp>
      <p:sp>
        <p:nvSpPr>
          <p:cNvPr id="10" name="Rectangle 9"/>
          <p:cNvSpPr/>
          <p:nvPr/>
        </p:nvSpPr>
        <p:spPr>
          <a:xfrm>
            <a:off x="533400" y="5334000"/>
            <a:ext cx="8229600" cy="954107"/>
          </a:xfrm>
          <a:prstGeom prst="rect">
            <a:avLst/>
          </a:prstGeom>
        </p:spPr>
        <p:txBody>
          <a:bodyPr wrap="square">
            <a:spAutoFit/>
          </a:bodyPr>
          <a:lstStyle/>
          <a:p>
            <a:r>
              <a:rPr lang="en-US" sz="2800" b="1" dirty="0" smtClean="0">
                <a:solidFill>
                  <a:srgbClr val="FF0000"/>
                </a:solidFill>
                <a:latin typeface="Arial" panose="020B0604020202020204" pitchFamily="34" charset="0"/>
                <a:cs typeface="Arial" panose="020B0604020202020204" pitchFamily="34" charset="0"/>
              </a:rPr>
              <a:t>The goalkeeper </a:t>
            </a:r>
            <a:r>
              <a:rPr lang="en-US" sz="2800" b="1" dirty="0">
                <a:solidFill>
                  <a:srgbClr val="FF0000"/>
                </a:solidFill>
                <a:latin typeface="Arial" panose="020B0604020202020204" pitchFamily="34" charset="0"/>
                <a:cs typeface="Arial" panose="020B0604020202020204" pitchFamily="34" charset="0"/>
              </a:rPr>
              <a:t>is </a:t>
            </a:r>
            <a:r>
              <a:rPr lang="en-US" sz="2800" b="1" dirty="0" smtClean="0">
                <a:solidFill>
                  <a:srgbClr val="FF0000"/>
                </a:solidFill>
                <a:latin typeface="Arial" panose="020B0604020202020204" pitchFamily="34" charset="0"/>
                <a:cs typeface="Arial" panose="020B0604020202020204" pitchFamily="34" charset="0"/>
              </a:rPr>
              <a:t>not allowed </a:t>
            </a:r>
            <a:r>
              <a:rPr lang="en-US" sz="2800" b="1" dirty="0">
                <a:solidFill>
                  <a:srgbClr val="FF0000"/>
                </a:solidFill>
                <a:latin typeface="Arial" panose="020B0604020202020204" pitchFamily="34" charset="0"/>
                <a:cs typeface="Arial" panose="020B0604020202020204" pitchFamily="34" charset="0"/>
              </a:rPr>
              <a:t>to move </a:t>
            </a:r>
            <a:r>
              <a:rPr lang="en-US" sz="2800" b="1" dirty="0" smtClean="0">
                <a:solidFill>
                  <a:srgbClr val="FF0000"/>
                </a:solidFill>
                <a:latin typeface="Arial" panose="020B0604020202020204" pitchFamily="34" charset="0"/>
                <a:cs typeface="Arial" panose="020B0604020202020204" pitchFamily="34" charset="0"/>
              </a:rPr>
              <a:t>off the </a:t>
            </a:r>
            <a:r>
              <a:rPr lang="en-US" sz="2800" b="1" dirty="0">
                <a:solidFill>
                  <a:srgbClr val="FF0000"/>
                </a:solidFill>
                <a:latin typeface="Arial" panose="020B0604020202020204" pitchFamily="34" charset="0"/>
                <a:cs typeface="Arial" panose="020B0604020202020204" pitchFamily="34" charset="0"/>
              </a:rPr>
              <a:t>goal </a:t>
            </a:r>
            <a:r>
              <a:rPr lang="en-US" sz="2800" b="1" dirty="0" smtClean="0">
                <a:solidFill>
                  <a:srgbClr val="FF0000"/>
                </a:solidFill>
                <a:latin typeface="Arial" panose="020B0604020202020204" pitchFamily="34" charset="0"/>
                <a:cs typeface="Arial" panose="020B0604020202020204" pitchFamily="34" charset="0"/>
              </a:rPr>
              <a:t>line before the kick is taken.  </a:t>
            </a:r>
            <a:endParaRPr lang="en-US" sz="2800" b="1" dirty="0">
              <a:solidFill>
                <a:srgbClr val="FF0000"/>
              </a:solidFill>
              <a:latin typeface="Arial" panose="020B0604020202020204" pitchFamily="34" charset="0"/>
              <a:cs typeface="Arial" panose="020B0604020202020204" pitchFamily="34" charset="0"/>
            </a:endParaRPr>
          </a:p>
        </p:txBody>
      </p:sp>
      <p:pic>
        <p:nvPicPr>
          <p:cNvPr id="11" name="Picture 3" descr="C:\Users\rmooney\Documents\Images\Grade 9\_57R15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57" b="2500"/>
          <a:stretch/>
        </p:blipFill>
        <p:spPr bwMode="auto">
          <a:xfrm>
            <a:off x="2209801" y="2646680"/>
            <a:ext cx="4419599" cy="25044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3" name="Picture 1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672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Procedure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7" name="Picture 3" descr="C:\Users\rmooney\Documents\Images\Grade 9\_57R15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57" b="2500"/>
          <a:stretch/>
        </p:blipFill>
        <p:spPr bwMode="auto">
          <a:xfrm>
            <a:off x="4571998" y="1219201"/>
            <a:ext cx="4572001"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295400"/>
            <a:ext cx="3962400" cy="2677656"/>
          </a:xfrm>
          <a:prstGeom prst="rect">
            <a:avLst/>
          </a:prstGeom>
        </p:spPr>
        <p:txBody>
          <a:bodyPr wrap="square">
            <a:spAutoFit/>
          </a:bodyPr>
          <a:lstStyle/>
          <a:p>
            <a:r>
              <a:rPr lang="en-US" sz="2800" b="1" dirty="0">
                <a:solidFill>
                  <a:srgbClr val="0000FF"/>
                </a:solidFill>
                <a:latin typeface="Arial" panose="020B0604020202020204" pitchFamily="34" charset="0"/>
                <a:cs typeface="Arial" pitchFamily="34" charset="0"/>
              </a:rPr>
              <a:t>Like all free kicks, the penalty kick taker may not play the ball a second time until it has been touched by another player.</a:t>
            </a:r>
          </a:p>
        </p:txBody>
      </p:sp>
      <p:sp>
        <p:nvSpPr>
          <p:cNvPr id="8" name="Rectangle 7"/>
          <p:cNvSpPr/>
          <p:nvPr/>
        </p:nvSpPr>
        <p:spPr>
          <a:xfrm>
            <a:off x="400050" y="4076224"/>
            <a:ext cx="8439150"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This means </a:t>
            </a:r>
            <a:r>
              <a:rPr lang="en-US" sz="2800" b="1" dirty="0" smtClean="0">
                <a:latin typeface="Arial" panose="020B0604020202020204" pitchFamily="34" charset="0"/>
                <a:cs typeface="Arial" panose="020B0604020202020204" pitchFamily="34" charset="0"/>
              </a:rPr>
              <a:t>that the </a:t>
            </a:r>
            <a:r>
              <a:rPr lang="en-US" sz="2800" b="1" dirty="0">
                <a:latin typeface="Arial" panose="020B0604020202020204" pitchFamily="34" charset="0"/>
                <a:cs typeface="Arial" panose="020B0604020202020204" pitchFamily="34" charset="0"/>
              </a:rPr>
              <a:t>kicker may play the ball a second time if the ball rebounds off the goalkeeper, but not if the ball rebounds directly off the goal post or crossbar without having touched another player.</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69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Infringements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600200"/>
            <a:ext cx="8001000" cy="440120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If, after the penalty kick has been </a:t>
            </a:r>
            <a:r>
              <a:rPr lang="en-US" sz="2800" b="1" dirty="0" smtClean="0">
                <a:latin typeface="Arial" panose="020B0604020202020204" pitchFamily="34" charset="0"/>
                <a:cs typeface="Arial" panose="020B0604020202020204" pitchFamily="34" charset="0"/>
              </a:rPr>
              <a:t>taken and </a:t>
            </a:r>
            <a:r>
              <a:rPr lang="en-US" sz="2800" b="1" dirty="0">
                <a:latin typeface="Arial" panose="020B0604020202020204" pitchFamily="34" charset="0"/>
                <a:cs typeface="Arial" panose="020B0604020202020204" pitchFamily="34" charset="0"/>
              </a:rPr>
              <a:t>the kicker </a:t>
            </a:r>
            <a:r>
              <a:rPr lang="en-US" sz="2800" b="1" dirty="0" smtClean="0">
                <a:latin typeface="Arial" panose="020B0604020202020204" pitchFamily="34" charset="0"/>
                <a:cs typeface="Arial" panose="020B0604020202020204" pitchFamily="34" charset="0"/>
              </a:rPr>
              <a:t>does touch </a:t>
            </a:r>
            <a:r>
              <a:rPr lang="en-US" sz="2800" b="1" dirty="0">
                <a:latin typeface="Arial" panose="020B0604020202020204" pitchFamily="34" charset="0"/>
                <a:cs typeface="Arial" panose="020B0604020202020204" pitchFamily="34" charset="0"/>
              </a:rPr>
              <a:t>the ball again before it has touched another player </a:t>
            </a:r>
            <a:r>
              <a:rPr lang="en-US" sz="2800" b="1" dirty="0" smtClean="0">
                <a:latin typeface="Arial" panose="020B0604020202020204" pitchFamily="34" charset="0"/>
                <a:cs typeface="Arial" panose="020B0604020202020204" pitchFamily="34" charset="0"/>
              </a:rPr>
              <a:t>(e.g. rebounds off the goal frame), an </a:t>
            </a:r>
            <a:r>
              <a:rPr lang="en-US" sz="2800" b="1" dirty="0">
                <a:latin typeface="Arial" panose="020B0604020202020204" pitchFamily="34" charset="0"/>
                <a:cs typeface="Arial" panose="020B0604020202020204" pitchFamily="34" charset="0"/>
              </a:rPr>
              <a:t>indirect free </a:t>
            </a:r>
            <a:r>
              <a:rPr lang="en-US" sz="2800" b="1" dirty="0" smtClean="0">
                <a:latin typeface="Arial" panose="020B0604020202020204" pitchFamily="34" charset="0"/>
                <a:cs typeface="Arial" panose="020B0604020202020204" pitchFamily="34" charset="0"/>
              </a:rPr>
              <a:t>kick (IFK) </a:t>
            </a:r>
            <a:r>
              <a:rPr lang="en-US" sz="2800" b="1" dirty="0">
                <a:latin typeface="Arial" panose="020B0604020202020204" pitchFamily="34" charset="0"/>
                <a:cs typeface="Arial" panose="020B0604020202020204" pitchFamily="34" charset="0"/>
              </a:rPr>
              <a:t>is awarded to the opposing </a:t>
            </a:r>
            <a:r>
              <a:rPr lang="en-US" sz="2800" b="1" dirty="0" smtClean="0">
                <a:latin typeface="Arial" panose="020B0604020202020204" pitchFamily="34" charset="0"/>
                <a:cs typeface="Arial" panose="020B0604020202020204" pitchFamily="34" charset="0"/>
              </a:rPr>
              <a:t>team at the point of the infringement (where 2nd touch occurs). </a:t>
            </a:r>
            <a:endParaRPr lang="en-US" sz="2800" b="1" dirty="0" smtClean="0">
              <a:latin typeface="Arial" panose="020B0604020202020204" pitchFamily="34" charset="0"/>
              <a:cs typeface="Arial" panose="020B0604020202020204" pitchFamily="34" charset="0"/>
            </a:endParaRPr>
          </a:p>
          <a:p>
            <a:pPr>
              <a:defRPr/>
            </a:pPr>
            <a:endParaRPr lang="en-US" sz="2800" b="1" dirty="0">
              <a:latin typeface="Arial" panose="020B0604020202020204" pitchFamily="34" charset="0"/>
              <a:cs typeface="Arial" panose="020B0604020202020204" pitchFamily="34" charset="0"/>
            </a:endParaRPr>
          </a:p>
          <a:p>
            <a:pPr>
              <a:defRPr/>
            </a:pPr>
            <a:r>
              <a:rPr lang="en-US" sz="2800" b="1" dirty="0" smtClean="0">
                <a:latin typeface="Arial" panose="020B0604020202020204" pitchFamily="34" charset="0"/>
                <a:cs typeface="Arial" panose="020B0604020202020204" pitchFamily="34" charset="0"/>
              </a:rPr>
              <a:t>However, if the kicker plays the ball with their hands, then a direct free kick (DFK) will be awarded to the opposing team.</a:t>
            </a:r>
            <a:endParaRPr lang="en-US" sz="2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693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Interference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723900" y="1563231"/>
            <a:ext cx="7696200" cy="2246769"/>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If the ball is touched by an outside agent </a:t>
            </a:r>
            <a:r>
              <a:rPr lang="en-US" sz="2800" b="1" dirty="0" smtClean="0">
                <a:latin typeface="Arial" panose="020B0604020202020204" pitchFamily="34" charset="0"/>
                <a:cs typeface="Arial" panose="020B0604020202020204" pitchFamily="34" charset="0"/>
              </a:rPr>
              <a:t>(e.g. extra ball, an animal, etc.) as </a:t>
            </a:r>
            <a:r>
              <a:rPr lang="en-US" sz="2800" b="1" dirty="0">
                <a:latin typeface="Arial" panose="020B0604020202020204" pitchFamily="34" charset="0"/>
                <a:cs typeface="Arial" panose="020B0604020202020204" pitchFamily="34" charset="0"/>
              </a:rPr>
              <a:t>it moves forward </a:t>
            </a:r>
            <a:r>
              <a:rPr lang="en-US" sz="2800" b="1" dirty="0" smtClean="0">
                <a:latin typeface="Arial" panose="020B0604020202020204" pitchFamily="34" charset="0"/>
                <a:cs typeface="Arial" panose="020B0604020202020204" pitchFamily="34" charset="0"/>
              </a:rPr>
              <a:t>(i.e. prior to any other player touching the ball or the ball rebounding off the goal frame), the </a:t>
            </a:r>
            <a:r>
              <a:rPr lang="en-US" sz="2800" b="1" dirty="0">
                <a:latin typeface="Arial" panose="020B0604020202020204" pitchFamily="34" charset="0"/>
                <a:cs typeface="Arial" panose="020B0604020202020204" pitchFamily="34" charset="0"/>
              </a:rPr>
              <a:t>penalty kick is </a:t>
            </a:r>
            <a:r>
              <a:rPr lang="en-US" sz="2800" b="1" dirty="0" smtClean="0">
                <a:latin typeface="Arial" panose="020B0604020202020204" pitchFamily="34" charset="0"/>
                <a:cs typeface="Arial" panose="020B0604020202020204" pitchFamily="34" charset="0"/>
              </a:rPr>
              <a:t>retaken.</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726744" y="4051518"/>
            <a:ext cx="76962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If the ball is touched by an outside agent </a:t>
            </a:r>
            <a:r>
              <a:rPr lang="en-US" sz="2800" b="1" dirty="0" smtClean="0">
                <a:latin typeface="Arial" panose="020B0604020202020204" pitchFamily="34" charset="0"/>
                <a:cs typeface="Arial" panose="020B0604020202020204" pitchFamily="34" charset="0"/>
              </a:rPr>
              <a:t>after rebounding off the goal frame or touching another player, play is stopped and restarted with a dropped ball.</a:t>
            </a:r>
            <a:endParaRPr lang="en-US" sz="28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900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990600" y="152400"/>
            <a:ext cx="81534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Interference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9" name="Rectangle 8"/>
          <p:cNvSpPr/>
          <p:nvPr/>
        </p:nvSpPr>
        <p:spPr>
          <a:xfrm>
            <a:off x="762000" y="1489770"/>
            <a:ext cx="7696200" cy="4093428"/>
          </a:xfrm>
          <a:prstGeom prst="rect">
            <a:avLst/>
          </a:prstGeom>
        </p:spPr>
        <p:txBody>
          <a:bodyPr wrap="square">
            <a:spAutoFit/>
          </a:bodyPr>
          <a:lstStyle/>
          <a:p>
            <a:pPr>
              <a:defRPr/>
            </a:pPr>
            <a:r>
              <a:rPr lang="en-US" sz="3600" b="1" u="sng" dirty="0" smtClean="0">
                <a:latin typeface="Arial" panose="020B0604020202020204" pitchFamily="34" charset="0"/>
                <a:cs typeface="Arial" panose="020B0604020202020204" pitchFamily="34" charset="0"/>
              </a:rPr>
              <a:t>EXCEPTION</a:t>
            </a:r>
            <a:r>
              <a:rPr lang="en-US" sz="3600" b="1" dirty="0" smtClean="0">
                <a:latin typeface="Arial" panose="020B0604020202020204" pitchFamily="34" charset="0"/>
                <a:cs typeface="Arial" panose="020B0604020202020204" pitchFamily="34" charset="0"/>
              </a:rPr>
              <a:t>:</a:t>
            </a:r>
          </a:p>
          <a:p>
            <a:pPr lvl="1">
              <a:defRPr/>
            </a:pPr>
            <a:r>
              <a:rPr lang="en-US" sz="2800" b="1" dirty="0" smtClean="0">
                <a:latin typeface="Arial" panose="020B0604020202020204" pitchFamily="34" charset="0"/>
                <a:cs typeface="Arial" panose="020B0604020202020204" pitchFamily="34" charset="0"/>
              </a:rPr>
              <a:t>If a ball touched </a:t>
            </a:r>
            <a:r>
              <a:rPr lang="en-US" sz="2800" b="1" dirty="0">
                <a:latin typeface="Arial" panose="020B0604020202020204" pitchFamily="34" charset="0"/>
                <a:cs typeface="Arial" panose="020B0604020202020204" pitchFamily="34" charset="0"/>
              </a:rPr>
              <a:t>by an outside </a:t>
            </a:r>
            <a:r>
              <a:rPr lang="en-US" sz="2800" b="1" dirty="0" smtClean="0">
                <a:latin typeface="Arial" panose="020B0604020202020204" pitchFamily="34" charset="0"/>
                <a:cs typeface="Arial" panose="020B0604020202020204" pitchFamily="34" charset="0"/>
              </a:rPr>
              <a:t>agent, whether before or after rebounding or touching another player, that is going to go into the goal and this outside interference does not prevent a player from playing the ball, a goal is awarded if (and only if) the ball enters the goal (even if contact is made with the ball).</a:t>
            </a:r>
            <a:endParaRPr lang="en-US" sz="2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764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Infringements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sp>
        <p:nvSpPr>
          <p:cNvPr id="2" name="Rectangle 1"/>
          <p:cNvSpPr/>
          <p:nvPr/>
        </p:nvSpPr>
        <p:spPr>
          <a:xfrm>
            <a:off x="649672" y="1326360"/>
            <a:ext cx="7924800" cy="1384995"/>
          </a:xfrm>
          <a:prstGeom prst="rect">
            <a:avLst/>
          </a:prstGeom>
        </p:spPr>
        <p:txBody>
          <a:bodyPr wrap="square">
            <a:spAutoFit/>
          </a:bodyPr>
          <a:lstStyle/>
          <a:p>
            <a:pPr>
              <a:defRPr/>
            </a:pPr>
            <a:r>
              <a:rPr lang="en-US" sz="2800" b="1" dirty="0">
                <a:latin typeface="Arial" pitchFamily="34" charset="0"/>
                <a:cs typeface="Arial" pitchFamily="34" charset="0"/>
              </a:rPr>
              <a:t>There are a number of infringements that can take place at the taking of a </a:t>
            </a:r>
            <a:r>
              <a:rPr lang="en-US" sz="2800" b="1" dirty="0" smtClean="0">
                <a:latin typeface="Arial" pitchFamily="34" charset="0"/>
                <a:cs typeface="Arial" pitchFamily="34" charset="0"/>
              </a:rPr>
              <a:t>PK after </a:t>
            </a:r>
            <a:r>
              <a:rPr lang="en-US" sz="2800" b="1" dirty="0">
                <a:latin typeface="Arial" pitchFamily="34" charset="0"/>
                <a:cs typeface="Arial" pitchFamily="34" charset="0"/>
              </a:rPr>
              <a:t>the whistle and before the ball is in play.  </a:t>
            </a:r>
          </a:p>
        </p:txBody>
      </p:sp>
      <p:sp>
        <p:nvSpPr>
          <p:cNvPr id="3" name="Rectangle 2"/>
          <p:cNvSpPr/>
          <p:nvPr/>
        </p:nvSpPr>
        <p:spPr>
          <a:xfrm>
            <a:off x="698310" y="4343400"/>
            <a:ext cx="7876162" cy="1815882"/>
          </a:xfrm>
          <a:prstGeom prst="rect">
            <a:avLst/>
          </a:prstGeom>
        </p:spPr>
        <p:txBody>
          <a:bodyPr wrap="square">
            <a:spAutoFit/>
          </a:bodyPr>
          <a:lstStyle/>
          <a:p>
            <a:pPr>
              <a:defRPr/>
            </a:pPr>
            <a:r>
              <a:rPr lang="en-US" sz="2800" b="1" dirty="0">
                <a:latin typeface="Arial" pitchFamily="34" charset="0"/>
                <a:cs typeface="Arial" pitchFamily="34" charset="0"/>
              </a:rPr>
              <a:t>Referees must </a:t>
            </a:r>
            <a:r>
              <a:rPr lang="en-US" sz="2800" b="1" dirty="0" smtClean="0">
                <a:latin typeface="Arial" pitchFamily="34" charset="0"/>
                <a:cs typeface="Arial" pitchFamily="34" charset="0"/>
              </a:rPr>
              <a:t>be able to properly </a:t>
            </a:r>
            <a:r>
              <a:rPr lang="en-US" sz="2800" b="1" dirty="0">
                <a:latin typeface="Arial" pitchFamily="34" charset="0"/>
                <a:cs typeface="Arial" pitchFamily="34" charset="0"/>
              </a:rPr>
              <a:t>identify who infringed on Law 14 to know whether or not to award a goal and how to restart the </a:t>
            </a:r>
            <a:r>
              <a:rPr lang="en-US" sz="2800" b="1" dirty="0" smtClean="0">
                <a:latin typeface="Arial" pitchFamily="34" charset="0"/>
                <a:cs typeface="Arial" pitchFamily="34" charset="0"/>
              </a:rPr>
              <a:t>game.</a:t>
            </a:r>
            <a:endParaRPr lang="en-US" sz="2800" b="1" dirty="0">
              <a:latin typeface="Arial" pitchFamily="34" charset="0"/>
              <a:cs typeface="Arial" pitchFamily="34" charset="0"/>
            </a:endParaRPr>
          </a:p>
        </p:txBody>
      </p:sp>
      <p:sp>
        <p:nvSpPr>
          <p:cNvPr id="10" name="Rectangle 9"/>
          <p:cNvSpPr/>
          <p:nvPr/>
        </p:nvSpPr>
        <p:spPr>
          <a:xfrm>
            <a:off x="685800" y="3084493"/>
            <a:ext cx="7924800" cy="954107"/>
          </a:xfrm>
          <a:prstGeom prst="rect">
            <a:avLst/>
          </a:prstGeom>
        </p:spPr>
        <p:txBody>
          <a:bodyPr wrap="square">
            <a:spAutoFit/>
          </a:bodyPr>
          <a:lstStyle/>
          <a:p>
            <a:pPr>
              <a:defRPr/>
            </a:pPr>
            <a:r>
              <a:rPr lang="en-US" sz="2800" b="1" dirty="0" smtClean="0">
                <a:solidFill>
                  <a:srgbClr val="0000FF"/>
                </a:solidFill>
                <a:latin typeface="Arial" pitchFamily="34" charset="0"/>
                <a:cs typeface="Arial" pitchFamily="34" charset="0"/>
              </a:rPr>
              <a:t>Once the referee has whistled for the PK to be taken, the kick must be taken.</a:t>
            </a:r>
            <a:endParaRPr lang="en-US" sz="2800" b="1" dirty="0">
              <a:solidFill>
                <a:srgbClr val="0000FF"/>
              </a:solidFill>
              <a:latin typeface="Arial" pitchFamily="34" charset="0"/>
              <a:cs typeface="Arial"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2" name="Picture 11"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688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Infringements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grpSp>
        <p:nvGrpSpPr>
          <p:cNvPr id="2" name="Group 1"/>
          <p:cNvGrpSpPr/>
          <p:nvPr/>
        </p:nvGrpSpPr>
        <p:grpSpPr>
          <a:xfrm>
            <a:off x="685800" y="1447800"/>
            <a:ext cx="7620000" cy="4279344"/>
            <a:chOff x="685800" y="1447800"/>
            <a:chExt cx="7620000" cy="4279344"/>
          </a:xfrm>
        </p:grpSpPr>
        <p:sp>
          <p:nvSpPr>
            <p:cNvPr id="3" name="Rectangle 2"/>
            <p:cNvSpPr/>
            <p:nvPr/>
          </p:nvSpPr>
          <p:spPr>
            <a:xfrm>
              <a:off x="685800" y="1447800"/>
              <a:ext cx="76200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Law 14 outlines specific restarts should an infringement, </a:t>
              </a:r>
              <a:r>
                <a:rPr lang="en-US" sz="2800" b="1" dirty="0" smtClean="0">
                  <a:latin typeface="Arial" panose="020B0604020202020204" pitchFamily="34" charset="0"/>
                  <a:cs typeface="Arial" panose="020B0604020202020204" pitchFamily="34" charset="0"/>
                </a:rPr>
                <a:t>like encroachment</a:t>
              </a:r>
              <a:r>
                <a:rPr lang="en-US" sz="2800" b="1" dirty="0">
                  <a:latin typeface="Arial" panose="020B0604020202020204" pitchFamily="34" charset="0"/>
                  <a:cs typeface="Arial" panose="020B0604020202020204" pitchFamily="34" charset="0"/>
                </a:rPr>
                <a:t>, take place during the taking of a penalty kick. </a:t>
              </a:r>
            </a:p>
          </p:txBody>
        </p:sp>
        <p:sp>
          <p:nvSpPr>
            <p:cNvPr id="9" name="Rectangle 8"/>
            <p:cNvSpPr/>
            <p:nvPr/>
          </p:nvSpPr>
          <p:spPr>
            <a:xfrm>
              <a:off x="685800" y="2895600"/>
              <a:ext cx="7391400" cy="2831544"/>
            </a:xfrm>
            <a:prstGeom prst="rect">
              <a:avLst/>
            </a:prstGeom>
          </p:spPr>
          <p:txBody>
            <a:bodyPr wrap="square">
              <a:spAutoFit/>
            </a:bodyPr>
            <a:lstStyle/>
            <a:p>
              <a:pPr marL="457200" indent="-457200">
                <a:spcAft>
                  <a:spcPts val="1200"/>
                </a:spcAft>
                <a:buFont typeface="Wingdings" panose="05000000000000000000" pitchFamily="2" charset="2"/>
                <a:buChar char="v"/>
              </a:pPr>
              <a:r>
                <a:rPr lang="en-US" sz="2800" b="1" dirty="0">
                  <a:latin typeface="Arial" panose="020B0604020202020204" pitchFamily="34" charset="0"/>
                  <a:cs typeface="Arial" panose="020B0604020202020204" pitchFamily="34" charset="0"/>
                </a:rPr>
                <a:t>Encroachment refers to players moving into prohibited areas </a:t>
              </a:r>
              <a:r>
                <a:rPr lang="en-US" sz="2800" b="1" dirty="0" smtClean="0">
                  <a:latin typeface="Arial" panose="020B0604020202020204" pitchFamily="34" charset="0"/>
                  <a:cs typeface="Arial" panose="020B0604020202020204" pitchFamily="34" charset="0"/>
                </a:rPr>
                <a:t>prior to </a:t>
              </a:r>
              <a:r>
                <a:rPr lang="en-US" sz="2800" b="1" dirty="0">
                  <a:latin typeface="Arial" panose="020B0604020202020204" pitchFamily="34" charset="0"/>
                  <a:cs typeface="Arial" panose="020B0604020202020204" pitchFamily="34" charset="0"/>
                </a:rPr>
                <a:t>the taking of the penalty kick.  </a:t>
              </a:r>
              <a:endParaRPr lang="en-US" sz="2800" b="1" dirty="0" smtClean="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v"/>
              </a:pPr>
              <a:r>
                <a:rPr lang="en-US" sz="2800" b="1" dirty="0">
                  <a:solidFill>
                    <a:prstClr val="black"/>
                  </a:solidFill>
                  <a:latin typeface="Arial" panose="020B0604020202020204" pitchFamily="34" charset="0"/>
                  <a:cs typeface="Arial" panose="020B0604020202020204" pitchFamily="34" charset="0"/>
                </a:rPr>
                <a:t>Encroachment also refers to when the goalkeeper moves forward </a:t>
              </a:r>
              <a:r>
                <a:rPr lang="en-US" sz="2800" b="1" dirty="0" smtClean="0">
                  <a:solidFill>
                    <a:prstClr val="black"/>
                  </a:solidFill>
                  <a:latin typeface="Arial" panose="020B0604020202020204" pitchFamily="34" charset="0"/>
                  <a:cs typeface="Arial" panose="020B0604020202020204" pitchFamily="34" charset="0"/>
                </a:rPr>
                <a:t>from off the </a:t>
              </a:r>
              <a:r>
                <a:rPr lang="en-US" sz="2800" b="1" dirty="0">
                  <a:solidFill>
                    <a:prstClr val="black"/>
                  </a:solidFill>
                  <a:latin typeface="Arial" panose="020B0604020202020204" pitchFamily="34" charset="0"/>
                  <a:cs typeface="Arial" panose="020B0604020202020204" pitchFamily="34" charset="0"/>
                </a:rPr>
                <a:t>goal line before the ball is </a:t>
              </a:r>
              <a:r>
                <a:rPr lang="en-US" sz="2800" b="1" dirty="0" smtClean="0">
                  <a:solidFill>
                    <a:prstClr val="black"/>
                  </a:solidFill>
                  <a:latin typeface="Arial" panose="020B0604020202020204" pitchFamily="34" charset="0"/>
                  <a:cs typeface="Arial" panose="020B0604020202020204" pitchFamily="34" charset="0"/>
                </a:rPr>
                <a:t>kicked.</a:t>
              </a:r>
              <a:endParaRPr lang="en-US" sz="2800" b="1" dirty="0">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527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Infringements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grpSp>
        <p:nvGrpSpPr>
          <p:cNvPr id="2" name="Group 1"/>
          <p:cNvGrpSpPr/>
          <p:nvPr/>
        </p:nvGrpSpPr>
        <p:grpSpPr>
          <a:xfrm>
            <a:off x="685800" y="1447800"/>
            <a:ext cx="7620000" cy="4371677"/>
            <a:chOff x="685800" y="1447800"/>
            <a:chExt cx="7620000" cy="4371677"/>
          </a:xfrm>
        </p:grpSpPr>
        <p:sp>
          <p:nvSpPr>
            <p:cNvPr id="3" name="Rectangle 2"/>
            <p:cNvSpPr/>
            <p:nvPr/>
          </p:nvSpPr>
          <p:spPr>
            <a:xfrm>
              <a:off x="685800" y="1447800"/>
              <a:ext cx="76200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If the </a:t>
              </a:r>
              <a:r>
                <a:rPr lang="en-US" sz="2800" b="1" dirty="0">
                  <a:solidFill>
                    <a:srgbClr val="0000FF"/>
                  </a:solidFill>
                  <a:latin typeface="Arial" panose="020B0604020202020204" pitchFamily="34" charset="0"/>
                  <a:cs typeface="Arial" panose="020B0604020202020204" pitchFamily="34" charset="0"/>
                </a:rPr>
                <a:t>kicker or the teammate of the kicker </a:t>
              </a:r>
              <a:r>
                <a:rPr lang="en-US" sz="2800" b="1" dirty="0">
                  <a:latin typeface="Arial" panose="020B0604020202020204" pitchFamily="34" charset="0"/>
                  <a:cs typeface="Arial" panose="020B0604020202020204" pitchFamily="34" charset="0"/>
                </a:rPr>
                <a:t>commits an infringement during the penalty kick </a:t>
              </a:r>
              <a:r>
                <a:rPr lang="en-US" sz="2800" b="1" dirty="0" smtClean="0">
                  <a:latin typeface="Arial" panose="020B0604020202020204" pitchFamily="34" charset="0"/>
                  <a:cs typeface="Arial" panose="020B0604020202020204" pitchFamily="34" charset="0"/>
                </a:rPr>
                <a:t>and</a:t>
              </a: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685800" y="2895600"/>
              <a:ext cx="7391400" cy="2923877"/>
            </a:xfrm>
            <a:prstGeom prst="rect">
              <a:avLst/>
            </a:prstGeom>
          </p:spPr>
          <p:txBody>
            <a:bodyPr wrap="square">
              <a:spAutoFit/>
            </a:bodyPr>
            <a:lstStyle/>
            <a:p>
              <a:pPr marL="514350" indent="-514350">
                <a:buAutoNum type="arabicParenR"/>
              </a:pPr>
              <a:r>
                <a:rPr lang="en-US" sz="2800" b="1" dirty="0" smtClean="0">
                  <a:solidFill>
                    <a:srgbClr val="C00000"/>
                  </a:solidFill>
                  <a:latin typeface="Arial" panose="020B0604020202020204" pitchFamily="34" charset="0"/>
                  <a:cs typeface="Arial" panose="020B0604020202020204" pitchFamily="34" charset="0"/>
                </a:rPr>
                <a:t>a goal </a:t>
              </a:r>
              <a:r>
                <a:rPr lang="en-US" sz="2800" b="1" dirty="0">
                  <a:solidFill>
                    <a:srgbClr val="C00000"/>
                  </a:solidFill>
                  <a:latin typeface="Arial" panose="020B0604020202020204" pitchFamily="34" charset="0"/>
                  <a:cs typeface="Arial" panose="020B0604020202020204" pitchFamily="34" charset="0"/>
                </a:rPr>
                <a:t>is </a:t>
              </a:r>
              <a:r>
                <a:rPr lang="en-US" sz="2800" b="1" dirty="0" smtClean="0">
                  <a:solidFill>
                    <a:srgbClr val="C00000"/>
                  </a:solidFill>
                  <a:latin typeface="Arial" panose="020B0604020202020204" pitchFamily="34" charset="0"/>
                  <a:cs typeface="Arial" panose="020B0604020202020204" pitchFamily="34" charset="0"/>
                </a:rPr>
                <a:t>scored - </a:t>
              </a:r>
              <a:r>
                <a:rPr lang="en-US" sz="2800" b="1" dirty="0">
                  <a:solidFill>
                    <a:srgbClr val="C00000"/>
                  </a:solidFill>
                  <a:latin typeface="Arial" panose="020B0604020202020204" pitchFamily="34" charset="0"/>
                  <a:cs typeface="Arial" panose="020B0604020202020204" pitchFamily="34" charset="0"/>
                </a:rPr>
                <a:t>the </a:t>
              </a:r>
              <a:r>
                <a:rPr lang="en-US" sz="2800" b="1" dirty="0" smtClean="0">
                  <a:solidFill>
                    <a:srgbClr val="C00000"/>
                  </a:solidFill>
                  <a:latin typeface="Arial" panose="020B0604020202020204" pitchFamily="34" charset="0"/>
                  <a:cs typeface="Arial" panose="020B0604020202020204" pitchFamily="34" charset="0"/>
                </a:rPr>
                <a:t>goal is disallowed and the penalty kick is retaken.</a:t>
              </a:r>
            </a:p>
            <a:p>
              <a:pPr marL="514350" indent="-514350">
                <a:buAutoNum type="arabicParenR"/>
              </a:pPr>
              <a:endParaRPr lang="en-US" sz="1600" b="1" dirty="0">
                <a:solidFill>
                  <a:srgbClr val="C00000"/>
                </a:solidFill>
                <a:latin typeface="Arial" panose="020B0604020202020204" pitchFamily="34" charset="0"/>
                <a:cs typeface="Arial" panose="020B0604020202020204" pitchFamily="34" charset="0"/>
              </a:endParaRPr>
            </a:p>
            <a:p>
              <a:pPr marL="514350" indent="-514350">
                <a:buFontTx/>
                <a:buAutoNum type="arabicParenR"/>
              </a:pPr>
              <a:r>
                <a:rPr lang="en-US" sz="2800" b="1" dirty="0" smtClean="0">
                  <a:solidFill>
                    <a:srgbClr val="C00000"/>
                  </a:solidFill>
                  <a:latin typeface="Arial" panose="020B0604020202020204" pitchFamily="34" charset="0"/>
                  <a:cs typeface="Arial" panose="020B0604020202020204" pitchFamily="34" charset="0"/>
                </a:rPr>
                <a:t>a </a:t>
              </a:r>
              <a:r>
                <a:rPr lang="en-US" sz="2800" b="1" dirty="0">
                  <a:solidFill>
                    <a:srgbClr val="C00000"/>
                  </a:solidFill>
                  <a:latin typeface="Arial" panose="020B0604020202020204" pitchFamily="34" charset="0"/>
                  <a:cs typeface="Arial" panose="020B0604020202020204" pitchFamily="34" charset="0"/>
                </a:rPr>
                <a:t>goal is not </a:t>
              </a:r>
              <a:r>
                <a:rPr lang="en-US" sz="2800" b="1" dirty="0" smtClean="0">
                  <a:solidFill>
                    <a:srgbClr val="C00000"/>
                  </a:solidFill>
                  <a:latin typeface="Arial" panose="020B0604020202020204" pitchFamily="34" charset="0"/>
                  <a:cs typeface="Arial" panose="020B0604020202020204" pitchFamily="34" charset="0"/>
                </a:rPr>
                <a:t>scored - the </a:t>
              </a:r>
              <a:r>
                <a:rPr lang="en-US" sz="2800" b="1" dirty="0">
                  <a:solidFill>
                    <a:srgbClr val="C00000"/>
                  </a:solidFill>
                  <a:latin typeface="Arial" panose="020B0604020202020204" pitchFamily="34" charset="0"/>
                  <a:cs typeface="Arial" panose="020B0604020202020204" pitchFamily="34" charset="0"/>
                </a:rPr>
                <a:t>referee </a:t>
              </a:r>
              <a:r>
                <a:rPr lang="en-US" sz="2800" b="1" dirty="0" smtClean="0">
                  <a:solidFill>
                    <a:srgbClr val="C00000"/>
                  </a:solidFill>
                  <a:latin typeface="Arial" panose="020B0604020202020204" pitchFamily="34" charset="0"/>
                  <a:cs typeface="Arial" panose="020B0604020202020204" pitchFamily="34" charset="0"/>
                </a:rPr>
                <a:t>stops play and restarts with </a:t>
              </a:r>
              <a:r>
                <a:rPr lang="en-US" sz="2800" b="1" dirty="0">
                  <a:solidFill>
                    <a:srgbClr val="C00000"/>
                  </a:solidFill>
                  <a:latin typeface="Arial" panose="020B0604020202020204" pitchFamily="34" charset="0"/>
                  <a:cs typeface="Arial" panose="020B0604020202020204" pitchFamily="34" charset="0"/>
                </a:rPr>
                <a:t>an indirect free </a:t>
              </a:r>
              <a:r>
                <a:rPr lang="en-US" sz="2800" b="1" dirty="0" smtClean="0">
                  <a:solidFill>
                    <a:srgbClr val="C00000"/>
                  </a:solidFill>
                  <a:latin typeface="Arial" panose="020B0604020202020204" pitchFamily="34" charset="0"/>
                  <a:cs typeface="Arial" panose="020B0604020202020204" pitchFamily="34" charset="0"/>
                </a:rPr>
                <a:t>kick (IFK) </a:t>
              </a:r>
              <a:r>
                <a:rPr lang="en-US" sz="2800" b="1" dirty="0">
                  <a:solidFill>
                    <a:srgbClr val="C00000"/>
                  </a:solidFill>
                  <a:latin typeface="Arial" panose="020B0604020202020204" pitchFamily="34" charset="0"/>
                  <a:cs typeface="Arial" panose="020B0604020202020204" pitchFamily="34" charset="0"/>
                </a:rPr>
                <a:t>to the opposing team at the spot of the violation.  </a:t>
              </a: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53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Infringements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sp>
        <p:nvSpPr>
          <p:cNvPr id="3" name="Rectangle 2"/>
          <p:cNvSpPr/>
          <p:nvPr/>
        </p:nvSpPr>
        <p:spPr>
          <a:xfrm>
            <a:off x="685800" y="1295400"/>
            <a:ext cx="7924800" cy="538609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Play will be restarted with an indirect free kick (IFK) regardless of whether or not a goal is scored, if </a:t>
            </a:r>
            <a:r>
              <a:rPr lang="en-US" sz="2800" b="1" dirty="0">
                <a:latin typeface="Arial" panose="020B0604020202020204" pitchFamily="34" charset="0"/>
                <a:cs typeface="Arial" panose="020B0604020202020204" pitchFamily="34" charset="0"/>
              </a:rPr>
              <a:t>the </a:t>
            </a:r>
            <a:r>
              <a:rPr lang="en-US" sz="2800" b="1" dirty="0">
                <a:solidFill>
                  <a:srgbClr val="0000FF"/>
                </a:solidFill>
                <a:latin typeface="Arial" panose="020B0604020202020204" pitchFamily="34" charset="0"/>
                <a:cs typeface="Arial" panose="020B0604020202020204" pitchFamily="34" charset="0"/>
              </a:rPr>
              <a:t>kicker or the teammate of the kicker</a:t>
            </a:r>
            <a:r>
              <a:rPr lang="en-US" sz="2800" b="1" dirty="0">
                <a:latin typeface="Arial" panose="020B0604020202020204" pitchFamily="34" charset="0"/>
                <a:cs typeface="Arial" panose="020B0604020202020204" pitchFamily="34" charset="0"/>
              </a:rPr>
              <a:t> commits one of the </a:t>
            </a:r>
            <a:r>
              <a:rPr lang="en-US" sz="2800" b="1" dirty="0" smtClean="0">
                <a:latin typeface="Arial" panose="020B0604020202020204" pitchFamily="34" charset="0"/>
                <a:cs typeface="Arial" panose="020B0604020202020204" pitchFamily="34" charset="0"/>
              </a:rPr>
              <a:t>following: </a:t>
            </a:r>
          </a:p>
          <a:p>
            <a:endParaRPr lang="en-US" sz="800" b="1"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b="1" dirty="0" smtClean="0">
                <a:solidFill>
                  <a:srgbClr val="C00000"/>
                </a:solidFill>
                <a:latin typeface="Arial" panose="020B0604020202020204" pitchFamily="34" charset="0"/>
                <a:cs typeface="Arial" panose="020B0604020202020204" pitchFamily="34" charset="0"/>
              </a:rPr>
              <a:t>a penalty kick is kicked backwards </a:t>
            </a:r>
          </a:p>
          <a:p>
            <a:pPr marL="457200" indent="-457200">
              <a:buFont typeface="Wingdings" panose="05000000000000000000" pitchFamily="2" charset="2"/>
              <a:buChar char="§"/>
            </a:pPr>
            <a:r>
              <a:rPr lang="en-US" sz="2800" b="1" dirty="0" smtClean="0">
                <a:solidFill>
                  <a:srgbClr val="C00000"/>
                </a:solidFill>
                <a:latin typeface="Arial" panose="020B0604020202020204" pitchFamily="34" charset="0"/>
                <a:cs typeface="Arial" panose="020B0604020202020204" pitchFamily="34" charset="0"/>
              </a:rPr>
              <a:t>a teammate of the identified kicker takes the kick – caution player taking the kick</a:t>
            </a:r>
          </a:p>
          <a:p>
            <a:pPr marL="457200" indent="-457200">
              <a:buFont typeface="Wingdings" panose="05000000000000000000" pitchFamily="2" charset="2"/>
              <a:buChar char="§"/>
            </a:pPr>
            <a:r>
              <a:rPr lang="en-US" sz="2800" b="1" dirty="0" smtClean="0">
                <a:solidFill>
                  <a:srgbClr val="C00000"/>
                </a:solidFill>
                <a:latin typeface="Arial" panose="020B0604020202020204" pitchFamily="34" charset="0"/>
                <a:cs typeface="Arial" panose="020B0604020202020204" pitchFamily="34" charset="0"/>
              </a:rPr>
              <a:t>feinting the kick once the kicker has completed the run-up (feinting during </a:t>
            </a:r>
            <a:r>
              <a:rPr lang="en-US" sz="2800" b="1" dirty="0">
                <a:solidFill>
                  <a:srgbClr val="C00000"/>
                </a:solidFill>
                <a:latin typeface="Arial" panose="020B0604020202020204" pitchFamily="34" charset="0"/>
                <a:cs typeface="Arial" panose="020B0604020202020204" pitchFamily="34" charset="0"/>
              </a:rPr>
              <a:t>the </a:t>
            </a:r>
            <a:r>
              <a:rPr lang="en-US" sz="2800" b="1" dirty="0" smtClean="0">
                <a:solidFill>
                  <a:srgbClr val="C00000"/>
                </a:solidFill>
                <a:latin typeface="Arial" panose="020B0604020202020204" pitchFamily="34" charset="0"/>
                <a:cs typeface="Arial" panose="020B0604020202020204" pitchFamily="34" charset="0"/>
              </a:rPr>
              <a:t>run-up is permitted) – caution the kicker</a:t>
            </a:r>
            <a:endParaRPr lang="en-US" sz="2800" b="1" dirty="0">
              <a:solidFill>
                <a:srgbClr val="C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US" sz="2800" b="1"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US" sz="2800" b="1" dirty="0">
              <a:latin typeface="Arial" panose="020B0604020202020204" pitchFamily="34" charset="0"/>
              <a:cs typeface="Arial" panose="020B0604020202020204" pitchFamily="34" charset="0"/>
            </a:endParaRPr>
          </a:p>
        </p:txBody>
      </p:sp>
      <p:sp>
        <p:nvSpPr>
          <p:cNvPr id="8" name="TextBox 7"/>
          <p:cNvSpPr txBox="1"/>
          <p:nvPr/>
        </p:nvSpPr>
        <p:spPr>
          <a:xfrm>
            <a:off x="685800" y="5867400"/>
            <a:ext cx="7620000" cy="523220"/>
          </a:xfrm>
          <a:prstGeom prst="rect">
            <a:avLst/>
          </a:prstGeom>
          <a:noFill/>
        </p:spPr>
        <p:txBody>
          <a:bodyPr wrap="square" rtlCol="0">
            <a:spAutoFit/>
          </a:bodyPr>
          <a:lstStyle/>
          <a:p>
            <a:r>
              <a:rPr lang="en-US" sz="2800" b="1" dirty="0" smtClean="0"/>
              <a:t>The IFK restart is to be taken at the penalty mark.</a:t>
            </a:r>
            <a:endParaRPr lang="en-US" sz="28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205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Overview</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8" name="Picture 2"/>
          <p:cNvPicPr>
            <a:picLocks noChangeAspect="1" noChangeArrowheads="1"/>
          </p:cNvPicPr>
          <p:nvPr/>
        </p:nvPicPr>
        <p:blipFill>
          <a:blip r:embed="rId4"/>
          <a:srcRect/>
          <a:stretch>
            <a:fillRect/>
          </a:stretch>
        </p:blipFill>
        <p:spPr bwMode="auto">
          <a:xfrm>
            <a:off x="762000" y="3200400"/>
            <a:ext cx="4267200" cy="2959508"/>
          </a:xfrm>
          <a:prstGeom prst="rect">
            <a:avLst/>
          </a:prstGeom>
          <a:noFill/>
          <a:ln w="9525">
            <a:noFill/>
            <a:miter lim="800000"/>
            <a:headEnd/>
            <a:tailEnd/>
          </a:ln>
          <a:effectLst/>
        </p:spPr>
      </p:pic>
      <p:sp>
        <p:nvSpPr>
          <p:cNvPr id="2" name="Rectangle 1"/>
          <p:cNvSpPr/>
          <p:nvPr/>
        </p:nvSpPr>
        <p:spPr>
          <a:xfrm>
            <a:off x="685800" y="1295400"/>
            <a:ext cx="81534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 penalty kick is awarded when a defending player </a:t>
            </a:r>
            <a:r>
              <a:rPr lang="en-US" sz="2800" b="1" dirty="0" smtClean="0">
                <a:latin typeface="Arial" panose="020B0604020202020204" pitchFamily="34" charset="0"/>
                <a:cs typeface="Arial" panose="020B0604020202020204" pitchFamily="34" charset="0"/>
              </a:rPr>
              <a:t>commits, </a:t>
            </a:r>
            <a:r>
              <a:rPr lang="en-US" sz="2800" b="1" dirty="0">
                <a:latin typeface="Arial" panose="020B0604020202020204" pitchFamily="34" charset="0"/>
                <a:cs typeface="Arial" panose="020B0604020202020204" pitchFamily="34" charset="0"/>
              </a:rPr>
              <a:t>within their </a:t>
            </a:r>
            <a:r>
              <a:rPr lang="en-US" sz="2800" b="1" dirty="0" smtClean="0">
                <a:latin typeface="Arial" panose="020B0604020202020204" pitchFamily="34" charset="0"/>
                <a:cs typeface="Arial" panose="020B0604020202020204" pitchFamily="34" charset="0"/>
              </a:rPr>
              <a:t>own Penalty Area, </a:t>
            </a:r>
            <a:r>
              <a:rPr lang="en-US" sz="2800" b="1" dirty="0">
                <a:latin typeface="Arial" panose="020B0604020202020204" pitchFamily="34" charset="0"/>
                <a:cs typeface="Arial" panose="020B0604020202020204" pitchFamily="34" charset="0"/>
              </a:rPr>
              <a:t>one of the ten fouls punishable by a direct free kick </a:t>
            </a:r>
            <a:r>
              <a:rPr lang="en-US" sz="2800" b="1" dirty="0" smtClean="0">
                <a:latin typeface="Arial" panose="020B0604020202020204" pitchFamily="34" charset="0"/>
                <a:cs typeface="Arial" panose="020B0604020202020204" pitchFamily="34" charset="0"/>
              </a:rPr>
              <a:t>(DFK).</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5505450" y="3810000"/>
            <a:ext cx="3333750" cy="1815882"/>
          </a:xfrm>
          <a:prstGeom prst="rect">
            <a:avLst/>
          </a:prstGeom>
        </p:spPr>
        <p:txBody>
          <a:bodyPr wrap="square">
            <a:spAutoFit/>
          </a:bodyPr>
          <a:lstStyle/>
          <a:p>
            <a:pPr>
              <a:defRPr/>
            </a:pPr>
            <a:r>
              <a:rPr lang="en-US" sz="2800" b="1" dirty="0">
                <a:solidFill>
                  <a:srgbClr val="0000FF"/>
                </a:solidFill>
                <a:latin typeface="Arial" panose="020B0604020202020204" pitchFamily="34" charset="0"/>
                <a:cs typeface="Arial" panose="020B0604020202020204" pitchFamily="34" charset="0"/>
              </a:rPr>
              <a:t>A goal can be directly scored from the taking of the penalty kick.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514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Infringements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sp>
        <p:nvSpPr>
          <p:cNvPr id="3" name="Rectangle 2"/>
          <p:cNvSpPr/>
          <p:nvPr/>
        </p:nvSpPr>
        <p:spPr>
          <a:xfrm>
            <a:off x="685800" y="1295400"/>
            <a:ext cx="7620000"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If </a:t>
            </a:r>
            <a:r>
              <a:rPr lang="en-US" sz="2800" b="1" dirty="0">
                <a:latin typeface="Arial" panose="020B0604020202020204" pitchFamily="34" charset="0"/>
                <a:cs typeface="Arial" panose="020B0604020202020204" pitchFamily="34" charset="0"/>
              </a:rPr>
              <a:t>the </a:t>
            </a:r>
            <a:r>
              <a:rPr lang="en-US" sz="2800" b="1" dirty="0">
                <a:solidFill>
                  <a:srgbClr val="0000FF"/>
                </a:solidFill>
                <a:latin typeface="Arial" panose="020B0604020202020204" pitchFamily="34" charset="0"/>
                <a:cs typeface="Arial" panose="020B0604020202020204" pitchFamily="34" charset="0"/>
              </a:rPr>
              <a:t>goalkeeper or the teammate of the goalkeeper </a:t>
            </a:r>
            <a:r>
              <a:rPr lang="en-US" sz="2800" b="1" dirty="0">
                <a:latin typeface="Arial" panose="020B0604020202020204" pitchFamily="34" charset="0"/>
                <a:cs typeface="Arial" panose="020B0604020202020204" pitchFamily="34" charset="0"/>
              </a:rPr>
              <a:t>commits an infringement during the penalty </a:t>
            </a:r>
            <a:r>
              <a:rPr lang="en-US" sz="2800" b="1" dirty="0" smtClean="0">
                <a:latin typeface="Arial" panose="020B0604020202020204" pitchFamily="34" charset="0"/>
                <a:cs typeface="Arial" panose="020B0604020202020204" pitchFamily="34" charset="0"/>
              </a:rPr>
              <a:t>kick and</a:t>
            </a:r>
            <a:endParaRPr lang="en-US" sz="2800" b="1" dirty="0">
              <a:latin typeface="Arial" panose="020B0604020202020204" pitchFamily="34" charset="0"/>
              <a:cs typeface="Arial" panose="020B0604020202020204" pitchFamily="34" charset="0"/>
            </a:endParaRPr>
          </a:p>
        </p:txBody>
      </p:sp>
      <p:sp>
        <p:nvSpPr>
          <p:cNvPr id="10" name="Rectangle 9"/>
          <p:cNvSpPr/>
          <p:nvPr/>
        </p:nvSpPr>
        <p:spPr>
          <a:xfrm>
            <a:off x="1690048" y="3200400"/>
            <a:ext cx="6096000" cy="1384995"/>
          </a:xfrm>
          <a:prstGeom prst="rect">
            <a:avLst/>
          </a:prstGeom>
        </p:spPr>
        <p:txBody>
          <a:bodyPr wrap="square">
            <a:spAutoFit/>
          </a:bodyPr>
          <a:lstStyle/>
          <a:p>
            <a:r>
              <a:rPr lang="en-US" sz="2800" b="1" dirty="0" smtClean="0">
                <a:solidFill>
                  <a:srgbClr val="C00000"/>
                </a:solidFill>
                <a:latin typeface="Arial" panose="020B0604020202020204" pitchFamily="34" charset="0"/>
                <a:cs typeface="Arial" panose="020B0604020202020204" pitchFamily="34" charset="0"/>
              </a:rPr>
              <a:t>2) a </a:t>
            </a:r>
            <a:r>
              <a:rPr lang="en-US" sz="2800" b="1" dirty="0">
                <a:solidFill>
                  <a:srgbClr val="C00000"/>
                </a:solidFill>
                <a:latin typeface="Arial" panose="020B0604020202020204" pitchFamily="34" charset="0"/>
                <a:cs typeface="Arial" panose="020B0604020202020204" pitchFamily="34" charset="0"/>
              </a:rPr>
              <a:t>goal is not </a:t>
            </a:r>
            <a:r>
              <a:rPr lang="en-US" sz="2800" b="1" dirty="0" smtClean="0">
                <a:solidFill>
                  <a:srgbClr val="C00000"/>
                </a:solidFill>
                <a:latin typeface="Arial" panose="020B0604020202020204" pitchFamily="34" charset="0"/>
                <a:cs typeface="Arial" panose="020B0604020202020204" pitchFamily="34" charset="0"/>
              </a:rPr>
              <a:t>scored - then </a:t>
            </a:r>
            <a:r>
              <a:rPr lang="en-US" sz="2800" b="1" dirty="0">
                <a:solidFill>
                  <a:srgbClr val="C00000"/>
                </a:solidFill>
                <a:latin typeface="Arial" panose="020B0604020202020204" pitchFamily="34" charset="0"/>
                <a:cs typeface="Arial" panose="020B0604020202020204" pitchFamily="34" charset="0"/>
              </a:rPr>
              <a:t>the referee awards a retake of the penalty kick. </a:t>
            </a:r>
          </a:p>
        </p:txBody>
      </p:sp>
      <p:sp>
        <p:nvSpPr>
          <p:cNvPr id="2" name="Rectangle 1"/>
          <p:cNvSpPr/>
          <p:nvPr/>
        </p:nvSpPr>
        <p:spPr>
          <a:xfrm>
            <a:off x="1676400" y="2667000"/>
            <a:ext cx="6629400" cy="523220"/>
          </a:xfrm>
          <a:prstGeom prst="rect">
            <a:avLst/>
          </a:prstGeom>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1) </a:t>
            </a:r>
            <a:r>
              <a:rPr lang="en-US" sz="2800" b="1" dirty="0" smtClean="0">
                <a:solidFill>
                  <a:srgbClr val="C00000"/>
                </a:solidFill>
                <a:latin typeface="Arial" panose="020B0604020202020204" pitchFamily="34" charset="0"/>
                <a:cs typeface="Arial" panose="020B0604020202020204" pitchFamily="34" charset="0"/>
              </a:rPr>
              <a:t>a </a:t>
            </a:r>
            <a:r>
              <a:rPr lang="en-US" sz="2800" b="1" dirty="0">
                <a:solidFill>
                  <a:srgbClr val="C00000"/>
                </a:solidFill>
                <a:latin typeface="Arial" panose="020B0604020202020204" pitchFamily="34" charset="0"/>
                <a:cs typeface="Arial" panose="020B0604020202020204" pitchFamily="34" charset="0"/>
              </a:rPr>
              <a:t>goal is </a:t>
            </a:r>
            <a:r>
              <a:rPr lang="en-US" sz="2800" b="1" dirty="0" smtClean="0">
                <a:solidFill>
                  <a:srgbClr val="C00000"/>
                </a:solidFill>
                <a:latin typeface="Arial" panose="020B0604020202020204" pitchFamily="34" charset="0"/>
                <a:cs typeface="Arial" panose="020B0604020202020204" pitchFamily="34" charset="0"/>
              </a:rPr>
              <a:t>scored - the </a:t>
            </a:r>
            <a:r>
              <a:rPr lang="en-US" sz="2800" b="1" dirty="0">
                <a:solidFill>
                  <a:srgbClr val="C00000"/>
                </a:solidFill>
                <a:latin typeface="Arial" panose="020B0604020202020204" pitchFamily="34" charset="0"/>
                <a:cs typeface="Arial" panose="020B0604020202020204" pitchFamily="34" charset="0"/>
              </a:rPr>
              <a:t>goal </a:t>
            </a:r>
            <a:r>
              <a:rPr lang="en-US" sz="2800" b="1" dirty="0" smtClean="0">
                <a:solidFill>
                  <a:srgbClr val="C00000"/>
                </a:solidFill>
                <a:latin typeface="Arial" panose="020B0604020202020204" pitchFamily="34" charset="0"/>
                <a:cs typeface="Arial" panose="020B0604020202020204" pitchFamily="34" charset="0"/>
              </a:rPr>
              <a:t>stands</a:t>
            </a:r>
            <a:r>
              <a:rPr lang="en-US" sz="2800" b="1" dirty="0">
                <a:solidFill>
                  <a:srgbClr val="C00000"/>
                </a:solidFill>
                <a:latin typeface="Arial" panose="020B0604020202020204" pitchFamily="34" charset="0"/>
                <a:cs typeface="Arial" panose="020B0604020202020204" pitchFamily="34" charset="0"/>
              </a:rPr>
              <a:t>. </a:t>
            </a:r>
          </a:p>
        </p:txBody>
      </p:sp>
      <p:sp>
        <p:nvSpPr>
          <p:cNvPr id="11" name="Rectangle 10"/>
          <p:cNvSpPr/>
          <p:nvPr/>
        </p:nvSpPr>
        <p:spPr>
          <a:xfrm>
            <a:off x="762000" y="4800600"/>
            <a:ext cx="7620000"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The </a:t>
            </a:r>
            <a:r>
              <a:rPr lang="en-US" sz="2800" b="1" dirty="0" smtClean="0">
                <a:solidFill>
                  <a:srgbClr val="0000FF"/>
                </a:solidFill>
                <a:latin typeface="Arial" panose="020B0604020202020204" pitchFamily="34" charset="0"/>
                <a:cs typeface="Arial" panose="020B0604020202020204" pitchFamily="34" charset="0"/>
              </a:rPr>
              <a:t>goalkeeper is cautioned </a:t>
            </a:r>
            <a:r>
              <a:rPr lang="en-US" sz="2800" b="1" dirty="0" smtClean="0">
                <a:latin typeface="Arial" panose="020B0604020202020204" pitchFamily="34" charset="0"/>
                <a:cs typeface="Arial" panose="020B0604020202020204" pitchFamily="34" charset="0"/>
              </a:rPr>
              <a:t>if responsible for committing an infringement that causes a penalty kick to be retaken.</a:t>
            </a:r>
            <a:endParaRPr lang="en-US" sz="28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3" name="Picture 1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218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Infringements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sp>
        <p:nvSpPr>
          <p:cNvPr id="8" name="Rectangle 7"/>
          <p:cNvSpPr/>
          <p:nvPr/>
        </p:nvSpPr>
        <p:spPr>
          <a:xfrm>
            <a:off x="762000" y="4203918"/>
            <a:ext cx="77724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If </a:t>
            </a:r>
            <a:r>
              <a:rPr lang="en-US" sz="2800" b="1" dirty="0">
                <a:solidFill>
                  <a:srgbClr val="0000FF"/>
                </a:solidFill>
                <a:latin typeface="Arial" panose="020B0604020202020204" pitchFamily="34" charset="0"/>
                <a:cs typeface="Arial" panose="020B0604020202020204" pitchFamily="34" charset="0"/>
              </a:rPr>
              <a:t>both teams </a:t>
            </a:r>
            <a:r>
              <a:rPr lang="en-US" sz="2800" b="1" dirty="0">
                <a:latin typeface="Arial" panose="020B0604020202020204" pitchFamily="34" charset="0"/>
                <a:cs typeface="Arial" panose="020B0604020202020204" pitchFamily="34" charset="0"/>
              </a:rPr>
              <a:t>commit an </a:t>
            </a:r>
            <a:r>
              <a:rPr lang="en-US" sz="2800" b="1" dirty="0" smtClean="0">
                <a:latin typeface="Arial" panose="020B0604020202020204" pitchFamily="34" charset="0"/>
                <a:cs typeface="Arial" panose="020B0604020202020204" pitchFamily="34" charset="0"/>
              </a:rPr>
              <a:t>infringement during </a:t>
            </a:r>
            <a:r>
              <a:rPr lang="en-US" sz="2800" b="1" dirty="0">
                <a:latin typeface="Arial" panose="020B0604020202020204" pitchFamily="34" charset="0"/>
                <a:cs typeface="Arial" panose="020B0604020202020204" pitchFamily="34" charset="0"/>
              </a:rPr>
              <a:t>the penalty </a:t>
            </a:r>
            <a:r>
              <a:rPr lang="en-US" sz="2800" b="1" dirty="0" smtClean="0">
                <a:latin typeface="Arial" panose="020B0604020202020204" pitchFamily="34" charset="0"/>
                <a:cs typeface="Arial" panose="020B0604020202020204" pitchFamily="34" charset="0"/>
              </a:rPr>
              <a:t>kick, the </a:t>
            </a:r>
            <a:r>
              <a:rPr lang="en-US" sz="2800" b="1" dirty="0">
                <a:latin typeface="Arial" panose="020B0604020202020204" pitchFamily="34" charset="0"/>
                <a:cs typeface="Arial" panose="020B0604020202020204" pitchFamily="34" charset="0"/>
              </a:rPr>
              <a:t>penalty kick is </a:t>
            </a:r>
            <a:r>
              <a:rPr lang="en-US" sz="2800" b="1" dirty="0" smtClean="0">
                <a:latin typeface="Arial" panose="020B0604020202020204" pitchFamily="34" charset="0"/>
                <a:cs typeface="Arial" panose="020B0604020202020204" pitchFamily="34" charset="0"/>
              </a:rPr>
              <a:t>retaken</a:t>
            </a:r>
          </a:p>
          <a:p>
            <a:pPr marL="457200" indent="-457200">
              <a:buFont typeface="Wingdings" panose="05000000000000000000" pitchFamily="2" charset="2"/>
              <a:buChar char="§"/>
            </a:pPr>
            <a:r>
              <a:rPr lang="en-US" sz="2800" b="1" dirty="0" smtClean="0">
                <a:solidFill>
                  <a:srgbClr val="C00000"/>
                </a:solidFill>
                <a:latin typeface="Arial" panose="020B0604020202020204" pitchFamily="34" charset="0"/>
                <a:cs typeface="Arial" panose="020B0604020202020204" pitchFamily="34" charset="0"/>
              </a:rPr>
              <a:t>Unless a player commits a more serious offense (e.g. illegal feinting).  </a:t>
            </a:r>
            <a:endParaRPr lang="en-US" sz="2800" b="1" dirty="0">
              <a:solidFill>
                <a:srgbClr val="C00000"/>
              </a:solidFill>
              <a:latin typeface="Arial" panose="020B0604020202020204" pitchFamily="34" charset="0"/>
              <a:cs typeface="Arial" panose="020B0604020202020204" pitchFamily="34" charset="0"/>
            </a:endParaRPr>
          </a:p>
        </p:txBody>
      </p:sp>
      <p:pic>
        <p:nvPicPr>
          <p:cNvPr id="11" name="Picture 3" descr="C:\Users\rmooney\Documents\Images\Grade 9\_57R15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57" b="2500"/>
          <a:stretch/>
        </p:blipFill>
        <p:spPr bwMode="auto">
          <a:xfrm>
            <a:off x="2057400" y="1219201"/>
            <a:ext cx="4572001"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043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09800"/>
            <a:ext cx="87788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2633" y="2586335"/>
            <a:ext cx="2543175" cy="461665"/>
          </a:xfrm>
          <a:prstGeom prst="rect">
            <a:avLst/>
          </a:prstGeom>
          <a:solidFill>
            <a:schemeClr val="accent1"/>
          </a:solid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Encroachment</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10"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Infringements</a:t>
            </a:r>
          </a:p>
        </p:txBody>
      </p:sp>
      <p:sp>
        <p:nvSpPr>
          <p:cNvPr id="2" name="TextBox 1"/>
          <p:cNvSpPr txBox="1"/>
          <p:nvPr/>
        </p:nvSpPr>
        <p:spPr>
          <a:xfrm>
            <a:off x="1524000" y="1411069"/>
            <a:ext cx="5334000" cy="646331"/>
          </a:xfrm>
          <a:prstGeom prst="rect">
            <a:avLst/>
          </a:prstGeom>
          <a:noFill/>
          <a:ln>
            <a:noFill/>
          </a:ln>
        </p:spPr>
        <p:txBody>
          <a:bodyPr wrap="square" rtlCol="0">
            <a:spAutoFit/>
          </a:bodyPr>
          <a:lstStyle/>
          <a:p>
            <a:pPr algn="ctr"/>
            <a:r>
              <a:rPr lang="en-US" sz="3600" b="1" u="sng" dirty="0" smtClean="0">
                <a:latin typeface="Comic Sans MS" panose="030F0702030302020204" pitchFamily="66" charset="0"/>
              </a:rPr>
              <a:t>RESTART  SUMMARY</a:t>
            </a:r>
            <a:endParaRPr lang="en-US" sz="3600" b="1" u="sng" dirty="0">
              <a:latin typeface="Comic Sans MS" panose="030F0702030302020204" pitchFamily="66"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774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Defective Ball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762000" y="1219200"/>
            <a:ext cx="7848600" cy="1815882"/>
          </a:xfrm>
          <a:prstGeom prst="rect">
            <a:avLst/>
          </a:prstGeom>
        </p:spPr>
        <p:txBody>
          <a:bodyPr wrap="square">
            <a:spAutoFit/>
          </a:bodyPr>
          <a:lstStyle/>
          <a:p>
            <a:pPr>
              <a:defRPr/>
            </a:pPr>
            <a:r>
              <a:rPr lang="en-US" sz="2800" b="1" dirty="0">
                <a:latin typeface="Arial" pitchFamily="34" charset="0"/>
                <a:cs typeface="Arial" pitchFamily="34" charset="0"/>
              </a:rPr>
              <a:t>If the ball bursts or becomes defective during a penalty kick before it touches any player or the goalposts or crossbar, then the penalty kick should be retaken. </a:t>
            </a:r>
          </a:p>
        </p:txBody>
      </p:sp>
      <p:sp>
        <p:nvSpPr>
          <p:cNvPr id="3" name="Rectangle 2"/>
          <p:cNvSpPr/>
          <p:nvPr/>
        </p:nvSpPr>
        <p:spPr>
          <a:xfrm>
            <a:off x="838200" y="3137118"/>
            <a:ext cx="7772400" cy="1815882"/>
          </a:xfrm>
          <a:prstGeom prst="rect">
            <a:avLst/>
          </a:prstGeom>
        </p:spPr>
        <p:txBody>
          <a:bodyPr wrap="square">
            <a:spAutoFit/>
          </a:bodyPr>
          <a:lstStyle/>
          <a:p>
            <a:pPr>
              <a:defRPr/>
            </a:pPr>
            <a:r>
              <a:rPr lang="en-US" sz="2800" b="1" dirty="0">
                <a:solidFill>
                  <a:srgbClr val="0000FF"/>
                </a:solidFill>
                <a:latin typeface="Arial" pitchFamily="34" charset="0"/>
                <a:cs typeface="Arial" pitchFamily="34" charset="0"/>
              </a:rPr>
              <a:t>If the ball bursts or becomes defective during a penalty kick after it touches any player or the </a:t>
            </a:r>
            <a:r>
              <a:rPr lang="en-US" sz="2800" b="1" dirty="0" smtClean="0">
                <a:solidFill>
                  <a:srgbClr val="0000FF"/>
                </a:solidFill>
                <a:latin typeface="Arial" pitchFamily="34" charset="0"/>
                <a:cs typeface="Arial" pitchFamily="34" charset="0"/>
              </a:rPr>
              <a:t>goal frame, </a:t>
            </a:r>
            <a:r>
              <a:rPr lang="en-US" sz="2800" b="1" dirty="0">
                <a:solidFill>
                  <a:srgbClr val="0000FF"/>
                </a:solidFill>
                <a:latin typeface="Arial" pitchFamily="34" charset="0"/>
                <a:cs typeface="Arial" pitchFamily="34" charset="0"/>
              </a:rPr>
              <a:t>then a dropped ball should be used to restart play.  </a:t>
            </a:r>
          </a:p>
        </p:txBody>
      </p:sp>
      <p:sp>
        <p:nvSpPr>
          <p:cNvPr id="8" name="Rectangle 7"/>
          <p:cNvSpPr/>
          <p:nvPr/>
        </p:nvSpPr>
        <p:spPr>
          <a:xfrm>
            <a:off x="838200" y="5029200"/>
            <a:ext cx="7620000" cy="1384995"/>
          </a:xfrm>
          <a:prstGeom prst="rect">
            <a:avLst/>
          </a:prstGeom>
        </p:spPr>
        <p:txBody>
          <a:bodyPr wrap="square">
            <a:spAutoFit/>
          </a:bodyPr>
          <a:lstStyle/>
          <a:p>
            <a:pPr>
              <a:defRPr/>
            </a:pPr>
            <a:r>
              <a:rPr lang="en-US" sz="2800" b="1" dirty="0">
                <a:latin typeface="Arial" pitchFamily="34" charset="0"/>
                <a:cs typeface="Arial" pitchFamily="34" charset="0"/>
              </a:rPr>
              <a:t>If the ball becomes defective after making contact with the goal frame and then crosses the goal line, the goal counts.  </a:t>
            </a:r>
            <a:endParaRPr lang="en-US" sz="28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526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Extending Time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1026" name="Picture 2" descr="C:\Users\rmooney\Documents\Images\Laws of the Game\Law 14 - The Penalty Kick\USDAMJ071610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796" y="1219200"/>
            <a:ext cx="3890204"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295400"/>
            <a:ext cx="4572000" cy="2677656"/>
          </a:xfrm>
          <a:prstGeom prst="rect">
            <a:avLst/>
          </a:prstGeom>
        </p:spPr>
        <p:txBody>
          <a:bodyPr>
            <a:spAutoFit/>
          </a:bodyPr>
          <a:lstStyle/>
          <a:p>
            <a:r>
              <a:rPr lang="en-US" sz="2800" b="1" dirty="0" smtClean="0">
                <a:latin typeface="Arial" panose="020B0604020202020204" pitchFamily="34" charset="0"/>
                <a:cs typeface="Arial" panose="020B0604020202020204" pitchFamily="34" charset="0"/>
              </a:rPr>
              <a:t>A penalty kick, </a:t>
            </a:r>
            <a:r>
              <a:rPr lang="en-US" sz="2800" b="1" dirty="0">
                <a:latin typeface="Arial" panose="020B0604020202020204" pitchFamily="34" charset="0"/>
                <a:cs typeface="Arial" panose="020B0604020202020204" pitchFamily="34" charset="0"/>
              </a:rPr>
              <a:t>once awarded, </a:t>
            </a:r>
            <a:r>
              <a:rPr lang="en-US" sz="2800" b="1" dirty="0" smtClean="0">
                <a:latin typeface="Arial" panose="020B0604020202020204" pitchFamily="34" charset="0"/>
                <a:cs typeface="Arial" panose="020B0604020202020204" pitchFamily="34" charset="0"/>
              </a:rPr>
              <a:t>shall be </a:t>
            </a:r>
            <a:r>
              <a:rPr lang="en-US" sz="2800" b="1" dirty="0">
                <a:latin typeface="Arial" panose="020B0604020202020204" pitchFamily="34" charset="0"/>
                <a:cs typeface="Arial" panose="020B0604020202020204" pitchFamily="34" charset="0"/>
              </a:rPr>
              <a:t>taken regardless of the amount of time or added time remaining in </a:t>
            </a:r>
            <a:r>
              <a:rPr lang="en-US" sz="2800" b="1" dirty="0" smtClean="0">
                <a:latin typeface="Arial" panose="020B0604020202020204" pitchFamily="34" charset="0"/>
                <a:cs typeface="Arial" panose="020B0604020202020204" pitchFamily="34" charset="0"/>
              </a:rPr>
              <a:t>any </a:t>
            </a:r>
            <a:r>
              <a:rPr lang="en-US" sz="2800" b="1" dirty="0">
                <a:latin typeface="Arial" panose="020B0604020202020204" pitchFamily="34" charset="0"/>
                <a:cs typeface="Arial" panose="020B0604020202020204" pitchFamily="34" charset="0"/>
              </a:rPr>
              <a:t>period of play.  </a:t>
            </a:r>
          </a:p>
        </p:txBody>
      </p:sp>
      <p:sp>
        <p:nvSpPr>
          <p:cNvPr id="3" name="Rectangle 2"/>
          <p:cNvSpPr/>
          <p:nvPr/>
        </p:nvSpPr>
        <p:spPr>
          <a:xfrm>
            <a:off x="533400" y="4280118"/>
            <a:ext cx="8081204"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If time will expire before the </a:t>
            </a:r>
            <a:r>
              <a:rPr lang="en-US" sz="2800" b="1" dirty="0" smtClean="0">
                <a:latin typeface="Arial" panose="020B0604020202020204" pitchFamily="34" charset="0"/>
                <a:cs typeface="Arial" panose="020B0604020202020204" pitchFamily="34" charset="0"/>
              </a:rPr>
              <a:t>PK can </a:t>
            </a:r>
            <a:r>
              <a:rPr lang="en-US" sz="2800" b="1" dirty="0">
                <a:latin typeface="Arial" panose="020B0604020202020204" pitchFamily="34" charset="0"/>
                <a:cs typeface="Arial" panose="020B0604020202020204" pitchFamily="34" charset="0"/>
              </a:rPr>
              <a:t>occur, the referee </a:t>
            </a:r>
            <a:r>
              <a:rPr lang="en-US" sz="2800" b="1" dirty="0" smtClean="0">
                <a:latin typeface="Arial" panose="020B0604020202020204" pitchFamily="34" charset="0"/>
                <a:cs typeface="Arial" panose="020B0604020202020204" pitchFamily="34" charset="0"/>
              </a:rPr>
              <a:t>must extend </a:t>
            </a:r>
            <a:r>
              <a:rPr lang="en-US" sz="2800" b="1" dirty="0">
                <a:latin typeface="Arial" panose="020B0604020202020204" pitchFamily="34" charset="0"/>
                <a:cs typeface="Arial" panose="020B0604020202020204" pitchFamily="34" charset="0"/>
              </a:rPr>
              <a:t>time as needed for the taking of </a:t>
            </a:r>
            <a:r>
              <a:rPr lang="en-US" sz="2800" b="1" dirty="0" smtClean="0">
                <a:latin typeface="Arial" panose="020B0604020202020204" pitchFamily="34" charset="0"/>
                <a:cs typeface="Arial" panose="020B0604020202020204" pitchFamily="34" charset="0"/>
              </a:rPr>
              <a:t>the PK and indicate </a:t>
            </a:r>
            <a:r>
              <a:rPr lang="en-US" sz="2800" b="1" dirty="0">
                <a:latin typeface="Arial" panose="020B0604020202020204" pitchFamily="34" charset="0"/>
                <a:cs typeface="Arial" panose="020B0604020202020204" pitchFamily="34" charset="0"/>
              </a:rPr>
              <a:t>clearly that the </a:t>
            </a:r>
            <a:r>
              <a:rPr lang="en-US" sz="2800" b="1" dirty="0" smtClean="0">
                <a:latin typeface="Arial" panose="020B0604020202020204" pitchFamily="34" charset="0"/>
                <a:cs typeface="Arial" panose="020B0604020202020204" pitchFamily="34" charset="0"/>
              </a:rPr>
              <a:t>PK is </a:t>
            </a:r>
            <a:r>
              <a:rPr lang="en-US" sz="2800" b="1" dirty="0">
                <a:latin typeface="Arial" panose="020B0604020202020204" pitchFamily="34" charset="0"/>
                <a:cs typeface="Arial" panose="020B0604020202020204" pitchFamily="34" charset="0"/>
              </a:rPr>
              <a:t>now being taken in extended time.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090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Extended Time PK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1026" name="Picture 2" descr="C:\Users\rmooney\Documents\Images\Laws of the Game\Law 14 - The Penalty Kick\USDAMJ071610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796" y="1219200"/>
            <a:ext cx="3890204"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363682"/>
            <a:ext cx="4644196" cy="3970318"/>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In the case of an extended time </a:t>
            </a:r>
            <a:r>
              <a:rPr lang="en-US" sz="2800" b="1" dirty="0" smtClean="0">
                <a:latin typeface="Arial" panose="020B0604020202020204" pitchFamily="34" charset="0"/>
                <a:cs typeface="Arial" panose="020B0604020202020204" pitchFamily="34" charset="0"/>
              </a:rPr>
              <a:t>PK, </a:t>
            </a:r>
            <a:r>
              <a:rPr lang="en-US" sz="2800" b="1" dirty="0">
                <a:latin typeface="Arial" panose="020B0604020202020204" pitchFamily="34" charset="0"/>
                <a:cs typeface="Arial" panose="020B0604020202020204" pitchFamily="34" charset="0"/>
              </a:rPr>
              <a:t>the goalkeeper may be replaced, if necessary, by a substitute if the maximum number of substitutions has not been exceeded, or by an eligible player on the field.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10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Extended Time PK</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1026" name="Picture 2" descr="C:\Users\rmooney\Documents\Images\Laws of the Game\Law 14 - The Penalty Kick\USDAMJ071610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940" y="1219200"/>
            <a:ext cx="375606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360944"/>
            <a:ext cx="5029200" cy="2677656"/>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Only the kicker and the goalkeeper may participate in an extended time PK.</a:t>
            </a:r>
          </a:p>
          <a:p>
            <a:r>
              <a:rPr lang="en-US" sz="2800" b="1" dirty="0" smtClean="0">
                <a:latin typeface="Arial" panose="020B0604020202020204" pitchFamily="34" charset="0"/>
                <a:cs typeface="Arial" panose="020B0604020202020204" pitchFamily="34" charset="0"/>
              </a:rPr>
              <a:t>All other players </a:t>
            </a:r>
            <a:r>
              <a:rPr lang="en-US" sz="2800" b="1" dirty="0">
                <a:latin typeface="Arial" panose="020B0604020202020204" pitchFamily="34" charset="0"/>
                <a:cs typeface="Arial" panose="020B0604020202020204" pitchFamily="34" charset="0"/>
              </a:rPr>
              <a:t>must </a:t>
            </a:r>
            <a:r>
              <a:rPr lang="en-US" sz="2800" b="1" dirty="0" smtClean="0">
                <a:latin typeface="Arial" panose="020B0604020202020204" pitchFamily="34" charset="0"/>
                <a:cs typeface="Arial" panose="020B0604020202020204" pitchFamily="34" charset="0"/>
              </a:rPr>
              <a:t>still remain </a:t>
            </a:r>
            <a:r>
              <a:rPr lang="en-US" sz="2800" b="1" dirty="0">
                <a:latin typeface="Arial" panose="020B0604020202020204" pitchFamily="34" charset="0"/>
                <a:cs typeface="Arial" panose="020B0604020202020204" pitchFamily="34" charset="0"/>
              </a:rPr>
              <a:t>on the field </a:t>
            </a:r>
            <a:r>
              <a:rPr lang="en-US" sz="2800" b="1" dirty="0" smtClean="0">
                <a:latin typeface="Arial" panose="020B0604020202020204" pitchFamily="34" charset="0"/>
                <a:cs typeface="Arial" panose="020B0604020202020204" pitchFamily="34" charset="0"/>
              </a:rPr>
              <a:t>until</a:t>
            </a:r>
          </a:p>
          <a:p>
            <a:r>
              <a:rPr lang="en-US" sz="2800" b="1" dirty="0" smtClean="0">
                <a:latin typeface="Arial" panose="020B0604020202020204" pitchFamily="34" charset="0"/>
                <a:cs typeface="Arial" panose="020B0604020202020204" pitchFamily="34" charset="0"/>
              </a:rPr>
              <a:t>the PK has </a:t>
            </a:r>
            <a:r>
              <a:rPr lang="en-US" sz="2800" b="1" dirty="0">
                <a:latin typeface="Arial" panose="020B0604020202020204" pitchFamily="34" charset="0"/>
                <a:cs typeface="Arial" panose="020B0604020202020204" pitchFamily="34" charset="0"/>
              </a:rPr>
              <a:t>been completed. </a:t>
            </a:r>
          </a:p>
        </p:txBody>
      </p:sp>
      <p:sp>
        <p:nvSpPr>
          <p:cNvPr id="9" name="Rectangle 8"/>
          <p:cNvSpPr/>
          <p:nvPr/>
        </p:nvSpPr>
        <p:spPr>
          <a:xfrm>
            <a:off x="685800" y="4495800"/>
            <a:ext cx="7924800" cy="1384995"/>
          </a:xfrm>
          <a:prstGeom prst="rect">
            <a:avLst/>
          </a:prstGeom>
        </p:spPr>
        <p:txBody>
          <a:bodyPr wrap="square">
            <a:spAutoFit/>
          </a:bodyPr>
          <a:lstStyle/>
          <a:p>
            <a:r>
              <a:rPr lang="en-US" sz="2800" b="1" u="sng" dirty="0" smtClean="0">
                <a:solidFill>
                  <a:srgbClr val="0000FF"/>
                </a:solidFill>
                <a:latin typeface="Arial" panose="020B0604020202020204" pitchFamily="34" charset="0"/>
                <a:cs typeface="Arial" panose="020B0604020202020204" pitchFamily="34" charset="0"/>
              </a:rPr>
              <a:t>After</a:t>
            </a:r>
            <a:r>
              <a:rPr lang="en-US" sz="2800" b="1" dirty="0" smtClean="0">
                <a:solidFill>
                  <a:srgbClr val="0000FF"/>
                </a:solidFill>
                <a:latin typeface="Arial" panose="020B0604020202020204" pitchFamily="34" charset="0"/>
                <a:cs typeface="Arial" panose="020B0604020202020204" pitchFamily="34" charset="0"/>
              </a:rPr>
              <a:t> </a:t>
            </a:r>
            <a:r>
              <a:rPr lang="en-US" sz="2800" b="1" dirty="0">
                <a:solidFill>
                  <a:srgbClr val="0000FF"/>
                </a:solidFill>
                <a:latin typeface="Arial" panose="020B0604020202020204" pitchFamily="34" charset="0"/>
                <a:cs typeface="Arial" panose="020B0604020202020204" pitchFamily="34" charset="0"/>
              </a:rPr>
              <a:t>the kick has been taken </a:t>
            </a:r>
            <a:r>
              <a:rPr lang="en-US" sz="2800" b="1" dirty="0" smtClean="0">
                <a:solidFill>
                  <a:srgbClr val="0000FF"/>
                </a:solidFill>
                <a:latin typeface="Arial" panose="020B0604020202020204" pitchFamily="34" charset="0"/>
                <a:cs typeface="Arial" panose="020B0604020202020204" pitchFamily="34" charset="0"/>
              </a:rPr>
              <a:t>in an extended time PK then </a:t>
            </a:r>
            <a:r>
              <a:rPr lang="en-US" sz="2800" b="1" u="sng" dirty="0" smtClean="0">
                <a:solidFill>
                  <a:srgbClr val="0000FF"/>
                </a:solidFill>
                <a:latin typeface="Arial" panose="020B0604020202020204" pitchFamily="34" charset="0"/>
                <a:cs typeface="Arial" panose="020B0604020202020204" pitchFamily="34" charset="0"/>
              </a:rPr>
              <a:t>only</a:t>
            </a:r>
            <a:r>
              <a:rPr lang="en-US" sz="2800" b="1" dirty="0" smtClean="0">
                <a:solidFill>
                  <a:srgbClr val="0000FF"/>
                </a:solidFill>
                <a:latin typeface="Arial" panose="020B0604020202020204" pitchFamily="34" charset="0"/>
                <a:cs typeface="Arial" panose="020B0604020202020204" pitchFamily="34" charset="0"/>
              </a:rPr>
              <a:t> the </a:t>
            </a:r>
            <a:r>
              <a:rPr lang="en-US" sz="2800" b="1" dirty="0">
                <a:solidFill>
                  <a:srgbClr val="0000FF"/>
                </a:solidFill>
                <a:latin typeface="Arial" panose="020B0604020202020204" pitchFamily="34" charset="0"/>
                <a:cs typeface="Arial" panose="020B0604020202020204" pitchFamily="34" charset="0"/>
              </a:rPr>
              <a:t>goalkeeper may </a:t>
            </a:r>
            <a:r>
              <a:rPr lang="en-US" sz="2800" b="1" dirty="0" smtClean="0">
                <a:solidFill>
                  <a:srgbClr val="0000FF"/>
                </a:solidFill>
                <a:latin typeface="Arial" panose="020B0604020202020204" pitchFamily="34" charset="0"/>
                <a:cs typeface="Arial" panose="020B0604020202020204" pitchFamily="34" charset="0"/>
              </a:rPr>
              <a:t>participate </a:t>
            </a:r>
            <a:r>
              <a:rPr lang="en-US" sz="2800" b="1" dirty="0">
                <a:solidFill>
                  <a:srgbClr val="0000FF"/>
                </a:solidFill>
                <a:latin typeface="Arial" panose="020B0604020202020204" pitchFamily="34" charset="0"/>
                <a:cs typeface="Arial" panose="020B0604020202020204" pitchFamily="34" charset="0"/>
              </a:rPr>
              <a:t>in </a:t>
            </a:r>
            <a:r>
              <a:rPr lang="en-US" sz="2800" b="1" dirty="0" smtClean="0">
                <a:solidFill>
                  <a:srgbClr val="0000FF"/>
                </a:solidFill>
                <a:latin typeface="Arial" panose="020B0604020202020204" pitchFamily="34" charset="0"/>
                <a:cs typeface="Arial" panose="020B0604020202020204" pitchFamily="34" charset="0"/>
              </a:rPr>
              <a:t>play. </a:t>
            </a:r>
            <a:endParaRPr lang="en-US" sz="2800" b="1" dirty="0">
              <a:solidFill>
                <a:srgbClr val="0000FF"/>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112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Extending Time</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a:latin typeface="Arial" pitchFamily="34" charset="0"/>
              <a:cs typeface="Arial" pitchFamily="34" charset="0"/>
            </a:endParaRPr>
          </a:p>
        </p:txBody>
      </p:sp>
      <p:pic>
        <p:nvPicPr>
          <p:cNvPr id="1026" name="Picture 2" descr="C:\Users\rmooney\Documents\Images\Laws of the Game\Law 14 - The Penalty Kick\USDAMJ071610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796" y="1219200"/>
            <a:ext cx="3890204"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4038600"/>
            <a:ext cx="8233604" cy="954107"/>
          </a:xfrm>
          <a:prstGeom prst="rect">
            <a:avLst/>
          </a:prstGeom>
        </p:spPr>
        <p:txBody>
          <a:bodyPr wrap="square">
            <a:spAutoFit/>
          </a:bodyPr>
          <a:lstStyle/>
          <a:p>
            <a:pPr>
              <a:defRPr/>
            </a:pPr>
            <a:r>
              <a:rPr lang="en-US" sz="2800" b="1" dirty="0" smtClean="0">
                <a:solidFill>
                  <a:srgbClr val="0000FF"/>
                </a:solidFill>
                <a:latin typeface="Arial" panose="020B0604020202020204" pitchFamily="34" charset="0"/>
                <a:cs typeface="Arial" panose="020B0604020202020204" pitchFamily="34" charset="0"/>
              </a:rPr>
              <a:t>Only </a:t>
            </a:r>
            <a:r>
              <a:rPr lang="en-US" sz="2800" b="1" dirty="0">
                <a:solidFill>
                  <a:srgbClr val="0000FF"/>
                </a:solidFill>
                <a:latin typeface="Arial" panose="020B0604020202020204" pitchFamily="34" charset="0"/>
                <a:cs typeface="Arial" panose="020B0604020202020204" pitchFamily="34" charset="0"/>
              </a:rPr>
              <a:t>the referee decides when the penalty kick procedure has been completed.  </a:t>
            </a:r>
          </a:p>
        </p:txBody>
      </p:sp>
      <p:sp>
        <p:nvSpPr>
          <p:cNvPr id="8" name="Rectangle 7"/>
          <p:cNvSpPr/>
          <p:nvPr/>
        </p:nvSpPr>
        <p:spPr>
          <a:xfrm>
            <a:off x="381000" y="5294293"/>
            <a:ext cx="8009008" cy="954107"/>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Once completed the referee</a:t>
            </a:r>
            <a:r>
              <a:rPr lang="en-US" sz="2800" b="1" dirty="0">
                <a:latin typeface="Arial" panose="020B0604020202020204" pitchFamily="34" charset="0"/>
                <a:cs typeface="Arial" panose="020B0604020202020204" pitchFamily="34" charset="0"/>
              </a:rPr>
              <a:t> should </a:t>
            </a:r>
            <a:r>
              <a:rPr lang="en-US" sz="2800" b="1" dirty="0" smtClean="0">
                <a:latin typeface="Arial" panose="020B0604020202020204" pitchFamily="34" charset="0"/>
                <a:cs typeface="Arial" panose="020B0604020202020204" pitchFamily="34" charset="0"/>
              </a:rPr>
              <a:t>then signal the </a:t>
            </a:r>
            <a:r>
              <a:rPr lang="en-US" sz="2800" b="1" dirty="0">
                <a:latin typeface="Arial" panose="020B0604020202020204" pitchFamily="34" charset="0"/>
                <a:cs typeface="Arial" panose="020B0604020202020204" pitchFamily="34" charset="0"/>
              </a:rPr>
              <a:t>end of the game with a </a:t>
            </a:r>
            <a:r>
              <a:rPr lang="en-US" sz="2800" b="1" dirty="0" smtClean="0">
                <a:latin typeface="Arial" panose="020B0604020202020204" pitchFamily="34" charset="0"/>
                <a:cs typeface="Arial" panose="020B0604020202020204" pitchFamily="34" charset="0"/>
              </a:rPr>
              <a:t>whistle.  </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457200" y="1295400"/>
            <a:ext cx="4644196" cy="2677656"/>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penalty </a:t>
            </a:r>
            <a:r>
              <a:rPr lang="en-US" sz="2800" b="1" dirty="0" smtClean="0">
                <a:latin typeface="Arial" panose="020B0604020202020204" pitchFamily="34" charset="0"/>
                <a:cs typeface="Arial" panose="020B0604020202020204" pitchFamily="34" charset="0"/>
              </a:rPr>
              <a:t>kick is completed when the ball stops moving, goes out of play or the referee stops play for any infringements of the Laws. </a:t>
            </a:r>
            <a:endParaRPr lang="en-US" sz="28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3" name="Picture 1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29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85800" y="1371600"/>
            <a:ext cx="83058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 82.  Is a penalty kick awarded when a defending player commits a foul punishable by a direct free kick against an opponent in the defending player’s penalty area?</a:t>
            </a:r>
          </a:p>
          <a:p>
            <a:pPr>
              <a:buFont typeface="Courier New" pitchFamily="49" charset="0"/>
              <a:buChar char="o"/>
            </a:pPr>
            <a:endParaRPr lang="en-US" sz="1800" dirty="0" smtClean="0">
              <a:latin typeface="Arial" pitchFamily="34" charset="0"/>
              <a:cs typeface="Arial" pitchFamily="34" charset="0"/>
            </a:endParaRPr>
          </a:p>
          <a:p>
            <a:pPr marL="1885950" lvl="3" indent="-514350">
              <a:buFont typeface="+mj-lt"/>
              <a:buAutoNum type="alphaUcPeriod"/>
            </a:pPr>
            <a:r>
              <a:rPr lang="en-US" sz="3200" dirty="0" smtClean="0">
                <a:latin typeface="Arial" pitchFamily="34" charset="0"/>
                <a:cs typeface="Arial" pitchFamily="34" charset="0"/>
              </a:rPr>
              <a:t>Yes</a:t>
            </a:r>
          </a:p>
          <a:p>
            <a:pPr marL="1885950" lvl="3" indent="-514350">
              <a:buFont typeface="+mj-lt"/>
              <a:buAutoNum type="alphaUcPeriod"/>
            </a:pPr>
            <a:r>
              <a:rPr lang="en-US" sz="3200" dirty="0" smtClean="0">
                <a:latin typeface="Arial" pitchFamily="34" charset="0"/>
                <a:cs typeface="Arial" pitchFamily="34" charset="0"/>
              </a:rPr>
              <a:t>No</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99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762000" y="1371600"/>
            <a:ext cx="77724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83.  What is the correct restart if the penalty kick taker kicks the ball into the goal after the ball has rebounded off the goalkeeper?</a:t>
            </a:r>
            <a:endParaRPr lang="en-US" b="1" dirty="0">
              <a:latin typeface="Arial" pitchFamily="34" charset="0"/>
              <a:cs typeface="Arial" pitchFamily="34" charset="0"/>
            </a:endParaRPr>
          </a:p>
          <a:p>
            <a:pPr>
              <a:buFont typeface="Courier New" pitchFamily="49" charset="0"/>
              <a:buChar char="o"/>
            </a:pPr>
            <a:endParaRPr lang="en-US" sz="1800" dirty="0" smtClean="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Kick-off</a:t>
            </a:r>
          </a:p>
          <a:p>
            <a:pPr marL="1428750" lvl="2" indent="-514350">
              <a:buFont typeface="+mj-lt"/>
              <a:buAutoNum type="alphaUcPeriod"/>
            </a:pPr>
            <a:r>
              <a:rPr lang="en-US" sz="3200" dirty="0">
                <a:latin typeface="Arial" pitchFamily="34" charset="0"/>
                <a:cs typeface="Arial" pitchFamily="34" charset="0"/>
              </a:rPr>
              <a:t>Indirect free </a:t>
            </a:r>
            <a:r>
              <a:rPr lang="en-US" sz="3200" dirty="0" smtClean="0">
                <a:latin typeface="Arial" pitchFamily="34" charset="0"/>
                <a:cs typeface="Arial" pitchFamily="34" charset="0"/>
              </a:rPr>
              <a:t>kick</a:t>
            </a:r>
          </a:p>
          <a:p>
            <a:pPr marL="1428750" lvl="2" indent="-514350">
              <a:buFont typeface="+mj-lt"/>
              <a:buAutoNum type="alphaUcPeriod"/>
            </a:pPr>
            <a:r>
              <a:rPr lang="en-US" sz="3200" dirty="0" smtClean="0">
                <a:latin typeface="Arial" pitchFamily="34" charset="0"/>
                <a:cs typeface="Arial" pitchFamily="34" charset="0"/>
              </a:rPr>
              <a:t>Goal kick</a:t>
            </a:r>
          </a:p>
          <a:p>
            <a:pPr marL="1428750" lvl="2" indent="-514350">
              <a:buFont typeface="+mj-lt"/>
              <a:buAutoNum type="alphaUcPeriod"/>
            </a:pPr>
            <a:r>
              <a:rPr lang="en-US" sz="3200" dirty="0" smtClean="0">
                <a:latin typeface="Arial" pitchFamily="34" charset="0"/>
                <a:cs typeface="Arial" pitchFamily="34" charset="0"/>
              </a:rPr>
              <a:t>Retake the penalty kick</a:t>
            </a:r>
            <a:endParaRPr lang="en-US" sz="3200"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849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Overview</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8" name="Picture 2"/>
          <p:cNvPicPr>
            <a:picLocks noChangeAspect="1" noChangeArrowheads="1"/>
          </p:cNvPicPr>
          <p:nvPr/>
        </p:nvPicPr>
        <p:blipFill>
          <a:blip r:embed="rId4"/>
          <a:srcRect/>
          <a:stretch>
            <a:fillRect/>
          </a:stretch>
        </p:blipFill>
        <p:spPr bwMode="auto">
          <a:xfrm>
            <a:off x="2133600" y="3200400"/>
            <a:ext cx="4267200" cy="2959508"/>
          </a:xfrm>
          <a:prstGeom prst="rect">
            <a:avLst/>
          </a:prstGeom>
          <a:noFill/>
          <a:ln w="9525">
            <a:noFill/>
            <a:miter lim="800000"/>
            <a:headEnd/>
            <a:tailEnd/>
          </a:ln>
          <a:effectLst/>
        </p:spPr>
      </p:pic>
      <p:sp>
        <p:nvSpPr>
          <p:cNvPr id="3" name="Rectangle 2"/>
          <p:cNvSpPr/>
          <p:nvPr/>
        </p:nvSpPr>
        <p:spPr>
          <a:xfrm>
            <a:off x="1066800" y="1308318"/>
            <a:ext cx="7010400"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Awarding a penalty kick is based on the location of where the foul was originally committed, not the position of the ball when the foul took place.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386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0" y="15240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7" name="Content Placeholder 2"/>
          <p:cNvSpPr txBox="1">
            <a:spLocks/>
          </p:cNvSpPr>
          <p:nvPr/>
        </p:nvSpPr>
        <p:spPr>
          <a:xfrm>
            <a:off x="457200" y="1371600"/>
            <a:ext cx="83058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84.  What is the correct restart if the goalkeeper moves from side to side on the goal line before the penalty kick is taken and then deflects the kick over the crossbar?</a:t>
            </a:r>
          </a:p>
          <a:p>
            <a:pPr marL="1885950" lvl="3" indent="-514350">
              <a:buFont typeface="+mj-lt"/>
              <a:buAutoNum type="alphaUcPeriod"/>
            </a:pPr>
            <a:r>
              <a:rPr lang="en-US" sz="3200" dirty="0" smtClean="0">
                <a:latin typeface="Arial" pitchFamily="34" charset="0"/>
                <a:cs typeface="Arial" pitchFamily="34" charset="0"/>
              </a:rPr>
              <a:t>Corner kick</a:t>
            </a:r>
          </a:p>
          <a:p>
            <a:pPr marL="1885950" lvl="3" indent="-514350">
              <a:buFont typeface="+mj-lt"/>
              <a:buAutoNum type="alphaUcPeriod"/>
            </a:pPr>
            <a:r>
              <a:rPr lang="en-US" sz="3200" dirty="0" smtClean="0">
                <a:latin typeface="Arial" pitchFamily="34" charset="0"/>
                <a:cs typeface="Arial" pitchFamily="34" charset="0"/>
              </a:rPr>
              <a:t>Goal kick</a:t>
            </a:r>
          </a:p>
          <a:p>
            <a:pPr marL="1885950" lvl="3" indent="-514350">
              <a:buFont typeface="+mj-lt"/>
              <a:buAutoNum type="alphaUcPeriod"/>
            </a:pPr>
            <a:r>
              <a:rPr lang="en-US" sz="3200" dirty="0" smtClean="0">
                <a:latin typeface="Arial" pitchFamily="34" charset="0"/>
                <a:cs typeface="Arial" pitchFamily="34" charset="0"/>
              </a:rPr>
              <a:t>Indirect free kick</a:t>
            </a:r>
          </a:p>
          <a:p>
            <a:pPr marL="1885950" lvl="3" indent="-514350">
              <a:buFont typeface="+mj-lt"/>
              <a:buAutoNum type="alphaUcPeriod"/>
            </a:pPr>
            <a:r>
              <a:rPr lang="en-US" sz="3200" dirty="0" smtClean="0">
                <a:latin typeface="Arial" pitchFamily="34" charset="0"/>
                <a:cs typeface="Arial" pitchFamily="34" charset="0"/>
              </a:rPr>
              <a:t>Retake the penalty kick</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922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533400" y="1371600"/>
            <a:ext cx="81534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85.  What is the correct restart if a teammate of the penalty kick taker enters the penalty area before the penalty kick is taken and then the goalkeeper deflects the ball over the crossbar?</a:t>
            </a:r>
            <a:endParaRPr lang="en-US" sz="1800" dirty="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Corner kick</a:t>
            </a:r>
          </a:p>
          <a:p>
            <a:pPr marL="1428750" lvl="2" indent="-514350">
              <a:buFont typeface="+mj-lt"/>
              <a:buAutoNum type="alphaUcPeriod"/>
            </a:pPr>
            <a:r>
              <a:rPr lang="en-US" sz="3200" dirty="0" smtClean="0">
                <a:latin typeface="Arial" pitchFamily="34" charset="0"/>
                <a:cs typeface="Arial" pitchFamily="34" charset="0"/>
              </a:rPr>
              <a:t>Indirect free kick</a:t>
            </a:r>
          </a:p>
          <a:p>
            <a:pPr marL="1428750" lvl="2" indent="-514350">
              <a:buFont typeface="+mj-lt"/>
              <a:buAutoNum type="alphaUcPeriod"/>
            </a:pPr>
            <a:r>
              <a:rPr lang="en-US" sz="3200" dirty="0" smtClean="0">
                <a:latin typeface="Arial" pitchFamily="34" charset="0"/>
                <a:cs typeface="Arial" pitchFamily="34" charset="0"/>
              </a:rPr>
              <a:t>Retake the penalty kick</a:t>
            </a:r>
          </a:p>
          <a:p>
            <a:pPr marL="1428750" lvl="2" indent="-514350">
              <a:buFont typeface="+mj-lt"/>
              <a:buAutoNum type="alphaUcPeriod"/>
            </a:pPr>
            <a:r>
              <a:rPr lang="en-US" sz="3200" dirty="0" smtClean="0">
                <a:latin typeface="Arial" pitchFamily="34" charset="0"/>
                <a:cs typeface="Arial" pitchFamily="34" charset="0"/>
              </a:rPr>
              <a:t>Goal kick</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004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5240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86.  Can any player, including the goalkeeper, from the team that was fouled take the penalty kick?</a:t>
            </a:r>
          </a:p>
          <a:p>
            <a:pPr>
              <a:buFont typeface="Courier New" pitchFamily="49" charset="0"/>
              <a:buChar char="o"/>
            </a:pPr>
            <a:endParaRPr lang="en-US" sz="1800" dirty="0">
              <a:latin typeface="Arial" pitchFamily="34" charset="0"/>
              <a:cs typeface="Arial" pitchFamily="34" charset="0"/>
            </a:endParaRPr>
          </a:p>
          <a:p>
            <a:pPr marL="2343150" lvl="4" indent="-514350">
              <a:buFont typeface="+mj-lt"/>
              <a:buAutoNum type="alphaUcPeriod"/>
            </a:pPr>
            <a:r>
              <a:rPr lang="en-US" sz="3200" dirty="0" smtClean="0">
                <a:latin typeface="Arial" pitchFamily="34" charset="0"/>
                <a:cs typeface="Arial" pitchFamily="34" charset="0"/>
              </a:rPr>
              <a:t>Yes</a:t>
            </a:r>
          </a:p>
          <a:p>
            <a:pPr marL="2343150" lvl="4" indent="-514350">
              <a:buFont typeface="+mj-lt"/>
              <a:buAutoNum type="alphaUcPeriod"/>
            </a:pPr>
            <a:r>
              <a:rPr lang="en-US" sz="3200" dirty="0" smtClean="0">
                <a:latin typeface="Arial" pitchFamily="34" charset="0"/>
                <a:cs typeface="Arial" pitchFamily="34" charset="0"/>
              </a:rPr>
              <a:t>No</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100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10" name="Title 1"/>
          <p:cNvSpPr txBox="1">
            <a:spLocks/>
          </p:cNvSpPr>
          <p:nvPr/>
        </p:nvSpPr>
        <p:spPr>
          <a:xfrm>
            <a:off x="838200" y="198437"/>
            <a:ext cx="8229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rgbClr val="FF0000"/>
                </a:solidFill>
                <a:effectLst>
                  <a:outerShdw blurRad="38100" dist="38100" dir="2700000" algn="tl">
                    <a:srgbClr val="000000">
                      <a:alpha val="43137"/>
                    </a:srgbClr>
                  </a:outerShdw>
                </a:effectLst>
                <a:latin typeface="Arial" pitchFamily="34" charset="0"/>
                <a:cs typeface="Arial" pitchFamily="34" charset="0"/>
              </a:rPr>
              <a:t>Overview</a:t>
            </a:r>
          </a:p>
        </p:txBody>
      </p:sp>
      <p:sp>
        <p:nvSpPr>
          <p:cNvPr id="12" name="Rectangle 11"/>
          <p:cNvSpPr/>
          <p:nvPr/>
        </p:nvSpPr>
        <p:spPr>
          <a:xfrm>
            <a:off x="441434" y="4003119"/>
            <a:ext cx="8397766" cy="2092881"/>
          </a:xfrm>
          <a:prstGeom prst="rect">
            <a:avLst/>
          </a:prstGeom>
        </p:spPr>
        <p:txBody>
          <a:bodyPr wrap="square">
            <a:spAutoFit/>
          </a:bodyPr>
          <a:lstStyle/>
          <a:p>
            <a:pPr defTabSz="457200">
              <a:defRPr/>
            </a:pPr>
            <a:r>
              <a:rPr lang="en-US" sz="2600" b="1" dirty="0" smtClean="0">
                <a:latin typeface="Arial" panose="020B0604020202020204" pitchFamily="34" charset="0"/>
                <a:cs typeface="Arial" panose="020B0604020202020204" pitchFamily="34" charset="0"/>
              </a:rPr>
              <a:t>A penalty kick is also awarded</a:t>
            </a:r>
            <a:r>
              <a:rPr lang="en-US" sz="2600" b="1" dirty="0">
                <a:latin typeface="Arial" pitchFamily="34" charset="0"/>
                <a:cs typeface="Arial" pitchFamily="34" charset="0"/>
              </a:rPr>
              <a:t> </a:t>
            </a:r>
            <a:r>
              <a:rPr lang="en-US" sz="2600" b="1" dirty="0" smtClean="0">
                <a:latin typeface="Arial" pitchFamily="34" charset="0"/>
                <a:cs typeface="Arial" pitchFamily="34" charset="0"/>
              </a:rPr>
              <a:t>when </a:t>
            </a:r>
            <a:r>
              <a:rPr lang="en-US" sz="2600" b="1" dirty="0">
                <a:latin typeface="Arial" pitchFamily="34" charset="0"/>
                <a:cs typeface="Arial" pitchFamily="34" charset="0"/>
              </a:rPr>
              <a:t>a player running along the goal line leaves the field as part of </a:t>
            </a:r>
            <a:r>
              <a:rPr lang="en-US" sz="2600" b="1" dirty="0" smtClean="0">
                <a:latin typeface="Arial" pitchFamily="34" charset="0"/>
                <a:cs typeface="Arial" pitchFamily="34" charset="0"/>
              </a:rPr>
              <a:t>the play </a:t>
            </a:r>
            <a:r>
              <a:rPr lang="en-US" sz="2600" b="1" dirty="0">
                <a:latin typeface="Arial" pitchFamily="34" charset="0"/>
                <a:cs typeface="Arial" pitchFamily="34" charset="0"/>
              </a:rPr>
              <a:t>and commits</a:t>
            </a:r>
            <a:r>
              <a:rPr lang="en-US" sz="2600" b="1" dirty="0" smtClean="0">
                <a:latin typeface="Arial" panose="020B0604020202020204" pitchFamily="34" charset="0"/>
                <a:cs typeface="Arial" panose="020B0604020202020204" pitchFamily="34" charset="0"/>
              </a:rPr>
              <a:t> a DFK offense against an opponent while off the field and within the width of the offender’s own Penalty Area.</a:t>
            </a:r>
            <a:endParaRPr lang="en-US" sz="2600" b="1" dirty="0">
              <a:latin typeface="Arial" pitchFamily="34" charset="0"/>
              <a:cs typeface="Arial" pitchFamily="34" charset="0"/>
            </a:endParaRPr>
          </a:p>
        </p:txBody>
      </p:sp>
      <p:pic>
        <p:nvPicPr>
          <p:cNvPr id="13" name="Picture 4" descr="C:\Users\rmooney\Documents\Images\Field 1.png"/>
          <p:cNvPicPr>
            <a:picLocks noChangeAspect="1" noChangeArrowheads="1"/>
          </p:cNvPicPr>
          <p:nvPr/>
        </p:nvPicPr>
        <p:blipFill rotWithShape="1">
          <a:blip r:embed="rId4">
            <a:extLst>
              <a:ext uri="{28A0092B-C50C-407E-A947-70E740481C1C}">
                <a14:useLocalDpi xmlns:a14="http://schemas.microsoft.com/office/drawing/2010/main" val="0"/>
              </a:ext>
            </a:extLst>
          </a:blip>
          <a:srcRect l="2032" r="2100"/>
          <a:stretch/>
        </p:blipFill>
        <p:spPr bwMode="auto">
          <a:xfrm rot="10800000">
            <a:off x="2743201" y="1295912"/>
            <a:ext cx="3776502" cy="266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3994299" y="1490500"/>
            <a:ext cx="18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Rockwell" charset="0"/>
              </a:defRPr>
            </a:lvl1pPr>
            <a:lvl2pPr marL="742950" indent="-285750" eaLnBrk="0" hangingPunct="0">
              <a:defRPr>
                <a:solidFill>
                  <a:schemeClr val="tx1"/>
                </a:solidFill>
                <a:latin typeface="Rockwell" charset="0"/>
              </a:defRPr>
            </a:lvl2pPr>
            <a:lvl3pPr marL="1143000" indent="-228600" eaLnBrk="0" hangingPunct="0">
              <a:defRPr>
                <a:solidFill>
                  <a:schemeClr val="tx1"/>
                </a:solidFill>
                <a:latin typeface="Rockwell" charset="0"/>
              </a:defRPr>
            </a:lvl3pPr>
            <a:lvl4pPr marL="1600200" indent="-228600" eaLnBrk="0" hangingPunct="0">
              <a:defRPr>
                <a:solidFill>
                  <a:schemeClr val="tx1"/>
                </a:solidFill>
                <a:latin typeface="Rockwell" charset="0"/>
              </a:defRPr>
            </a:lvl4pPr>
            <a:lvl5pPr marL="2057400" indent="-228600" eaLnBrk="0" hangingPunct="0">
              <a:defRPr>
                <a:solidFill>
                  <a:schemeClr val="tx1"/>
                </a:solidFill>
                <a:latin typeface="Rockwell" charset="0"/>
              </a:defRPr>
            </a:lvl5pPr>
            <a:lvl6pPr marL="2514600" indent="-228600" defTabSz="457200" eaLnBrk="0" fontAlgn="base" hangingPunct="0">
              <a:spcBef>
                <a:spcPct val="0"/>
              </a:spcBef>
              <a:spcAft>
                <a:spcPct val="0"/>
              </a:spcAft>
              <a:defRPr>
                <a:solidFill>
                  <a:schemeClr val="tx1"/>
                </a:solidFill>
                <a:latin typeface="Rockwell" charset="0"/>
              </a:defRPr>
            </a:lvl6pPr>
            <a:lvl7pPr marL="2971800" indent="-228600" defTabSz="457200" eaLnBrk="0" fontAlgn="base" hangingPunct="0">
              <a:spcBef>
                <a:spcPct val="0"/>
              </a:spcBef>
              <a:spcAft>
                <a:spcPct val="0"/>
              </a:spcAft>
              <a:defRPr>
                <a:solidFill>
                  <a:schemeClr val="tx1"/>
                </a:solidFill>
                <a:latin typeface="Rockwell" charset="0"/>
              </a:defRPr>
            </a:lvl7pPr>
            <a:lvl8pPr marL="3429000" indent="-228600" defTabSz="457200" eaLnBrk="0" fontAlgn="base" hangingPunct="0">
              <a:spcBef>
                <a:spcPct val="0"/>
              </a:spcBef>
              <a:spcAft>
                <a:spcPct val="0"/>
              </a:spcAft>
              <a:defRPr>
                <a:solidFill>
                  <a:schemeClr val="tx1"/>
                </a:solidFill>
                <a:latin typeface="Rockwell" charset="0"/>
              </a:defRPr>
            </a:lvl8pPr>
            <a:lvl9pPr marL="3886200" indent="-228600" defTabSz="457200" eaLnBrk="0" fontAlgn="base" hangingPunct="0">
              <a:spcBef>
                <a:spcPct val="0"/>
              </a:spcBef>
              <a:spcAft>
                <a:spcPct val="0"/>
              </a:spcAft>
              <a:defRPr>
                <a:solidFill>
                  <a:schemeClr val="tx1"/>
                </a:solidFill>
                <a:latin typeface="Rockwell" charset="0"/>
              </a:defRPr>
            </a:lvl9pPr>
          </a:lstStyle>
          <a:p>
            <a:pPr algn="ctr" eaLnBrk="1" hangingPunct="1"/>
            <a:r>
              <a:rPr lang="en-US" sz="2400" b="1" dirty="0" smtClean="0">
                <a:solidFill>
                  <a:srgbClr val="FFFF00"/>
                </a:solidFill>
                <a:latin typeface="Arial" pitchFamily="34" charset="0"/>
                <a:cs typeface="Arial" pitchFamily="34" charset="0"/>
              </a:rPr>
              <a:t>Goal Line</a:t>
            </a:r>
            <a:endParaRPr lang="en-US" sz="2400" b="1" dirty="0">
              <a:solidFill>
                <a:srgbClr val="FFFF00"/>
              </a:solidFill>
              <a:latin typeface="Arial" pitchFamily="34" charset="0"/>
              <a:cs typeface="Arial" pitchFamily="34" charset="0"/>
            </a:endParaRPr>
          </a:p>
        </p:txBody>
      </p:sp>
      <p:cxnSp>
        <p:nvCxnSpPr>
          <p:cNvPr id="15" name="Straight Arrow Connector 14"/>
          <p:cNvCxnSpPr/>
          <p:nvPr/>
        </p:nvCxnSpPr>
        <p:spPr>
          <a:xfrm flipH="1">
            <a:off x="2965599" y="1761665"/>
            <a:ext cx="1143000"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930856" y="2002808"/>
            <a:ext cx="0" cy="124649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8" name="Picture 17"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92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Overview</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198529"/>
            <a:ext cx="3764604" cy="2714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1547793"/>
            <a:ext cx="4572000" cy="2246769"/>
          </a:xfrm>
          <a:prstGeom prst="rect">
            <a:avLst/>
          </a:prstGeom>
        </p:spPr>
        <p:txBody>
          <a:bodyPr>
            <a:spAutoFit/>
          </a:bodyPr>
          <a:lstStyle/>
          <a:p>
            <a:pPr>
              <a:defRPr/>
            </a:pPr>
            <a:r>
              <a:rPr lang="en-US" sz="2800" b="1" dirty="0">
                <a:latin typeface="Arial" panose="020B0604020202020204" pitchFamily="34" charset="0"/>
                <a:cs typeface="Arial" panose="020B0604020202020204" pitchFamily="34" charset="0"/>
              </a:rPr>
              <a:t>Understanding how to properly enforce Law 14 is important for officials working competitive youth games.  </a:t>
            </a:r>
          </a:p>
        </p:txBody>
      </p:sp>
      <p:sp>
        <p:nvSpPr>
          <p:cNvPr id="3" name="Rectangle 2"/>
          <p:cNvSpPr/>
          <p:nvPr/>
        </p:nvSpPr>
        <p:spPr>
          <a:xfrm>
            <a:off x="685800" y="4038600"/>
            <a:ext cx="8001000" cy="2246769"/>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From the moment the penalty kick is awarded, the referee must begin thinking about how to implement all the requirements for the most ceremonial restart there is in the Laws of the Game.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459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Positioning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198529"/>
            <a:ext cx="3917004" cy="28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1547793"/>
            <a:ext cx="4572000" cy="1384995"/>
          </a:xfrm>
          <a:prstGeom prst="rect">
            <a:avLst/>
          </a:prstGeom>
        </p:spPr>
        <p:txBody>
          <a:bodyPr>
            <a:spAutoFit/>
          </a:bodyPr>
          <a:lstStyle/>
          <a:p>
            <a:pPr>
              <a:defRPr/>
            </a:pPr>
            <a:r>
              <a:rPr lang="en-US" sz="2800" b="1" dirty="0">
                <a:latin typeface="Arial" panose="020B0604020202020204" pitchFamily="34" charset="0"/>
                <a:cs typeface="Arial" panose="020B0604020202020204" pitchFamily="34" charset="0"/>
              </a:rPr>
              <a:t>The ball must be placed </a:t>
            </a:r>
            <a:r>
              <a:rPr lang="en-US" sz="2800" b="1" dirty="0" smtClean="0">
                <a:latin typeface="Arial" panose="020B0604020202020204" pitchFamily="34" charset="0"/>
                <a:cs typeface="Arial" panose="020B0604020202020204" pitchFamily="34" charset="0"/>
              </a:rPr>
              <a:t>and be stationary on </a:t>
            </a:r>
            <a:r>
              <a:rPr lang="en-US" sz="2800" b="1" dirty="0">
                <a:latin typeface="Arial" panose="020B0604020202020204" pitchFamily="34" charset="0"/>
                <a:cs typeface="Arial" panose="020B0604020202020204" pitchFamily="34" charset="0"/>
              </a:rPr>
              <a:t>the penalty </a:t>
            </a:r>
            <a:r>
              <a:rPr lang="en-US" sz="2800" b="1" dirty="0" smtClean="0">
                <a:latin typeface="Arial" panose="020B0604020202020204" pitchFamily="34" charset="0"/>
                <a:cs typeface="Arial" panose="020B0604020202020204" pitchFamily="34" charset="0"/>
              </a:rPr>
              <a:t>mark.</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685800" y="4863405"/>
            <a:ext cx="80010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This can often be accomplished by the referee asking who will take the kick and then letting that player </a:t>
            </a:r>
            <a:r>
              <a:rPr lang="en-US" sz="2800" b="1" dirty="0" smtClean="0">
                <a:latin typeface="Arial" panose="020B0604020202020204" pitchFamily="34" charset="0"/>
                <a:cs typeface="Arial" panose="020B0604020202020204" pitchFamily="34" charset="0"/>
              </a:rPr>
              <a:t>place </a:t>
            </a:r>
            <a:r>
              <a:rPr lang="en-US" sz="2800" b="1" dirty="0">
                <a:latin typeface="Arial" panose="020B0604020202020204" pitchFamily="34" charset="0"/>
                <a:cs typeface="Arial" panose="020B0604020202020204" pitchFamily="34" charset="0"/>
              </a:rPr>
              <a:t>the </a:t>
            </a:r>
            <a:r>
              <a:rPr lang="en-US" sz="2800" b="1" dirty="0" smtClean="0">
                <a:latin typeface="Arial" panose="020B0604020202020204" pitchFamily="34" charset="0"/>
                <a:cs typeface="Arial" panose="020B0604020202020204" pitchFamily="34" charset="0"/>
              </a:rPr>
              <a:t>ball on the mark.  </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702860" y="2984718"/>
            <a:ext cx="4572000" cy="1815882"/>
          </a:xfrm>
          <a:prstGeom prst="rect">
            <a:avLst/>
          </a:prstGeom>
        </p:spPr>
        <p:txBody>
          <a:bodyPr>
            <a:spAutoFit/>
          </a:bodyPr>
          <a:lstStyle/>
          <a:p>
            <a:r>
              <a:rPr lang="en-US" sz="2800" b="1" dirty="0">
                <a:solidFill>
                  <a:srgbClr val="0000FF"/>
                </a:solidFill>
                <a:latin typeface="Arial" panose="020B0604020202020204" pitchFamily="34" charset="0"/>
                <a:cs typeface="Arial" panose="020B0604020202020204" pitchFamily="34" charset="0"/>
              </a:rPr>
              <a:t>The penalty kick taker must be clearly identified to both the referee and the goalkeeper.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85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Positioning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198529"/>
            <a:ext cx="4252903" cy="306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43000" y="4432518"/>
            <a:ext cx="70866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The defending goalkeeper must remain on the goal line, between the goalposts, while facing the penalty taker until the ball has been kicked</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913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Positioning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 name="Picture 2"/>
          <p:cNvPicPr>
            <a:picLocks noChangeAspect="1" noChangeArrowheads="1"/>
          </p:cNvPicPr>
          <p:nvPr/>
        </p:nvPicPr>
        <p:blipFill>
          <a:blip r:embed="rId4"/>
          <a:srcRect/>
          <a:stretch>
            <a:fillRect/>
          </a:stretch>
        </p:blipFill>
        <p:spPr bwMode="auto">
          <a:xfrm>
            <a:off x="930510" y="1244195"/>
            <a:ext cx="7282980" cy="5051097"/>
          </a:xfrm>
          <a:prstGeom prst="rect">
            <a:avLst/>
          </a:prstGeom>
          <a:noFill/>
          <a:ln w="9525">
            <a:noFill/>
            <a:miter lim="800000"/>
            <a:headEnd/>
            <a:tailEnd/>
          </a:ln>
          <a:effectLst/>
        </p:spPr>
      </p:pic>
      <p:cxnSp>
        <p:nvCxnSpPr>
          <p:cNvPr id="11" name="Straight Arrow Connector 10"/>
          <p:cNvCxnSpPr/>
          <p:nvPr/>
        </p:nvCxnSpPr>
        <p:spPr>
          <a:xfrm flipH="1" flipV="1">
            <a:off x="5486401" y="3543300"/>
            <a:ext cx="1828799" cy="12573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28653" y="4419600"/>
            <a:ext cx="1898116" cy="1200329"/>
          </a:xfrm>
          <a:prstGeom prst="rect">
            <a:avLst/>
          </a:prstGeom>
          <a:noFill/>
        </p:spPr>
        <p:txBody>
          <a:bodyPr wrap="square" rtlCol="0">
            <a:spAutoFit/>
          </a:bodyPr>
          <a:lstStyle/>
          <a:p>
            <a:pPr algn="ctr"/>
            <a:r>
              <a:rPr lang="en-US" sz="2400" b="1" dirty="0" smtClean="0">
                <a:latin typeface="Arial" pitchFamily="34" charset="0"/>
                <a:cs typeface="Arial" pitchFamily="34" charset="0"/>
              </a:rPr>
              <a:t>Ball is on the penalty mark</a:t>
            </a:r>
          </a:p>
        </p:txBody>
      </p:sp>
      <p:sp>
        <p:nvSpPr>
          <p:cNvPr id="15" name="TextBox 14"/>
          <p:cNvSpPr txBox="1"/>
          <p:nvPr/>
        </p:nvSpPr>
        <p:spPr>
          <a:xfrm>
            <a:off x="4419600" y="2274242"/>
            <a:ext cx="1898116"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Penalty kick taker</a:t>
            </a:r>
          </a:p>
        </p:txBody>
      </p:sp>
      <p:cxnSp>
        <p:nvCxnSpPr>
          <p:cNvPr id="16" name="Straight Arrow Connector 15"/>
          <p:cNvCxnSpPr/>
          <p:nvPr/>
        </p:nvCxnSpPr>
        <p:spPr>
          <a:xfrm>
            <a:off x="5791200" y="3105239"/>
            <a:ext cx="667193" cy="951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447800" y="4616603"/>
            <a:ext cx="1898116" cy="1200329"/>
          </a:xfrm>
          <a:prstGeom prst="rect">
            <a:avLst/>
          </a:prstGeom>
          <a:noFill/>
        </p:spPr>
        <p:txBody>
          <a:bodyPr wrap="square" rtlCol="0">
            <a:spAutoFit/>
          </a:bodyPr>
          <a:lstStyle/>
          <a:p>
            <a:pPr algn="ctr"/>
            <a:r>
              <a:rPr lang="en-US" sz="2400" b="1" dirty="0" smtClean="0">
                <a:latin typeface="Arial" pitchFamily="34" charset="0"/>
                <a:cs typeface="Arial" pitchFamily="34" charset="0"/>
              </a:rPr>
              <a:t>Goalkeeper is on the goal line</a:t>
            </a:r>
          </a:p>
        </p:txBody>
      </p:sp>
      <p:cxnSp>
        <p:nvCxnSpPr>
          <p:cNvPr id="20" name="Straight Arrow Connector 19"/>
          <p:cNvCxnSpPr/>
          <p:nvPr/>
        </p:nvCxnSpPr>
        <p:spPr>
          <a:xfrm flipV="1">
            <a:off x="2209800" y="3549162"/>
            <a:ext cx="304800" cy="10674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7" name="Picture 16"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42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Positioning</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 name="Rectangle 1"/>
          <p:cNvSpPr/>
          <p:nvPr/>
        </p:nvSpPr>
        <p:spPr>
          <a:xfrm>
            <a:off x="457200" y="1408093"/>
            <a:ext cx="49530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All players other than the defending goalkeeper and the penalty kicker must </a:t>
            </a:r>
            <a:r>
              <a:rPr lang="en-US" sz="2800" b="1" dirty="0" smtClean="0">
                <a:latin typeface="Arial" panose="020B0604020202020204" pitchFamily="34" charset="0"/>
                <a:cs typeface="Arial" panose="020B0604020202020204" pitchFamily="34" charset="0"/>
              </a:rPr>
              <a:t>be: </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564679" y="2855893"/>
            <a:ext cx="4921721" cy="1815882"/>
          </a:xfrm>
          <a:prstGeom prst="rect">
            <a:avLst/>
          </a:prstGeom>
        </p:spPr>
        <p:txBody>
          <a:bodyPr wrap="square">
            <a:spAutoFit/>
          </a:bodyPr>
          <a:lstStyle/>
          <a:p>
            <a:pPr marL="457200" indent="-457200">
              <a:buFont typeface="Wingdings" panose="05000000000000000000" pitchFamily="2" charset="2"/>
              <a:buChar char="§"/>
            </a:pPr>
            <a:r>
              <a:rPr lang="en-US" sz="2800" b="1" dirty="0" smtClean="0">
                <a:solidFill>
                  <a:srgbClr val="0000FF"/>
                </a:solidFill>
                <a:latin typeface="Arial" panose="020B0604020202020204" pitchFamily="34" charset="0"/>
                <a:cs typeface="Arial" panose="020B0604020202020204" pitchFamily="34" charset="0"/>
              </a:rPr>
              <a:t>on the field of play</a:t>
            </a:r>
          </a:p>
          <a:p>
            <a:pPr marL="457200" indent="-457200">
              <a:buFont typeface="Wingdings" panose="05000000000000000000" pitchFamily="2" charset="2"/>
              <a:buChar char="§"/>
            </a:pPr>
            <a:r>
              <a:rPr lang="en-US" sz="2800" b="1" dirty="0" smtClean="0">
                <a:solidFill>
                  <a:srgbClr val="0000FF"/>
                </a:solidFill>
                <a:latin typeface="Arial" panose="020B0604020202020204" pitchFamily="34" charset="0"/>
                <a:cs typeface="Arial" panose="020B0604020202020204" pitchFamily="34" charset="0"/>
              </a:rPr>
              <a:t>outside </a:t>
            </a:r>
            <a:r>
              <a:rPr lang="en-US" sz="2800" b="1" dirty="0">
                <a:solidFill>
                  <a:srgbClr val="0000FF"/>
                </a:solidFill>
                <a:latin typeface="Arial" panose="020B0604020202020204" pitchFamily="34" charset="0"/>
                <a:cs typeface="Arial" panose="020B0604020202020204" pitchFamily="34" charset="0"/>
              </a:rPr>
              <a:t>the penalty </a:t>
            </a:r>
            <a:r>
              <a:rPr lang="en-US" sz="2800" b="1" dirty="0" smtClean="0">
                <a:solidFill>
                  <a:srgbClr val="0000FF"/>
                </a:solidFill>
                <a:latin typeface="Arial" panose="020B0604020202020204" pitchFamily="34" charset="0"/>
                <a:cs typeface="Arial" panose="020B0604020202020204" pitchFamily="34" charset="0"/>
              </a:rPr>
              <a:t>area</a:t>
            </a:r>
          </a:p>
          <a:p>
            <a:pPr marL="457200" indent="-457200">
              <a:buFont typeface="Wingdings" panose="05000000000000000000" pitchFamily="2" charset="2"/>
              <a:buChar char="§"/>
            </a:pPr>
            <a:r>
              <a:rPr lang="en-US" sz="2800" b="1" dirty="0" smtClean="0">
                <a:solidFill>
                  <a:srgbClr val="0000FF"/>
                </a:solidFill>
                <a:latin typeface="Arial" panose="020B0604020202020204" pitchFamily="34" charset="0"/>
                <a:cs typeface="Arial" panose="020B0604020202020204" pitchFamily="34" charset="0"/>
              </a:rPr>
              <a:t>behind </a:t>
            </a:r>
            <a:r>
              <a:rPr lang="en-US" sz="2800" b="1" dirty="0">
                <a:solidFill>
                  <a:srgbClr val="0000FF"/>
                </a:solidFill>
                <a:latin typeface="Arial" panose="020B0604020202020204" pitchFamily="34" charset="0"/>
                <a:cs typeface="Arial" panose="020B0604020202020204" pitchFamily="34" charset="0"/>
              </a:rPr>
              <a:t>the penalty </a:t>
            </a:r>
            <a:r>
              <a:rPr lang="en-US" sz="2800" b="1" dirty="0" smtClean="0">
                <a:solidFill>
                  <a:srgbClr val="0000FF"/>
                </a:solidFill>
                <a:latin typeface="Arial" panose="020B0604020202020204" pitchFamily="34" charset="0"/>
                <a:cs typeface="Arial" panose="020B0604020202020204" pitchFamily="34" charset="0"/>
              </a:rPr>
              <a:t>mark</a:t>
            </a:r>
          </a:p>
          <a:p>
            <a:pPr marL="457200" indent="-457200">
              <a:buFont typeface="Wingdings" panose="05000000000000000000" pitchFamily="2" charset="2"/>
              <a:buChar char="§"/>
            </a:pPr>
            <a:r>
              <a:rPr lang="en-US" sz="2800" b="1" dirty="0" smtClean="0">
                <a:solidFill>
                  <a:srgbClr val="0000FF"/>
                </a:solidFill>
                <a:latin typeface="Arial" panose="020B0604020202020204" pitchFamily="34" charset="0"/>
                <a:cs typeface="Arial" panose="020B0604020202020204" pitchFamily="34" charset="0"/>
              </a:rPr>
              <a:t>outside the penalty arc</a:t>
            </a:r>
            <a:endParaRPr lang="en-US" sz="2800" b="1" dirty="0">
              <a:solidFill>
                <a:srgbClr val="0000FF"/>
              </a:solidFill>
              <a:latin typeface="Arial" panose="020B0604020202020204" pitchFamily="34" charset="0"/>
              <a:cs typeface="Arial" panose="020B0604020202020204" pitchFamily="34" charset="0"/>
            </a:endParaRPr>
          </a:p>
        </p:txBody>
      </p:sp>
      <p:sp>
        <p:nvSpPr>
          <p:cNvPr id="8" name="Rectangle 7"/>
          <p:cNvSpPr/>
          <p:nvPr/>
        </p:nvSpPr>
        <p:spPr>
          <a:xfrm>
            <a:off x="457200" y="4760893"/>
            <a:ext cx="49530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until the ball is kicked </a:t>
            </a:r>
            <a:r>
              <a:rPr lang="en-US" sz="2800" b="1" dirty="0" smtClean="0">
                <a:latin typeface="Arial" panose="020B0604020202020204" pitchFamily="34" charset="0"/>
                <a:cs typeface="Arial" panose="020B0604020202020204" pitchFamily="34" charset="0"/>
              </a:rPr>
              <a:t>into play.</a:t>
            </a:r>
            <a:endParaRPr lang="en-US" sz="2800" b="1" dirty="0">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959" y="1219200"/>
            <a:ext cx="3622041" cy="261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a:off x="6096000" y="1676400"/>
            <a:ext cx="0" cy="167640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4477"/>
            <a:ext cx="1048657" cy="1048657"/>
          </a:xfrm>
          <a:prstGeom prst="rect">
            <a:avLst/>
          </a:prstGeom>
        </p:spPr>
      </p:pic>
      <p:pic>
        <p:nvPicPr>
          <p:cNvPr id="13" name="Picture 12"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7923"/>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473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2709</TotalTime>
  <Words>1760</Words>
  <Application>Microsoft Office PowerPoint</Application>
  <PresentationFormat>On-screen Show (4:3)</PresentationFormat>
  <Paragraphs>178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Mooney</dc:creator>
  <cp:lastModifiedBy>Charles Keaney</cp:lastModifiedBy>
  <cp:revision>199</cp:revision>
  <cp:lastPrinted>2012-02-23T18:43:34Z</cp:lastPrinted>
  <dcterms:created xsi:type="dcterms:W3CDTF">2006-08-16T00:00:00Z</dcterms:created>
  <dcterms:modified xsi:type="dcterms:W3CDTF">2016-12-15T07:11:20Z</dcterms:modified>
</cp:coreProperties>
</file>