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469" r:id="rId2"/>
    <p:sldId id="470" r:id="rId3"/>
    <p:sldId id="441" r:id="rId4"/>
    <p:sldId id="476" r:id="rId5"/>
    <p:sldId id="318" r:id="rId6"/>
    <p:sldId id="500" r:id="rId7"/>
    <p:sldId id="444" r:id="rId8"/>
    <p:sldId id="499" r:id="rId9"/>
    <p:sldId id="284" r:id="rId10"/>
    <p:sldId id="459" r:id="rId11"/>
    <p:sldId id="460" r:id="rId12"/>
    <p:sldId id="461" r:id="rId13"/>
    <p:sldId id="465" r:id="rId14"/>
    <p:sldId id="463" r:id="rId15"/>
    <p:sldId id="451" r:id="rId16"/>
    <p:sldId id="452" r:id="rId17"/>
    <p:sldId id="464" r:id="rId18"/>
    <p:sldId id="462" r:id="rId19"/>
    <p:sldId id="471" r:id="rId20"/>
    <p:sldId id="455" r:id="rId21"/>
    <p:sldId id="456" r:id="rId22"/>
    <p:sldId id="457" r:id="rId23"/>
    <p:sldId id="458" r:id="rId24"/>
    <p:sldId id="285" r:id="rId25"/>
    <p:sldId id="320" r:id="rId26"/>
    <p:sldId id="281" r:id="rId27"/>
    <p:sldId id="301" r:id="rId28"/>
    <p:sldId id="506" r:id="rId29"/>
    <p:sldId id="302" r:id="rId30"/>
    <p:sldId id="303" r:id="rId31"/>
    <p:sldId id="472" r:id="rId32"/>
    <p:sldId id="473" r:id="rId33"/>
    <p:sldId id="350" r:id="rId34"/>
    <p:sldId id="477" r:id="rId35"/>
    <p:sldId id="478" r:id="rId36"/>
    <p:sldId id="353" r:id="rId37"/>
    <p:sldId id="479" r:id="rId38"/>
    <p:sldId id="322" r:id="rId39"/>
    <p:sldId id="468" r:id="rId40"/>
    <p:sldId id="481" r:id="rId41"/>
    <p:sldId id="354" r:id="rId42"/>
    <p:sldId id="466" r:id="rId43"/>
    <p:sldId id="357" r:id="rId44"/>
    <p:sldId id="483" r:id="rId45"/>
    <p:sldId id="484" r:id="rId46"/>
    <p:sldId id="507" r:id="rId47"/>
    <p:sldId id="485" r:id="rId48"/>
    <p:sldId id="360" r:id="rId49"/>
    <p:sldId id="486" r:id="rId50"/>
    <p:sldId id="487" r:id="rId51"/>
    <p:sldId id="509" r:id="rId52"/>
    <p:sldId id="508" r:id="rId53"/>
    <p:sldId id="311" r:id="rId54"/>
    <p:sldId id="309" r:id="rId55"/>
    <p:sldId id="310" r:id="rId56"/>
    <p:sldId id="362" r:id="rId57"/>
    <p:sldId id="502" r:id="rId58"/>
    <p:sldId id="501" r:id="rId59"/>
    <p:sldId id="489" r:id="rId60"/>
    <p:sldId id="490" r:id="rId61"/>
    <p:sldId id="491" r:id="rId62"/>
    <p:sldId id="492" r:id="rId63"/>
    <p:sldId id="493" r:id="rId64"/>
    <p:sldId id="494" r:id="rId65"/>
    <p:sldId id="495" r:id="rId66"/>
    <p:sldId id="496" r:id="rId67"/>
    <p:sldId id="497" r:id="rId68"/>
    <p:sldId id="49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39" autoAdjust="0"/>
    <p:restoredTop sz="63166" autoAdjust="0"/>
  </p:normalViewPr>
  <p:slideViewPr>
    <p:cSldViewPr>
      <p:cViewPr>
        <p:scale>
          <a:sx n="33" d="100"/>
          <a:sy n="33" d="100"/>
        </p:scale>
        <p:origin x="-2436" y="-51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54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6731B-8DA6-49EB-9068-D2BED56FB406}" type="datetimeFigureOut">
              <a:rPr lang="en-US" smtClean="0"/>
              <a:t>12/16/2016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BE60A3-3BFA-4F94-8CB0-299F5CC56712}" type="slidenum">
              <a:rPr lang="en-US" smtClean="0"/>
              <a:t>‹#›</a:t>
            </a:fld>
            <a:endParaRPr lang="en-US"/>
          </a:p>
        </p:txBody>
      </p:sp>
    </p:spTree>
    <p:extLst>
      <p:ext uri="{BB962C8B-B14F-4D97-AF65-F5344CB8AC3E}">
        <p14:creationId xmlns:p14="http://schemas.microsoft.com/office/powerpoint/2010/main" val="318420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12/16/2016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8 &amp; 9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8 training is specific to preparing officials for the competitive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9 training is specific to preparing officials for the small sided and recreational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presentation focuses on Law 12 – Fouls and Misconduct.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Kicking or attempting to kick.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Tripping</a:t>
            </a:r>
            <a:r>
              <a:rPr lang="en-US" sz="1200" kern="1200" baseline="0" dirty="0" smtClean="0">
                <a:solidFill>
                  <a:schemeClr val="tx1"/>
                </a:solidFill>
                <a:latin typeface="+mn-lt"/>
                <a:ea typeface="+mn-ea"/>
                <a:cs typeface="+mn-cs"/>
              </a:rPr>
              <a:t> or attempting to trip.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Jumping at an opponent.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tackling.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pitchFamily="34" charset="0"/>
                <a:ea typeface="+mn-ea"/>
                <a:cs typeface="Arial" pitchFamily="34" charset="0"/>
              </a:rPr>
              <a:t>Striking or</a:t>
            </a:r>
            <a:r>
              <a:rPr lang="en-US" sz="1200" kern="1200" baseline="0" dirty="0" smtClean="0">
                <a:solidFill>
                  <a:schemeClr val="tx1"/>
                </a:solidFill>
                <a:latin typeface="Arial" pitchFamily="34" charset="0"/>
                <a:ea typeface="+mn-ea"/>
                <a:cs typeface="Arial" pitchFamily="34" charset="0"/>
              </a:rPr>
              <a:t> attempting to strike.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Striking can be performed by direct contact using hands, arms, elbows, head, or knees, or by throwing any object,</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including the ball.</a:t>
            </a:r>
            <a:r>
              <a:rPr lang="en-US" sz="1200" kern="1200" baseline="0" dirty="0" smtClean="0">
                <a:solidFill>
                  <a:schemeClr val="tx1"/>
                </a:solidFill>
                <a:effectLst/>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Striking as a foul occurs where contact is made with the opponent or where contact would have been made if the attempt to strike is unsuccessful.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Pushing.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Charging.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act of charging is a challenge for space using physical contact within playing distance of the ball without using arms or elbows.</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itchFamily="34" charset="0"/>
                <a:cs typeface="Arial" pitchFamily="34" charset="0"/>
              </a:rPr>
              <a:t>Playing dangerously.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itchFamily="34" charset="0"/>
                <a:cs typeface="Arial" pitchFamily="34" charset="0"/>
              </a:rPr>
              <a:t>An</a:t>
            </a:r>
            <a:r>
              <a:rPr lang="en-US" sz="1200" b="0" baseline="0" dirty="0" smtClean="0">
                <a:latin typeface="Arial" pitchFamily="34" charset="0"/>
                <a:cs typeface="Arial" pitchFamily="34" charset="0"/>
              </a:rPr>
              <a:t> action is considered dangerous play when an opponent is adversely or unfairly affected, usually by the opponent ceasing to challenge for the ball in order to avoid receiving or causing injury as a result of the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When determining dangerous play, referees should also take into account the experience and skill level of the players.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Competitive youth players who are more skilled and experienced may be more likely to accept the danger of an act and continue playing compared to younger players at the small sided and recreational level.  </a:t>
            </a:r>
            <a:endParaRPr lang="en-US" sz="12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Impeding the progress of an opponent.</a:t>
            </a:r>
            <a:r>
              <a:rPr lang="en-US"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means that a player has moved to obstruct or interfere the path of an opponent.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Impeding also requires that the ball not be within playing distance and physical contact between the players is normally absent.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these cases, physical contact often results in a offense punishable by a direct free kick being committed by one of the players.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C00000"/>
                </a:solidFill>
                <a:latin typeface="+mn-lt"/>
                <a:ea typeface="+mn-ea"/>
                <a:cs typeface="+mn-cs"/>
              </a:rPr>
              <a:t>Impeding refers to when a player, who is not attempting to play the ball, moves into the path of an opponent to stop or slow him or her down.  </a:t>
            </a:r>
            <a:endParaRPr lang="en-US" sz="1200" b="1" dirty="0" smtClean="0">
              <a:solidFill>
                <a:srgbClr val="C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Preventing the goalkeeper from releasing the ball</a:t>
            </a:r>
            <a:r>
              <a:rPr lang="en-US" sz="1200" b="0" kern="1200" baseline="0" dirty="0" smtClean="0">
                <a:solidFill>
                  <a:schemeClr val="tx1"/>
                </a:solidFill>
                <a:effectLst/>
                <a:latin typeface="+mn-lt"/>
                <a:ea typeface="+mn-ea"/>
                <a:cs typeface="+mn-cs"/>
              </a:rPr>
              <a:t> with his or her hands.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 also includes interfering</a:t>
            </a:r>
            <a:r>
              <a:rPr lang="en-US" sz="1200" b="0" kern="1200" baseline="0" dirty="0" smtClean="0">
                <a:solidFill>
                  <a:schemeClr val="tx1"/>
                </a:solidFill>
                <a:effectLst/>
                <a:latin typeface="+mn-lt"/>
                <a:ea typeface="+mn-ea"/>
                <a:cs typeface="+mn-cs"/>
              </a:rPr>
              <a:t> with a goalkeeper who is punting or drop kicking the ball.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2.png"/><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2.png"/><Relationship Id="rId4" Type="http://schemas.openxmlformats.org/officeDocument/2006/relationships/image" Target="../media/image5.em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4.jpe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png"/><Relationship Id="rId4" Type="http://schemas.openxmlformats.org/officeDocument/2006/relationships/image" Target="../media/image5.emf"/></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png"/><Relationship Id="rId4" Type="http://schemas.openxmlformats.org/officeDocument/2006/relationships/image" Target="../media/image5.emf"/></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sp>
        <p:nvSpPr>
          <p:cNvPr id="12" name="Rectangle 11"/>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Arial" pitchFamily="34" charset="0"/>
              <a:cs typeface="Arial" pitchFamily="34" charset="0"/>
            </a:endParaRPr>
          </a:p>
        </p:txBody>
      </p:sp>
      <p:sp>
        <p:nvSpPr>
          <p:cNvPr id="16" name="Rectangle 7"/>
          <p:cNvSpPr>
            <a:spLocks noChangeArrowheads="1"/>
          </p:cNvSpPr>
          <p:nvPr/>
        </p:nvSpPr>
        <p:spPr bwMode="auto">
          <a:xfrm>
            <a:off x="1895471" y="450853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solidFill>
                  <a:srgbClr val="10253F"/>
                </a:solidFill>
                <a:latin typeface="Arial" pitchFamily="34" charset="0"/>
                <a:ea typeface="ＭＳ Ｐゴシック" pitchFamily="34" charset="-128"/>
                <a:cs typeface="Arial" pitchFamily="34" charset="0"/>
              </a:rPr>
              <a:t>U.S. Soccer Federation Referee Program</a:t>
            </a:r>
          </a:p>
          <a:p>
            <a:pPr algn="ctr">
              <a:defRPr/>
            </a:pPr>
            <a:r>
              <a:rPr lang="en-US" sz="2400" b="1" dirty="0" smtClean="0">
                <a:solidFill>
                  <a:srgbClr val="10253F"/>
                </a:solidFill>
                <a:latin typeface="Arial" pitchFamily="34" charset="0"/>
                <a:ea typeface="ＭＳ Ｐゴシック" pitchFamily="34" charset="-128"/>
                <a:cs typeface="Arial" pitchFamily="34" charset="0"/>
              </a:rPr>
              <a:t>Enter Level Referee Course</a:t>
            </a:r>
            <a:endParaRPr lang="en-US" sz="2400" b="1" dirty="0">
              <a:solidFill>
                <a:srgbClr val="10253F"/>
              </a:solidFill>
              <a:latin typeface="Arial" pitchFamily="34" charset="0"/>
              <a:ea typeface="ＭＳ Ｐゴシック" pitchFamily="34" charset="-128"/>
              <a:cs typeface="Arial" pitchFamily="34" charset="0"/>
            </a:endParaRPr>
          </a:p>
          <a:p>
            <a:pPr algn="ctr">
              <a:defRPr/>
            </a:pPr>
            <a:r>
              <a:rPr lang="en-US" sz="2400" b="1" dirty="0">
                <a:solidFill>
                  <a:srgbClr val="10253F"/>
                </a:solidFill>
                <a:latin typeface="Arial" pitchFamily="34" charset="0"/>
                <a:ea typeface="ＭＳ Ｐゴシック" pitchFamily="34" charset="-128"/>
                <a:cs typeface="Arial" pitchFamily="34" charset="0"/>
              </a:rPr>
              <a:t>Competitive Youth Training </a:t>
            </a:r>
          </a:p>
          <a:p>
            <a:pPr algn="ctr">
              <a:defRPr/>
            </a:pPr>
            <a:r>
              <a:rPr lang="en-US" sz="2400" b="1" dirty="0">
                <a:solidFill>
                  <a:srgbClr val="10253F"/>
                </a:solidFill>
                <a:latin typeface="Arial" pitchFamily="34" charset="0"/>
                <a:ea typeface="ＭＳ Ｐゴシック" pitchFamily="34" charset="-128"/>
                <a:cs typeface="Arial" pitchFamily="34" charset="0"/>
              </a:rPr>
              <a:t>Small Sided and Recreational Youth Training</a:t>
            </a:r>
          </a:p>
        </p:txBody>
      </p:sp>
      <p:pic>
        <p:nvPicPr>
          <p:cNvPr id="11"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800600"/>
            <a:ext cx="1066800" cy="11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rmooney\Documents\Images\Grade 9\_57R115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869"/>
          <a:stretch/>
        </p:blipFill>
        <p:spPr bwMode="auto">
          <a:xfrm>
            <a:off x="4584946" y="1354110"/>
            <a:ext cx="4444750" cy="25225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533400" y="274637"/>
            <a:ext cx="81534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chemeClr val="bg1"/>
                </a:solidFill>
                <a:latin typeface="Arial" pitchFamily="34" charset="0"/>
                <a:cs typeface="Arial" pitchFamily="34" charset="0"/>
              </a:rPr>
              <a:t>Law 12 - Fouls &amp; Misconduct</a:t>
            </a:r>
          </a:p>
        </p:txBody>
      </p:sp>
      <p:pic>
        <p:nvPicPr>
          <p:cNvPr id="14" name="Picture 2" descr="C:\Users\rmooney\Documents\Images\Laws of the Game\USDAMJ07131049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165"/>
          <a:stretch/>
        </p:blipFill>
        <p:spPr bwMode="auto">
          <a:xfrm>
            <a:off x="115912" y="1358721"/>
            <a:ext cx="4419599" cy="25088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8" name="Picture 17"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6"/>
          <p:cNvSpPr txBox="1"/>
          <p:nvPr/>
        </p:nvSpPr>
        <p:spPr>
          <a:xfrm>
            <a:off x="7008169" y="6375310"/>
            <a:ext cx="216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latin typeface="Arial" panose="020B0604020202020204" pitchFamily="34" charset="0"/>
                <a:cs typeface="Arial" panose="020B0604020202020204" pitchFamily="34" charset="0"/>
              </a:rPr>
              <a:t>2016-17</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10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(1) Kicking</a:t>
            </a:r>
            <a:endParaRPr lang="en-US" sz="4800" b="1" dirty="0">
              <a:solidFill>
                <a:schemeClr val="bg1"/>
              </a:solidFill>
              <a:latin typeface="Arial" pitchFamily="34" charset="0"/>
              <a:cs typeface="Arial" pitchFamily="34" charset="0"/>
            </a:endParaRPr>
          </a:p>
          <a:p>
            <a:pPr>
              <a:defRPr/>
            </a:pP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6147" name="Picture 3" descr="C:\Users\rmooney\Documents\Images\Illustrations\KIC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8679" y="2209800"/>
            <a:ext cx="3792321" cy="3423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0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723" y="1295400"/>
            <a:ext cx="3818676" cy="35962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00200" y="5715000"/>
            <a:ext cx="6270435" cy="584775"/>
          </a:xfrm>
          <a:prstGeom prst="rect">
            <a:avLst/>
          </a:prstGeom>
        </p:spPr>
        <p:txBody>
          <a:bodyPr wrap="none">
            <a:spAutoFit/>
          </a:bodyPr>
          <a:lstStyle/>
          <a:p>
            <a:pPr>
              <a:defRPr/>
            </a:pPr>
            <a:r>
              <a:rPr lang="en-US" sz="3200" b="1" dirty="0">
                <a:latin typeface="Arial" panose="020B0604020202020204" pitchFamily="34" charset="0"/>
                <a:cs typeface="Arial" panose="020B0604020202020204" pitchFamily="34" charset="0"/>
              </a:rPr>
              <a:t>Kicking or </a:t>
            </a:r>
            <a:r>
              <a:rPr lang="en-US" sz="3200" b="1" dirty="0" smtClean="0">
                <a:latin typeface="Arial" panose="020B0604020202020204" pitchFamily="34" charset="0"/>
                <a:cs typeface="Arial" panose="020B0604020202020204" pitchFamily="34" charset="0"/>
              </a:rPr>
              <a:t>Attempting </a:t>
            </a:r>
            <a:r>
              <a:rPr lang="en-US" sz="3200" b="1" dirty="0">
                <a:latin typeface="Arial" panose="020B0604020202020204" pitchFamily="34" charset="0"/>
                <a:cs typeface="Arial" panose="020B0604020202020204" pitchFamily="34" charset="0"/>
              </a:rPr>
              <a:t>to </a:t>
            </a:r>
            <a:r>
              <a:rPr lang="en-US" sz="3200" b="1" dirty="0" smtClean="0">
                <a:latin typeface="Arial" panose="020B0604020202020204" pitchFamily="34" charset="0"/>
                <a:cs typeface="Arial" panose="020B0604020202020204" pitchFamily="34" charset="0"/>
              </a:rPr>
              <a:t>Kick</a:t>
            </a:r>
            <a:r>
              <a:rPr lang="en-US" sz="3200" b="1" dirty="0">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509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(2) Tripping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3074" name="Picture 2" descr="C:\Users\rmooney\Documents\Images\Illustrations\TRIPP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371600"/>
            <a:ext cx="4198619" cy="3302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0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19812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651822" y="5638800"/>
            <a:ext cx="6292492" cy="584775"/>
          </a:xfrm>
          <a:prstGeom prst="rect">
            <a:avLst/>
          </a:prstGeom>
        </p:spPr>
        <p:txBody>
          <a:bodyPr wrap="none">
            <a:spAutoFit/>
          </a:bodyPr>
          <a:lstStyle/>
          <a:p>
            <a:pPr>
              <a:defRPr/>
            </a:pPr>
            <a:r>
              <a:rPr lang="en-US" sz="3200" b="1" dirty="0">
                <a:latin typeface="Arial" panose="020B0604020202020204" pitchFamily="34" charset="0"/>
                <a:cs typeface="Arial" panose="020B0604020202020204" pitchFamily="34" charset="0"/>
              </a:rPr>
              <a:t>Tripping or </a:t>
            </a:r>
            <a:r>
              <a:rPr lang="en-US" sz="3200" b="1" dirty="0" smtClean="0">
                <a:latin typeface="Arial" panose="020B0604020202020204" pitchFamily="34" charset="0"/>
                <a:cs typeface="Arial" panose="020B0604020202020204" pitchFamily="34" charset="0"/>
              </a:rPr>
              <a:t>Attempting </a:t>
            </a:r>
            <a:r>
              <a:rPr lang="en-US" sz="3200" b="1" dirty="0">
                <a:latin typeface="Arial" panose="020B0604020202020204" pitchFamily="34" charset="0"/>
                <a:cs typeface="Arial" panose="020B0604020202020204" pitchFamily="34" charset="0"/>
              </a:rPr>
              <a:t>to </a:t>
            </a:r>
            <a:r>
              <a:rPr lang="en-US" sz="3200" b="1" dirty="0" smtClean="0">
                <a:latin typeface="Arial" panose="020B0604020202020204" pitchFamily="34" charset="0"/>
                <a:cs typeface="Arial" panose="020B0604020202020204" pitchFamily="34" charset="0"/>
              </a:rPr>
              <a:t>Trip</a:t>
            </a:r>
            <a:r>
              <a:rPr lang="en-US" sz="3200" b="1" dirty="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44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187005" y="106212"/>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(3) Jumping At</a:t>
            </a:r>
            <a:endParaRPr lang="en-US" sz="4800" b="1" dirty="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7170" name="Picture 2" descr="C:\Users\rmooney\Documents\Images\Illustrations\JUMP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489" y="1401169"/>
            <a:ext cx="3438311" cy="36280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mooney\Documents\Images\Laws of the Game Made Easy\LOGME Artwork 0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5098" y="2438400"/>
            <a:ext cx="2501702" cy="31886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81200" y="5638800"/>
            <a:ext cx="5403210" cy="584775"/>
          </a:xfrm>
          <a:prstGeom prst="rect">
            <a:avLst/>
          </a:prstGeom>
        </p:spPr>
        <p:txBody>
          <a:bodyPr wrap="none">
            <a:spAutoFit/>
          </a:bodyPr>
          <a:lstStyle/>
          <a:p>
            <a:pPr>
              <a:defRPr/>
            </a:pPr>
            <a:r>
              <a:rPr lang="en-US" sz="3200" b="1" dirty="0">
                <a:latin typeface="Arial" panose="020B0604020202020204" pitchFamily="34" charset="0"/>
                <a:cs typeface="Arial" panose="020B0604020202020204" pitchFamily="34" charset="0"/>
              </a:rPr>
              <a:t>Jumping </a:t>
            </a:r>
            <a:r>
              <a:rPr lang="en-US" sz="3200" b="1" dirty="0" smtClean="0">
                <a:latin typeface="Arial" panose="020B0604020202020204" pitchFamily="34" charset="0"/>
                <a:cs typeface="Arial" panose="020B0604020202020204" pitchFamily="34" charset="0"/>
              </a:rPr>
              <a:t>At </a:t>
            </a:r>
            <a:r>
              <a:rPr lang="en-US" sz="3200" b="1" dirty="0">
                <a:latin typeface="Arial" panose="020B0604020202020204" pitchFamily="34" charset="0"/>
                <a:cs typeface="Arial" panose="020B0604020202020204" pitchFamily="34" charset="0"/>
              </a:rPr>
              <a:t>an </a:t>
            </a:r>
            <a:r>
              <a:rPr lang="en-US" sz="3200" b="1" dirty="0" smtClean="0">
                <a:latin typeface="Arial" panose="020B0604020202020204" pitchFamily="34" charset="0"/>
                <a:cs typeface="Arial" panose="020B0604020202020204" pitchFamily="34" charset="0"/>
              </a:rPr>
              <a:t>Opponent</a:t>
            </a:r>
            <a:r>
              <a:rPr lang="en-US" sz="3200" b="1" dirty="0">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3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533400" y="198437"/>
            <a:ext cx="81534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(4) Tackles or Challenges</a:t>
            </a:r>
            <a:endParaRPr lang="en-US" sz="4000" b="1" dirty="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5122" name="Picture 2" descr="C:\Users\rmooney\Documents\Images\Illustrations\TACK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00200"/>
            <a:ext cx="2971800" cy="3237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2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9763" y="1447800"/>
            <a:ext cx="432837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4800" y="5257800"/>
            <a:ext cx="8534400" cy="954107"/>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Tackling or Challenging an opponent … when contact is made with the player before the ball.</a:t>
            </a:r>
            <a:endParaRPr lang="en-US" sz="28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262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(5) Striking</a:t>
            </a:r>
            <a:endParaRPr lang="en-US" sz="4800" b="1" dirty="0">
              <a:solidFill>
                <a:schemeClr val="bg1"/>
              </a:solidFill>
              <a:latin typeface="Arial" pitchFamily="34" charset="0"/>
              <a:cs typeface="Arial" pitchFamily="34" charset="0"/>
            </a:endParaRPr>
          </a:p>
          <a:p>
            <a:pPr>
              <a:defRPr/>
            </a:pP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194" name="Picture 2" descr="C:\Users\rmooney\Documents\Images\Illustrations\STRI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295400"/>
            <a:ext cx="3276600" cy="4489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mooney\Documents\Images\Laws of the Game Made Easy\LOGME Artwork 0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286000"/>
            <a:ext cx="3397370" cy="30779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00200" y="5739825"/>
            <a:ext cx="6248400" cy="584775"/>
          </a:xfrm>
          <a:prstGeom prst="rect">
            <a:avLst/>
          </a:prstGeom>
        </p:spPr>
        <p:txBody>
          <a:bodyPr wrap="square">
            <a:spAutoFit/>
          </a:bodyPr>
          <a:lstStyle/>
          <a:p>
            <a:pPr>
              <a:defRPr/>
            </a:pPr>
            <a:r>
              <a:rPr lang="en-US" sz="3200" b="1" dirty="0">
                <a:latin typeface="Arial" panose="020B0604020202020204" pitchFamily="34" charset="0"/>
                <a:cs typeface="Arial" panose="020B0604020202020204" pitchFamily="34" charset="0"/>
              </a:rPr>
              <a:t>Striking </a:t>
            </a:r>
            <a:r>
              <a:rPr lang="en-US" sz="3200" b="1" dirty="0" smtClean="0">
                <a:latin typeface="Arial" panose="020B0604020202020204" pitchFamily="34" charset="0"/>
                <a:cs typeface="Arial" panose="020B0604020202020204" pitchFamily="34" charset="0"/>
              </a:rPr>
              <a:t>or Attempting to Strike </a:t>
            </a:r>
            <a:endParaRPr lang="en-US" sz="32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65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(5) Striking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194" name="Picture 2" descr="C:\Users\rmooney\Documents\Images\Illustrations\STRI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620" y="1295401"/>
            <a:ext cx="3649980" cy="5001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357868"/>
            <a:ext cx="4191000" cy="1077218"/>
          </a:xfrm>
          <a:prstGeom prst="rect">
            <a:avLst/>
          </a:prstGeom>
        </p:spPr>
        <p:txBody>
          <a:bodyPr wrap="square">
            <a:spAutoFit/>
          </a:bodyPr>
          <a:lstStyle/>
          <a:p>
            <a:pPr>
              <a:defRPr/>
            </a:pPr>
            <a:r>
              <a:rPr lang="en-US" sz="3200" b="1" dirty="0">
                <a:latin typeface="Arial" pitchFamily="34" charset="0"/>
                <a:cs typeface="Arial" pitchFamily="34" charset="0"/>
              </a:rPr>
              <a:t>Striking or </a:t>
            </a:r>
            <a:r>
              <a:rPr lang="en-US" sz="3200" b="1" dirty="0" smtClean="0">
                <a:latin typeface="Arial" pitchFamily="34" charset="0"/>
                <a:cs typeface="Arial" pitchFamily="34" charset="0"/>
              </a:rPr>
              <a:t>Attempting </a:t>
            </a:r>
            <a:r>
              <a:rPr lang="en-US" sz="3200" b="1" dirty="0">
                <a:latin typeface="Arial" pitchFamily="34" charset="0"/>
                <a:cs typeface="Arial" pitchFamily="34" charset="0"/>
              </a:rPr>
              <a:t>to </a:t>
            </a:r>
            <a:r>
              <a:rPr lang="en-US" sz="3200" b="1" dirty="0" smtClean="0">
                <a:latin typeface="Arial" pitchFamily="34" charset="0"/>
                <a:cs typeface="Arial" pitchFamily="34" charset="0"/>
              </a:rPr>
              <a:t>Strike</a:t>
            </a:r>
            <a:r>
              <a:rPr lang="en-US" sz="3200" b="1" dirty="0">
                <a:latin typeface="Arial" pitchFamily="34" charset="0"/>
                <a:cs typeface="Arial" pitchFamily="34" charset="0"/>
              </a:rPr>
              <a:t>.  </a:t>
            </a:r>
          </a:p>
        </p:txBody>
      </p:sp>
      <p:sp>
        <p:nvSpPr>
          <p:cNvPr id="3" name="Rectangle 2"/>
          <p:cNvSpPr/>
          <p:nvPr/>
        </p:nvSpPr>
        <p:spPr>
          <a:xfrm>
            <a:off x="609600" y="2828836"/>
            <a:ext cx="4572000" cy="3108543"/>
          </a:xfrm>
          <a:prstGeom prst="rect">
            <a:avLst/>
          </a:prstGeom>
        </p:spPr>
        <p:txBody>
          <a:bodyPr>
            <a:spAutoFit/>
          </a:bodyPr>
          <a:lstStyle/>
          <a:p>
            <a:pPr>
              <a:defRPr/>
            </a:pPr>
            <a:r>
              <a:rPr lang="en-US" sz="2800" b="1" dirty="0">
                <a:latin typeface="Arial" pitchFamily="34" charset="0"/>
                <a:cs typeface="Arial" pitchFamily="34" charset="0"/>
              </a:rPr>
              <a:t>Striking can be performed by direct contact using hands, arms, elbows, head, or knees, or by throwing any object, including the ball.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94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(5) Striking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194" name="Picture 2" descr="C:\Users\rmooney\Documents\Images\Illustrations\STRI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620" y="1295401"/>
            <a:ext cx="3649980" cy="50011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4200" y="2758857"/>
            <a:ext cx="4572000" cy="3108543"/>
          </a:xfrm>
          <a:prstGeom prst="rect">
            <a:avLst/>
          </a:prstGeom>
        </p:spPr>
        <p:txBody>
          <a:bodyPr>
            <a:spAutoFit/>
          </a:bodyPr>
          <a:lstStyle/>
          <a:p>
            <a:pPr>
              <a:defRPr/>
            </a:pPr>
            <a:r>
              <a:rPr lang="en-US" sz="2800" b="1" dirty="0" smtClean="0">
                <a:latin typeface="Arial" pitchFamily="34" charset="0"/>
                <a:cs typeface="Arial" pitchFamily="34" charset="0"/>
              </a:rPr>
              <a:t>A striking foul </a:t>
            </a:r>
            <a:r>
              <a:rPr lang="en-US" sz="2800" b="1" dirty="0">
                <a:latin typeface="Arial" pitchFamily="34" charset="0"/>
                <a:cs typeface="Arial" pitchFamily="34" charset="0"/>
              </a:rPr>
              <a:t>occurs where contact is made with the opponent or where contact would have been made if the attempt to strike is unsuccessful</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9" name="Rectangle 8"/>
          <p:cNvSpPr/>
          <p:nvPr/>
        </p:nvSpPr>
        <p:spPr>
          <a:xfrm>
            <a:off x="533400" y="1357868"/>
            <a:ext cx="4191000" cy="1077218"/>
          </a:xfrm>
          <a:prstGeom prst="rect">
            <a:avLst/>
          </a:prstGeom>
        </p:spPr>
        <p:txBody>
          <a:bodyPr wrap="square">
            <a:spAutoFit/>
          </a:bodyPr>
          <a:lstStyle/>
          <a:p>
            <a:pPr>
              <a:defRPr/>
            </a:pPr>
            <a:r>
              <a:rPr lang="en-US" sz="3200" b="1" dirty="0">
                <a:latin typeface="Arial" pitchFamily="34" charset="0"/>
                <a:cs typeface="Arial" pitchFamily="34" charset="0"/>
              </a:rPr>
              <a:t>Striking or </a:t>
            </a:r>
            <a:r>
              <a:rPr lang="en-US" sz="3200" b="1" dirty="0" smtClean="0">
                <a:latin typeface="Arial" pitchFamily="34" charset="0"/>
                <a:cs typeface="Arial" pitchFamily="34" charset="0"/>
              </a:rPr>
              <a:t>Attempting </a:t>
            </a:r>
            <a:r>
              <a:rPr lang="en-US" sz="3200" b="1" dirty="0">
                <a:latin typeface="Arial" pitchFamily="34" charset="0"/>
                <a:cs typeface="Arial" pitchFamily="34" charset="0"/>
              </a:rPr>
              <a:t>to </a:t>
            </a:r>
            <a:r>
              <a:rPr lang="en-US" sz="3200" b="1" dirty="0" smtClean="0">
                <a:latin typeface="Arial" pitchFamily="34" charset="0"/>
                <a:cs typeface="Arial" pitchFamily="34" charset="0"/>
              </a:rPr>
              <a:t>Strike</a:t>
            </a:r>
            <a:r>
              <a:rPr lang="en-US" sz="3200" b="1" dirty="0">
                <a:latin typeface="Arial" pitchFamily="34" charset="0"/>
                <a:cs typeface="Arial" pitchFamily="34" charset="0"/>
              </a:rPr>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532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(6) Pushing</a:t>
            </a:r>
            <a:endParaRPr lang="en-US" sz="4800" b="1" dirty="0">
              <a:solidFill>
                <a:schemeClr val="bg1"/>
              </a:solidFill>
              <a:latin typeface="Arial" pitchFamily="34" charset="0"/>
              <a:cs typeface="Arial" pitchFamily="34" charset="0"/>
            </a:endParaRPr>
          </a:p>
          <a:p>
            <a:pPr>
              <a:defRPr/>
            </a:pP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4098" name="Picture 2" descr="C:\Users\rmooney\Documents\Images\Illustrations\PUSH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955" y="1371600"/>
            <a:ext cx="3841845" cy="3833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0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678" y="2133600"/>
            <a:ext cx="3487722" cy="33845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400" y="5715000"/>
            <a:ext cx="7515199" cy="584775"/>
          </a:xfrm>
          <a:prstGeom prst="rect">
            <a:avLst/>
          </a:prstGeom>
        </p:spPr>
        <p:txBody>
          <a:bodyPr wrap="none">
            <a:spAutoFit/>
          </a:bodyPr>
          <a:lstStyle/>
          <a:p>
            <a:pPr>
              <a:defRPr/>
            </a:pPr>
            <a:r>
              <a:rPr lang="en-US" sz="3200" b="1" dirty="0" smtClean="0">
                <a:latin typeface="Arial" panose="020B0604020202020204" pitchFamily="34" charset="0"/>
                <a:cs typeface="Arial" panose="020B0604020202020204" pitchFamily="34" charset="0"/>
              </a:rPr>
              <a:t>Pushing … with hands, body or arms </a:t>
            </a:r>
            <a:endParaRPr lang="en-US" sz="32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965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(7) Charging</a:t>
            </a:r>
            <a:endParaRPr lang="en-US" sz="4800" b="1" dirty="0">
              <a:solidFill>
                <a:schemeClr val="bg1"/>
              </a:solidFill>
              <a:latin typeface="Arial" pitchFamily="34" charset="0"/>
              <a:cs typeface="Arial" pitchFamily="34" charset="0"/>
            </a:endParaRPr>
          </a:p>
          <a:p>
            <a:pPr>
              <a:defRPr/>
            </a:pP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Illustrations\CHARG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776" y="2133600"/>
            <a:ext cx="3241224"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462585"/>
            <a:ext cx="3238963" cy="31856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0" y="5715000"/>
            <a:ext cx="7672293" cy="584775"/>
          </a:xfrm>
          <a:prstGeom prst="rect">
            <a:avLst/>
          </a:prstGeom>
        </p:spPr>
        <p:txBody>
          <a:bodyPr wrap="none">
            <a:spAutoFit/>
          </a:bodyPr>
          <a:lstStyle/>
          <a:p>
            <a:pPr>
              <a:defRPr/>
            </a:pPr>
            <a:r>
              <a:rPr lang="en-US" sz="3200" b="1" dirty="0" smtClean="0">
                <a:latin typeface="Arial" panose="020B0604020202020204" pitchFamily="34" charset="0"/>
                <a:cs typeface="Arial" panose="020B0604020202020204" pitchFamily="34" charset="0"/>
              </a:rPr>
              <a:t>Charging … not shoulder to shoulder  </a:t>
            </a:r>
            <a:endParaRPr lang="en-US" sz="32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978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(7) Charging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3" name="Rectangle 2"/>
          <p:cNvSpPr/>
          <p:nvPr/>
        </p:nvSpPr>
        <p:spPr>
          <a:xfrm>
            <a:off x="609600" y="1295400"/>
            <a:ext cx="4495800" cy="3539430"/>
          </a:xfrm>
          <a:prstGeom prst="rect">
            <a:avLst/>
          </a:prstGeom>
        </p:spPr>
        <p:txBody>
          <a:bodyPr wrap="square">
            <a:spAutoFit/>
          </a:bodyPr>
          <a:lstStyle/>
          <a:p>
            <a:pPr>
              <a:defRPr/>
            </a:pPr>
            <a:r>
              <a:rPr lang="en-US" sz="3200" b="1" dirty="0">
                <a:latin typeface="Arial" panose="020B0604020202020204" pitchFamily="34" charset="0"/>
                <a:cs typeface="Arial" panose="020B0604020202020204" pitchFamily="34" charset="0"/>
              </a:rPr>
              <a:t>C</a:t>
            </a:r>
            <a:r>
              <a:rPr lang="en-US" sz="3200" b="1" dirty="0" smtClean="0">
                <a:latin typeface="Arial" panose="020B0604020202020204" pitchFamily="34" charset="0"/>
                <a:cs typeface="Arial" panose="020B0604020202020204" pitchFamily="34" charset="0"/>
              </a:rPr>
              <a:t>harging </a:t>
            </a:r>
            <a:r>
              <a:rPr lang="en-US" sz="3200" b="1" dirty="0">
                <a:latin typeface="Arial" panose="020B0604020202020204" pitchFamily="34" charset="0"/>
                <a:cs typeface="Arial" panose="020B0604020202020204" pitchFamily="34" charset="0"/>
              </a:rPr>
              <a:t>is a challenge for </a:t>
            </a:r>
            <a:r>
              <a:rPr lang="en-US" sz="3200" b="1" dirty="0" smtClean="0">
                <a:latin typeface="Arial" panose="020B0604020202020204" pitchFamily="34" charset="0"/>
                <a:cs typeface="Arial" panose="020B0604020202020204" pitchFamily="34" charset="0"/>
              </a:rPr>
              <a:t>space </a:t>
            </a:r>
            <a:r>
              <a:rPr lang="en-US" sz="3200" b="1" dirty="0">
                <a:latin typeface="Arial" panose="020B0604020202020204" pitchFamily="34" charset="0"/>
                <a:cs typeface="Arial" panose="020B0604020202020204" pitchFamily="34" charset="0"/>
              </a:rPr>
              <a:t>using physical contact within playing distance of the ball without using arms or elbows.</a:t>
            </a:r>
          </a:p>
        </p:txBody>
      </p:sp>
      <p:sp>
        <p:nvSpPr>
          <p:cNvPr id="8" name="Rectangle 7"/>
          <p:cNvSpPr/>
          <p:nvPr/>
        </p:nvSpPr>
        <p:spPr>
          <a:xfrm>
            <a:off x="609600" y="5171182"/>
            <a:ext cx="8077200" cy="1077218"/>
          </a:xfrm>
          <a:prstGeom prst="rect">
            <a:avLst/>
          </a:prstGeom>
        </p:spPr>
        <p:txBody>
          <a:bodyPr wrap="square">
            <a:spAutoFit/>
          </a:bodyPr>
          <a:lstStyle/>
          <a:p>
            <a:r>
              <a:rPr lang="en-US" sz="3200" b="1" dirty="0" smtClean="0">
                <a:solidFill>
                  <a:srgbClr val="0000FF"/>
                </a:solidFill>
                <a:latin typeface="Arial" panose="020B0604020202020204" pitchFamily="34" charset="0"/>
                <a:cs typeface="Arial" panose="020B0604020202020204" pitchFamily="34" charset="0"/>
              </a:rPr>
              <a:t>Charging is a foul when it is not shoulder to shoulder.</a:t>
            </a:r>
            <a:endParaRPr lang="en-US" sz="3200" b="1" dirty="0">
              <a:solidFill>
                <a:srgbClr val="0000FF"/>
              </a:solidFill>
              <a:latin typeface="Arial" panose="020B0604020202020204" pitchFamily="34" charset="0"/>
              <a:cs typeface="Arial" panose="020B0604020202020204" pitchFamily="34" charset="0"/>
            </a:endParaRPr>
          </a:p>
        </p:txBody>
      </p:sp>
      <p:pic>
        <p:nvPicPr>
          <p:cNvPr id="11" name="Picture 2" descr="C:\Users\rmooney\Documents\Images\Laws of the Game Made Easy\LOGME Artwork 0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506" y="1386386"/>
            <a:ext cx="3781294" cy="37190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0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Law 12 Overview</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2971800"/>
            <a:ext cx="5715000" cy="3200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800" b="1" dirty="0" smtClean="0">
                <a:latin typeface="Arial" pitchFamily="34" charset="0"/>
                <a:cs typeface="Arial" pitchFamily="34" charset="0"/>
              </a:rPr>
              <a:t>Fouls</a:t>
            </a:r>
          </a:p>
          <a:p>
            <a:pPr lvl="1">
              <a:buFont typeface="Wingdings" panose="05000000000000000000" pitchFamily="2" charset="2"/>
              <a:buChar char="§"/>
            </a:pPr>
            <a:r>
              <a:rPr lang="en-US" b="1" dirty="0" smtClean="0">
                <a:latin typeface="Arial" pitchFamily="34" charset="0"/>
                <a:cs typeface="Arial" pitchFamily="34" charset="0"/>
              </a:rPr>
              <a:t>Direct free kick fouls (DFK)</a:t>
            </a:r>
          </a:p>
          <a:p>
            <a:pPr lvl="1">
              <a:buFont typeface="Wingdings" panose="05000000000000000000" pitchFamily="2" charset="2"/>
              <a:buChar char="§"/>
            </a:pPr>
            <a:r>
              <a:rPr lang="en-US" b="1" dirty="0" smtClean="0">
                <a:latin typeface="Arial" pitchFamily="34" charset="0"/>
                <a:cs typeface="Arial" pitchFamily="34" charset="0"/>
              </a:rPr>
              <a:t>Indirect free kick fouls (IFK)</a:t>
            </a:r>
          </a:p>
          <a:p>
            <a:pPr>
              <a:buFont typeface="Wingdings" panose="05000000000000000000" pitchFamily="2" charset="2"/>
              <a:buChar char="v"/>
            </a:pPr>
            <a:r>
              <a:rPr lang="en-US" sz="2800" b="1" dirty="0" smtClean="0">
                <a:latin typeface="Arial" pitchFamily="34" charset="0"/>
                <a:cs typeface="Arial" pitchFamily="34" charset="0"/>
              </a:rPr>
              <a:t>Misconduct</a:t>
            </a:r>
          </a:p>
          <a:p>
            <a:pPr lvl="1">
              <a:buFont typeface="Wingdings" panose="05000000000000000000" pitchFamily="2" charset="2"/>
              <a:buChar char="§"/>
            </a:pPr>
            <a:r>
              <a:rPr lang="en-US" b="1" dirty="0" smtClean="0">
                <a:latin typeface="Arial" pitchFamily="34" charset="0"/>
                <a:cs typeface="Arial" pitchFamily="34" charset="0"/>
              </a:rPr>
              <a:t>Cautionable offenses</a:t>
            </a:r>
          </a:p>
          <a:p>
            <a:pPr lvl="1">
              <a:buFont typeface="Wingdings" panose="05000000000000000000" pitchFamily="2" charset="2"/>
              <a:buChar char="§"/>
            </a:pPr>
            <a:r>
              <a:rPr lang="en-US" b="1" dirty="0" smtClean="0">
                <a:latin typeface="Arial" pitchFamily="34" charset="0"/>
                <a:cs typeface="Arial" pitchFamily="34" charset="0"/>
              </a:rPr>
              <a:t>Sending-off offenses</a:t>
            </a:r>
          </a:p>
        </p:txBody>
      </p:sp>
      <p:sp>
        <p:nvSpPr>
          <p:cNvPr id="2" name="Rectangle 1"/>
          <p:cNvSpPr/>
          <p:nvPr/>
        </p:nvSpPr>
        <p:spPr>
          <a:xfrm>
            <a:off x="533400" y="1295400"/>
            <a:ext cx="83820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Law 12 </a:t>
            </a:r>
            <a:r>
              <a:rPr lang="en-US" sz="2800" b="1" dirty="0" smtClean="0">
                <a:latin typeface="Arial" panose="020B0604020202020204" pitchFamily="34" charset="0"/>
                <a:cs typeface="Arial" panose="020B0604020202020204" pitchFamily="34" charset="0"/>
              </a:rPr>
              <a:t>is separated </a:t>
            </a:r>
            <a:r>
              <a:rPr lang="en-US" sz="2800" b="1" dirty="0">
                <a:latin typeface="Arial" panose="020B0604020202020204" pitchFamily="34" charset="0"/>
                <a:cs typeface="Arial" panose="020B0604020202020204" pitchFamily="34" charset="0"/>
              </a:rPr>
              <a:t>into two </a:t>
            </a:r>
            <a:r>
              <a:rPr lang="en-US" sz="2800" b="1" dirty="0" smtClean="0">
                <a:latin typeface="Arial" panose="020B0604020202020204" pitchFamily="34" charset="0"/>
                <a:cs typeface="Arial" panose="020B0604020202020204" pitchFamily="34" charset="0"/>
              </a:rPr>
              <a:t>parts.  The </a:t>
            </a:r>
            <a:r>
              <a:rPr lang="en-US" sz="2800" b="1" dirty="0">
                <a:latin typeface="Arial" panose="020B0604020202020204" pitchFamily="34" charset="0"/>
                <a:cs typeface="Arial" panose="020B0604020202020204" pitchFamily="34" charset="0"/>
              </a:rPr>
              <a:t>first part </a:t>
            </a:r>
            <a:r>
              <a:rPr lang="en-US" sz="2800" b="1" dirty="0" smtClean="0">
                <a:latin typeface="Arial" panose="020B0604020202020204" pitchFamily="34" charset="0"/>
                <a:cs typeface="Arial" panose="020B0604020202020204" pitchFamily="34" charset="0"/>
              </a:rPr>
              <a:t>is about fouls </a:t>
            </a:r>
            <a:r>
              <a:rPr lang="en-US" sz="2800" b="1" dirty="0">
                <a:latin typeface="Arial" panose="020B0604020202020204" pitchFamily="34" charset="0"/>
                <a:cs typeface="Arial" panose="020B0604020202020204" pitchFamily="34" charset="0"/>
              </a:rPr>
              <a:t>and the second </a:t>
            </a:r>
            <a:r>
              <a:rPr lang="en-US" sz="2800" b="1" dirty="0" smtClean="0">
                <a:latin typeface="Arial" panose="020B0604020202020204" pitchFamily="34" charset="0"/>
                <a:cs typeface="Arial" panose="020B0604020202020204" pitchFamily="34" charset="0"/>
              </a:rPr>
              <a:t>part deals </a:t>
            </a:r>
            <a:r>
              <a:rPr lang="en-US" sz="2800" b="1" dirty="0">
                <a:latin typeface="Arial" panose="020B0604020202020204" pitchFamily="34" charset="0"/>
                <a:cs typeface="Arial" panose="020B0604020202020204" pitchFamily="34" charset="0"/>
              </a:rPr>
              <a:t>with misconduct.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SSDARA06241655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4746" y="2971800"/>
            <a:ext cx="2599254" cy="2209800"/>
          </a:xfrm>
          <a:prstGeom prst="rect">
            <a:avLst/>
          </a:prstGeom>
        </p:spPr>
      </p:pic>
    </p:spTree>
    <p:extLst>
      <p:ext uri="{BB962C8B-B14F-4D97-AF65-F5344CB8AC3E}">
        <p14:creationId xmlns:p14="http://schemas.microsoft.com/office/powerpoint/2010/main" val="350385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Careless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09600" y="1295400"/>
            <a:ext cx="8001000" cy="1815882"/>
          </a:xfrm>
          <a:prstGeom prst="rect">
            <a:avLst/>
          </a:prstGeom>
        </p:spPr>
        <p:txBody>
          <a:bodyPr wrap="square">
            <a:spAutoFit/>
          </a:bodyPr>
          <a:lstStyle/>
          <a:p>
            <a:pPr>
              <a:defRPr/>
            </a:pPr>
            <a:r>
              <a:rPr lang="en-US" sz="2800" b="1" dirty="0">
                <a:latin typeface="Arial" pitchFamily="34" charset="0"/>
                <a:cs typeface="Arial" pitchFamily="34" charset="0"/>
              </a:rPr>
              <a:t>It is important to distinguish between the terms careless, reckless, and excessive force when discussing the first </a:t>
            </a:r>
            <a:r>
              <a:rPr lang="en-US" sz="2800" b="1" dirty="0" smtClean="0">
                <a:latin typeface="Arial" pitchFamily="34" charset="0"/>
                <a:cs typeface="Arial" pitchFamily="34" charset="0"/>
              </a:rPr>
              <a:t>seven (7) </a:t>
            </a:r>
            <a:r>
              <a:rPr lang="en-US" sz="2800" b="1" dirty="0">
                <a:latin typeface="Arial" pitchFamily="34" charset="0"/>
                <a:cs typeface="Arial" pitchFamily="34" charset="0"/>
              </a:rPr>
              <a:t>direct free kick </a:t>
            </a:r>
            <a:r>
              <a:rPr lang="en-US" sz="2800" b="1" dirty="0" smtClean="0">
                <a:latin typeface="Arial" pitchFamily="34" charset="0"/>
                <a:cs typeface="Arial" pitchFamily="34" charset="0"/>
              </a:rPr>
              <a:t>(DFK) fouls</a:t>
            </a:r>
            <a:r>
              <a:rPr lang="en-US" sz="2800" b="1" dirty="0">
                <a:latin typeface="Arial" pitchFamily="34" charset="0"/>
                <a:cs typeface="Arial" pitchFamily="34" charset="0"/>
              </a:rPr>
              <a:t>.</a:t>
            </a:r>
          </a:p>
        </p:txBody>
      </p:sp>
      <p:sp>
        <p:nvSpPr>
          <p:cNvPr id="3" name="Rectangle 2"/>
          <p:cNvSpPr/>
          <p:nvPr/>
        </p:nvSpPr>
        <p:spPr>
          <a:xfrm>
            <a:off x="635000" y="3209835"/>
            <a:ext cx="79756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Careless means that the player has shown a lack of attention or consideration when making a challenge or that </a:t>
            </a:r>
            <a:r>
              <a:rPr lang="en-US" sz="2800" b="1" dirty="0" smtClean="0">
                <a:latin typeface="Arial" panose="020B0604020202020204" pitchFamily="34" charset="0"/>
                <a:cs typeface="Arial" panose="020B0604020202020204" pitchFamily="34" charset="0"/>
              </a:rPr>
              <a:t>they acted </a:t>
            </a:r>
            <a:r>
              <a:rPr lang="en-US" sz="2800" b="1" dirty="0">
                <a:latin typeface="Arial" panose="020B0604020202020204" pitchFamily="34" charset="0"/>
                <a:cs typeface="Arial" panose="020B0604020202020204" pitchFamily="34" charset="0"/>
              </a:rPr>
              <a:t>without precaution.  </a:t>
            </a:r>
          </a:p>
        </p:txBody>
      </p:sp>
      <p:sp>
        <p:nvSpPr>
          <p:cNvPr id="8" name="Rectangle 7"/>
          <p:cNvSpPr/>
          <p:nvPr/>
        </p:nvSpPr>
        <p:spPr>
          <a:xfrm>
            <a:off x="635000" y="5181600"/>
            <a:ext cx="7975600" cy="954107"/>
          </a:xfrm>
          <a:prstGeom prst="rect">
            <a:avLst/>
          </a:prstGeom>
        </p:spPr>
        <p:txBody>
          <a:bodyPr wrap="square">
            <a:spAutoFit/>
          </a:bodyPr>
          <a:lstStyle/>
          <a:p>
            <a:r>
              <a:rPr lang="en-US" sz="2800" b="1" dirty="0">
                <a:solidFill>
                  <a:srgbClr val="0000FF"/>
                </a:solidFill>
                <a:latin typeface="Arial" panose="020B0604020202020204" pitchFamily="34" charset="0"/>
                <a:cs typeface="Arial" panose="020B0604020202020204" pitchFamily="34" charset="0"/>
              </a:rPr>
              <a:t>No further disciplinary sanction is needed if a foul is judged to be careless.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992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Careless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1143000" y="1468735"/>
            <a:ext cx="73152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Note that all instances of kicking, striking or attempting to do either, should be considered as careless at a minimum.    </a:t>
            </a:r>
          </a:p>
        </p:txBody>
      </p:sp>
      <p:sp>
        <p:nvSpPr>
          <p:cNvPr id="3" name="Rectangle 2"/>
          <p:cNvSpPr/>
          <p:nvPr/>
        </p:nvSpPr>
        <p:spPr>
          <a:xfrm>
            <a:off x="1193800" y="3317965"/>
            <a:ext cx="7162800" cy="2246769"/>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Kicking and striking fouls are more likely to be reckless or using excessive force, than careless, so referees should be mindful of this when dealing with fouls of this nature.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680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Reckless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838200" y="1741606"/>
            <a:ext cx="73914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Reckless means that the player has acted with disregard to the danger to, or consequences for, </a:t>
            </a:r>
            <a:r>
              <a:rPr lang="en-US" sz="2800" b="1" dirty="0" smtClean="0">
                <a:latin typeface="Arial" panose="020B0604020202020204" pitchFamily="34" charset="0"/>
                <a:cs typeface="Arial" panose="020B0604020202020204" pitchFamily="34" charset="0"/>
              </a:rPr>
              <a:t>their opponent when </a:t>
            </a:r>
            <a:r>
              <a:rPr lang="en-US" sz="2800" b="1" dirty="0">
                <a:latin typeface="Arial" panose="020B0604020202020204" pitchFamily="34" charset="0"/>
                <a:cs typeface="Arial" panose="020B0604020202020204" pitchFamily="34" charset="0"/>
              </a:rPr>
              <a:t>making a challenge for the ball.   </a:t>
            </a:r>
          </a:p>
        </p:txBody>
      </p:sp>
      <p:sp>
        <p:nvSpPr>
          <p:cNvPr id="3" name="Rectangle 2"/>
          <p:cNvSpPr/>
          <p:nvPr/>
        </p:nvSpPr>
        <p:spPr>
          <a:xfrm>
            <a:off x="863600" y="4267200"/>
            <a:ext cx="7366000" cy="1384995"/>
          </a:xfrm>
          <a:prstGeom prst="rect">
            <a:avLst/>
          </a:prstGeom>
          <a:solidFill>
            <a:srgbClr val="FFFF00"/>
          </a:solidFill>
          <a:ln w="12700">
            <a:solidFill>
              <a:schemeClr val="tx1"/>
            </a:solidFill>
          </a:ln>
        </p:spPr>
        <p:txBody>
          <a:bodyPr wrap="square">
            <a:spAutoFit/>
          </a:bodyPr>
          <a:lstStyle/>
          <a:p>
            <a:pPr algn="ctr">
              <a:defRPr/>
            </a:pPr>
            <a:r>
              <a:rPr lang="en-US" sz="2800" b="1" dirty="0">
                <a:solidFill>
                  <a:srgbClr val="0000FF"/>
                </a:solidFill>
                <a:latin typeface="Arial" panose="020B0604020202020204" pitchFamily="34" charset="0"/>
                <a:cs typeface="Arial" panose="020B0604020202020204" pitchFamily="34" charset="0"/>
              </a:rPr>
              <a:t>A player who plays in a reckless manner must be cautioned and shown a yellow card.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66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Excessive Force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1143000" y="1660029"/>
            <a:ext cx="7315200" cy="2677656"/>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Using excessive force means that the player has far exceeded the necessary use of force, is in danger of injuring </a:t>
            </a:r>
            <a:r>
              <a:rPr lang="en-US" sz="2800" b="1" dirty="0" smtClean="0">
                <a:latin typeface="Arial" panose="020B0604020202020204" pitchFamily="34" charset="0"/>
                <a:cs typeface="Arial" panose="020B0604020202020204" pitchFamily="34" charset="0"/>
              </a:rPr>
              <a:t>their </a:t>
            </a:r>
            <a:r>
              <a:rPr lang="en-US" sz="2800" b="1" dirty="0">
                <a:latin typeface="Arial" panose="020B0604020202020204" pitchFamily="34" charset="0"/>
                <a:cs typeface="Arial" panose="020B0604020202020204" pitchFamily="34" charset="0"/>
              </a:rPr>
              <a:t>opponent, or has acted without regard for the opponent’s </a:t>
            </a:r>
            <a:r>
              <a:rPr lang="en-US" sz="2800" b="1" dirty="0" smtClean="0">
                <a:latin typeface="Arial" panose="020B0604020202020204" pitchFamily="34" charset="0"/>
                <a:cs typeface="Arial" panose="020B0604020202020204" pitchFamily="34" charset="0"/>
              </a:rPr>
              <a:t>safety</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when challenging for the ball. </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1143000" y="4684693"/>
            <a:ext cx="7315200" cy="954107"/>
          </a:xfrm>
          <a:prstGeom prst="rect">
            <a:avLst/>
          </a:prstGeom>
          <a:solidFill>
            <a:srgbClr val="FF0000"/>
          </a:solidFill>
          <a:ln w="12700">
            <a:solidFill>
              <a:schemeClr val="tx1"/>
            </a:solidFill>
          </a:ln>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A player who uses excessive force must be sent off and shown a red card.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31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85800" y="1447800"/>
            <a:ext cx="7772400" cy="2246769"/>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Most direct free kick </a:t>
            </a:r>
            <a:r>
              <a:rPr lang="en-US" sz="2800" b="1" dirty="0" smtClean="0">
                <a:latin typeface="Arial" panose="020B0604020202020204" pitchFamily="34" charset="0"/>
                <a:cs typeface="Arial" panose="020B0604020202020204" pitchFamily="34" charset="0"/>
              </a:rPr>
              <a:t>(DFK) fouls </a:t>
            </a:r>
            <a:r>
              <a:rPr lang="en-US" sz="2800" b="1" dirty="0">
                <a:latin typeface="Arial" panose="020B0604020202020204" pitchFamily="34" charset="0"/>
                <a:cs typeface="Arial" panose="020B0604020202020204" pitchFamily="34" charset="0"/>
              </a:rPr>
              <a:t>committed during </a:t>
            </a:r>
            <a:r>
              <a:rPr lang="en-US" sz="2800" b="1" dirty="0" smtClean="0">
                <a:latin typeface="Arial" panose="020B0604020202020204" pitchFamily="34" charset="0"/>
                <a:cs typeface="Arial" panose="020B0604020202020204" pitchFamily="34" charset="0"/>
              </a:rPr>
              <a:t>small-sided </a:t>
            </a:r>
            <a:r>
              <a:rPr lang="en-US" sz="2800" b="1" dirty="0">
                <a:latin typeface="Arial" panose="020B0604020202020204" pitchFamily="34" charset="0"/>
                <a:cs typeface="Arial" panose="020B0604020202020204" pitchFamily="34" charset="0"/>
              </a:rPr>
              <a:t>and recreational youth games will qualify as </a:t>
            </a:r>
            <a:r>
              <a:rPr lang="en-US" sz="2800" b="1" dirty="0" smtClean="0">
                <a:latin typeface="Arial" panose="020B0604020202020204" pitchFamily="34" charset="0"/>
                <a:cs typeface="Arial" panose="020B0604020202020204" pitchFamily="34" charset="0"/>
              </a:rPr>
              <a:t>careless.  They are </a:t>
            </a:r>
            <a:r>
              <a:rPr lang="en-US" sz="2800" b="1" dirty="0">
                <a:latin typeface="Arial" panose="020B0604020202020204" pitchFamily="34" charset="0"/>
                <a:cs typeface="Arial" panose="020B0604020202020204" pitchFamily="34" charset="0"/>
              </a:rPr>
              <a:t>typically the byproduct of players who are still developing and learning the game.  </a:t>
            </a:r>
          </a:p>
        </p:txBody>
      </p:sp>
      <p:sp>
        <p:nvSpPr>
          <p:cNvPr id="3" name="Rectangle 2"/>
          <p:cNvSpPr/>
          <p:nvPr/>
        </p:nvSpPr>
        <p:spPr>
          <a:xfrm>
            <a:off x="685800" y="4267200"/>
            <a:ext cx="7924800" cy="1815882"/>
          </a:xfrm>
          <a:prstGeom prst="rect">
            <a:avLst/>
          </a:prstGeom>
        </p:spPr>
        <p:txBody>
          <a:bodyPr wrap="square">
            <a:spAutoFit/>
          </a:bodyPr>
          <a:lstStyle/>
          <a:p>
            <a:pPr>
              <a:defRPr/>
            </a:pPr>
            <a:r>
              <a:rPr lang="en-US" sz="2800" b="1" dirty="0">
                <a:solidFill>
                  <a:srgbClr val="0000FF"/>
                </a:solidFill>
                <a:latin typeface="Arial" panose="020B0604020202020204" pitchFamily="34" charset="0"/>
                <a:cs typeface="Arial" panose="020B0604020202020204" pitchFamily="34" charset="0"/>
              </a:rPr>
              <a:t>When a player commits one of these seven </a:t>
            </a:r>
            <a:r>
              <a:rPr lang="en-US" sz="2800" b="1" dirty="0" smtClean="0">
                <a:solidFill>
                  <a:srgbClr val="0000FF"/>
                </a:solidFill>
                <a:latin typeface="Arial" panose="020B0604020202020204" pitchFamily="34" charset="0"/>
                <a:cs typeface="Arial" panose="020B0604020202020204" pitchFamily="34" charset="0"/>
              </a:rPr>
              <a:t>(7) direct </a:t>
            </a:r>
            <a:r>
              <a:rPr lang="en-US" sz="2800" b="1" dirty="0">
                <a:solidFill>
                  <a:srgbClr val="0000FF"/>
                </a:solidFill>
                <a:latin typeface="Arial" panose="020B0604020202020204" pitchFamily="34" charset="0"/>
                <a:cs typeface="Arial" panose="020B0604020202020204" pitchFamily="34" charset="0"/>
              </a:rPr>
              <a:t>free kick </a:t>
            </a:r>
            <a:r>
              <a:rPr lang="en-US" sz="2800" b="1" dirty="0" smtClean="0">
                <a:solidFill>
                  <a:srgbClr val="0000FF"/>
                </a:solidFill>
                <a:latin typeface="Arial" panose="020B0604020202020204" pitchFamily="34" charset="0"/>
                <a:cs typeface="Arial" panose="020B0604020202020204" pitchFamily="34" charset="0"/>
              </a:rPr>
              <a:t>(DFK) fouls </a:t>
            </a:r>
            <a:r>
              <a:rPr lang="en-US" sz="2800" b="1" dirty="0">
                <a:solidFill>
                  <a:srgbClr val="0000FF"/>
                </a:solidFill>
                <a:latin typeface="Arial" panose="020B0604020202020204" pitchFamily="34" charset="0"/>
                <a:cs typeface="Arial" panose="020B0604020202020204" pitchFamily="34" charset="0"/>
              </a:rPr>
              <a:t>carelessly, referees should not hesitate to stop play to promote a safe environment for the players.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258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394637" y="4038600"/>
            <a:ext cx="62484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latin typeface="Arial" pitchFamily="34" charset="0"/>
                <a:cs typeface="Arial" pitchFamily="34" charset="0"/>
              </a:rPr>
              <a:t>Careless … Most common</a:t>
            </a:r>
          </a:p>
          <a:p>
            <a:pPr>
              <a:buFont typeface="Wingdings" panose="05000000000000000000" pitchFamily="2" charset="2"/>
              <a:buChar char="§"/>
            </a:pPr>
            <a:r>
              <a:rPr lang="en-US" sz="2800" b="1" dirty="0" smtClean="0">
                <a:latin typeface="Arial" pitchFamily="34" charset="0"/>
                <a:cs typeface="Arial" pitchFamily="34" charset="0"/>
              </a:rPr>
              <a:t>Reckless … Less common</a:t>
            </a:r>
          </a:p>
          <a:p>
            <a:pPr>
              <a:buFont typeface="Wingdings" panose="05000000000000000000" pitchFamily="2" charset="2"/>
              <a:buChar char="§"/>
            </a:pPr>
            <a:r>
              <a:rPr lang="en-US" sz="2800" b="1" dirty="0" smtClean="0">
                <a:latin typeface="Arial" pitchFamily="34" charset="0"/>
                <a:cs typeface="Arial" pitchFamily="34" charset="0"/>
              </a:rPr>
              <a:t>Excessive force … Rarely seen</a:t>
            </a:r>
          </a:p>
        </p:txBody>
      </p:sp>
      <p:sp>
        <p:nvSpPr>
          <p:cNvPr id="2" name="Rectangle 1"/>
          <p:cNvSpPr/>
          <p:nvPr/>
        </p:nvSpPr>
        <p:spPr>
          <a:xfrm>
            <a:off x="762000" y="1510605"/>
            <a:ext cx="7848600" cy="2246769"/>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Referees must also be aware that certain actions and behaviors should be punished more severely when appropriate.  </a:t>
            </a:r>
            <a:r>
              <a:rPr lang="en-US" sz="2800" b="1" dirty="0" smtClean="0">
                <a:latin typeface="Arial" panose="020B0604020202020204" pitchFamily="34" charset="0"/>
                <a:cs typeface="Arial" panose="020B0604020202020204" pitchFamily="34" charset="0"/>
              </a:rPr>
              <a:t>Typical level of fouls in a small-sided or recreational youth game are:</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380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Grade 9\_57R15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 t="6417" r="36866" b="29083"/>
          <a:stretch/>
        </p:blipFill>
        <p:spPr bwMode="auto">
          <a:xfrm>
            <a:off x="4840941" y="1219200"/>
            <a:ext cx="4303059"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295400"/>
            <a:ext cx="4724400" cy="3108543"/>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For the final three direct free kick </a:t>
            </a:r>
            <a:r>
              <a:rPr lang="en-US" sz="2800" b="1" dirty="0" smtClean="0">
                <a:latin typeface="Arial" panose="020B0604020202020204" pitchFamily="34" charset="0"/>
                <a:cs typeface="Arial" panose="020B0604020202020204" pitchFamily="34" charset="0"/>
              </a:rPr>
              <a:t>(DFK) fouls</a:t>
            </a:r>
            <a:r>
              <a:rPr lang="en-US" sz="2800" b="1" dirty="0">
                <a:latin typeface="Arial" panose="020B0604020202020204" pitchFamily="34" charset="0"/>
                <a:cs typeface="Arial" panose="020B0604020202020204" pitchFamily="34" charset="0"/>
              </a:rPr>
              <a:t>, the referee does not have to determine if the actions were committed carelessly, recklessly or with excessive force</a:t>
            </a:r>
          </a:p>
        </p:txBody>
      </p:sp>
      <p:sp>
        <p:nvSpPr>
          <p:cNvPr id="8" name="Rectangle 7"/>
          <p:cNvSpPr/>
          <p:nvPr/>
        </p:nvSpPr>
        <p:spPr>
          <a:xfrm>
            <a:off x="781493" y="4800600"/>
            <a:ext cx="7467600" cy="1077218"/>
          </a:xfrm>
          <a:prstGeom prst="rect">
            <a:avLst/>
          </a:prstGeom>
        </p:spPr>
        <p:txBody>
          <a:bodyPr wrap="square">
            <a:spAutoFit/>
          </a:bodyPr>
          <a:lstStyle/>
          <a:p>
            <a:r>
              <a:rPr lang="en-US" sz="3200" b="1" dirty="0">
                <a:solidFill>
                  <a:srgbClr val="FF0000"/>
                </a:solidFill>
                <a:latin typeface="Arial" panose="020B0604020202020204" pitchFamily="34" charset="0"/>
                <a:cs typeface="Arial" panose="020B0604020202020204" pitchFamily="34" charset="0"/>
              </a:rPr>
              <a:t>These </a:t>
            </a:r>
            <a:r>
              <a:rPr lang="en-US" sz="3200" b="1" dirty="0" smtClean="0">
                <a:solidFill>
                  <a:srgbClr val="FF0000"/>
                </a:solidFill>
                <a:latin typeface="Arial" panose="020B0604020202020204" pitchFamily="34" charset="0"/>
                <a:cs typeface="Arial" panose="020B0604020202020204" pitchFamily="34" charset="0"/>
              </a:rPr>
              <a:t>three (3) fouls </a:t>
            </a:r>
            <a:r>
              <a:rPr lang="en-US" sz="3200" b="1" dirty="0">
                <a:solidFill>
                  <a:srgbClr val="FF0000"/>
                </a:solidFill>
                <a:latin typeface="Arial" panose="020B0604020202020204" pitchFamily="34" charset="0"/>
                <a:cs typeface="Arial" panose="020B0604020202020204" pitchFamily="34" charset="0"/>
              </a:rPr>
              <a:t>need only </a:t>
            </a:r>
            <a:r>
              <a:rPr lang="en-US" sz="3200" b="1" dirty="0" smtClean="0">
                <a:solidFill>
                  <a:srgbClr val="FF0000"/>
                </a:solidFill>
                <a:latin typeface="Arial" panose="020B0604020202020204" pitchFamily="34" charset="0"/>
                <a:cs typeface="Arial" panose="020B0604020202020204" pitchFamily="34" charset="0"/>
              </a:rPr>
              <a:t>to happen </a:t>
            </a:r>
            <a:r>
              <a:rPr lang="en-US" sz="3200" b="1" dirty="0">
                <a:solidFill>
                  <a:srgbClr val="FF0000"/>
                </a:solidFill>
                <a:latin typeface="Arial" panose="020B0604020202020204" pitchFamily="34" charset="0"/>
                <a:cs typeface="Arial" panose="020B0604020202020204" pitchFamily="34" charset="0"/>
              </a:rPr>
              <a:t>for the referee to take </a:t>
            </a:r>
            <a:r>
              <a:rPr lang="en-US" sz="3200" b="1" dirty="0" smtClean="0">
                <a:solidFill>
                  <a:srgbClr val="FF0000"/>
                </a:solidFill>
                <a:latin typeface="Arial" panose="020B0604020202020204" pitchFamily="34" charset="0"/>
                <a:cs typeface="Arial" panose="020B0604020202020204" pitchFamily="34" charset="0"/>
              </a:rPr>
              <a:t>action. </a:t>
            </a:r>
            <a:endParaRPr lang="en-US" sz="3200" b="1" dirty="0">
              <a:solidFill>
                <a:srgbClr val="FF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731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(8) Holding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42" name="Picture 2" descr="C:\Users\rmooney\Documents\Images\Laws of the Game Made Easy\LOGME Artwork 0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295400"/>
            <a:ext cx="5711101" cy="35082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2435" y="5029200"/>
            <a:ext cx="7394365" cy="1077218"/>
          </a:xfrm>
          <a:prstGeom prst="rect">
            <a:avLst/>
          </a:prstGeom>
        </p:spPr>
        <p:txBody>
          <a:bodyPr wrap="square">
            <a:spAutoFit/>
          </a:bodyPr>
          <a:lstStyle/>
          <a:p>
            <a:pPr>
              <a:defRPr/>
            </a:pPr>
            <a:r>
              <a:rPr lang="en-US" sz="3200" b="1" dirty="0" smtClean="0">
                <a:latin typeface="Arial" panose="020B0604020202020204" pitchFamily="34" charset="0"/>
                <a:cs typeface="Arial" panose="020B0604020202020204" pitchFamily="34" charset="0"/>
              </a:rPr>
              <a:t>Holding … Includes </a:t>
            </a:r>
            <a:r>
              <a:rPr lang="en-US" sz="3200" b="1" dirty="0">
                <a:latin typeface="Arial" panose="020B0604020202020204" pitchFamily="34" charset="0"/>
                <a:cs typeface="Arial" panose="020B0604020202020204" pitchFamily="34" charset="0"/>
              </a:rPr>
              <a:t>holding any part of an opponent’s body or uniform.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43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(8) Holding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 name="Rectangle 1"/>
          <p:cNvSpPr/>
          <p:nvPr/>
        </p:nvSpPr>
        <p:spPr>
          <a:xfrm>
            <a:off x="1292435" y="4648200"/>
            <a:ext cx="7394365" cy="1569660"/>
          </a:xfrm>
          <a:prstGeom prst="rect">
            <a:avLst/>
          </a:prstGeom>
        </p:spPr>
        <p:txBody>
          <a:bodyPr wrap="square">
            <a:spAutoFit/>
          </a:bodyPr>
          <a:lstStyle/>
          <a:p>
            <a:pPr>
              <a:defRPr/>
            </a:pPr>
            <a:r>
              <a:rPr lang="en-US" sz="3200" b="1" dirty="0" smtClean="0">
                <a:latin typeface="Arial" panose="020B0604020202020204" pitchFamily="34" charset="0"/>
                <a:cs typeface="Arial" panose="020B0604020202020204" pitchFamily="34" charset="0"/>
              </a:rPr>
              <a:t>Holding … Includes impeding an opponent with contact (sometimes referred to as blocking)</a:t>
            </a:r>
            <a:endParaRPr lang="en-US" sz="32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2988" y="1295400"/>
            <a:ext cx="4233612" cy="319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867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(9) Spitting </a:t>
            </a:r>
            <a:r>
              <a:rPr lang="en-US" sz="4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descr="C:\Users\rmooney\Documents\Images\Laws of the Game Made Easy\LOGME Artwork 1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304618"/>
            <a:ext cx="4697413" cy="4068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5587425"/>
            <a:ext cx="5106654" cy="584775"/>
          </a:xfrm>
          <a:prstGeom prst="rect">
            <a:avLst/>
          </a:prstGeom>
        </p:spPr>
        <p:txBody>
          <a:bodyPr wrap="none">
            <a:spAutoFit/>
          </a:bodyPr>
          <a:lstStyle/>
          <a:p>
            <a:pPr>
              <a:defRPr/>
            </a:pPr>
            <a:r>
              <a:rPr lang="en-US" sz="3200" b="1" dirty="0" smtClean="0">
                <a:latin typeface="Arial" panose="020B0604020202020204" pitchFamily="34" charset="0"/>
                <a:cs typeface="Arial" panose="020B0604020202020204" pitchFamily="34" charset="0"/>
              </a:rPr>
              <a:t>Spitting </a:t>
            </a:r>
            <a:r>
              <a:rPr lang="en-US" sz="3200" b="1" u="sng" dirty="0" smtClean="0">
                <a:latin typeface="Arial" panose="020B0604020202020204" pitchFamily="34" charset="0"/>
                <a:cs typeface="Arial" panose="020B0604020202020204" pitchFamily="34" charset="0"/>
              </a:rPr>
              <a:t>At</a:t>
            </a:r>
            <a:r>
              <a:rPr lang="en-US" sz="3200" b="1" dirty="0" smtClean="0">
                <a:latin typeface="Arial" panose="020B0604020202020204" pitchFamily="34" charset="0"/>
                <a:cs typeface="Arial" panose="020B0604020202020204" pitchFamily="34" charset="0"/>
              </a:rPr>
              <a:t> an Opponent  </a:t>
            </a:r>
            <a:endParaRPr lang="en-US" sz="32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442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Part 1 – Fouls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2" name="Picture 2" descr="C:\Users\rmooney\Documents\Images\Laws of the Game\USDAMJ0713104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65"/>
          <a:stretch/>
        </p:blipFill>
        <p:spPr bwMode="auto">
          <a:xfrm>
            <a:off x="0" y="1210102"/>
            <a:ext cx="9144000" cy="5190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605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3048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(10) Deliberate Handling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7170" name="Picture 2" descr="C:\Users\rmooney\Documents\Images\Laws of the Game Made Easy\LOGME Artwork 1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389" y="1233678"/>
            <a:ext cx="3619211" cy="4429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9471" y="1615857"/>
            <a:ext cx="4201129" cy="3539430"/>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Unlike all </a:t>
            </a:r>
            <a:r>
              <a:rPr lang="en-US" sz="2800" b="1" dirty="0" smtClean="0">
                <a:latin typeface="Arial" panose="020B0604020202020204" pitchFamily="34" charset="0"/>
                <a:cs typeface="Arial" panose="020B0604020202020204" pitchFamily="34" charset="0"/>
              </a:rPr>
              <a:t>the other </a:t>
            </a:r>
            <a:r>
              <a:rPr lang="en-US" sz="2800" b="1" dirty="0">
                <a:latin typeface="Arial" panose="020B0604020202020204" pitchFamily="34" charset="0"/>
                <a:cs typeface="Arial" panose="020B0604020202020204" pitchFamily="34" charset="0"/>
              </a:rPr>
              <a:t>direct free kick </a:t>
            </a:r>
            <a:r>
              <a:rPr lang="en-US" sz="2800" b="1" dirty="0" smtClean="0">
                <a:latin typeface="Arial" panose="020B0604020202020204" pitchFamily="34" charset="0"/>
                <a:cs typeface="Arial" panose="020B0604020202020204" pitchFamily="34" charset="0"/>
              </a:rPr>
              <a:t>(DFK) fouls</a:t>
            </a:r>
            <a:r>
              <a:rPr lang="en-US" sz="2800" b="1" dirty="0">
                <a:latin typeface="Arial" panose="020B0604020202020204" pitchFamily="34" charset="0"/>
                <a:cs typeface="Arial" panose="020B0604020202020204" pitchFamily="34" charset="0"/>
              </a:rPr>
              <a:t>, note that deliberate handling is committed against the opposing team, not against a specific </a:t>
            </a:r>
            <a:r>
              <a:rPr lang="en-US" sz="2800" b="1" dirty="0" smtClean="0">
                <a:latin typeface="Arial" panose="020B0604020202020204" pitchFamily="34" charset="0"/>
                <a:cs typeface="Arial" panose="020B0604020202020204" pitchFamily="34" charset="0"/>
              </a:rPr>
              <a:t>opposing player.</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609600" y="5562600"/>
            <a:ext cx="7972054" cy="584775"/>
          </a:xfrm>
          <a:prstGeom prst="rect">
            <a:avLst/>
          </a:prstGeom>
        </p:spPr>
        <p:txBody>
          <a:bodyPr wrap="none">
            <a:spAutoFit/>
          </a:bodyPr>
          <a:lstStyle/>
          <a:p>
            <a:r>
              <a:rPr lang="en-US" sz="3200" b="1" dirty="0" smtClean="0">
                <a:latin typeface="Arial" panose="020B0604020202020204" pitchFamily="34" charset="0"/>
                <a:cs typeface="Arial" panose="020B0604020202020204" pitchFamily="34" charset="0"/>
              </a:rPr>
              <a:t>Deliberate Handling … with hand or arm</a:t>
            </a:r>
            <a:endParaRPr lang="en-US" sz="32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50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304800" y="1358205"/>
            <a:ext cx="85344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Handling the ball </a:t>
            </a:r>
            <a:r>
              <a:rPr lang="en-US" sz="2800" b="1" dirty="0" smtClean="0">
                <a:latin typeface="Arial" panose="020B0604020202020204" pitchFamily="34" charset="0"/>
                <a:cs typeface="Arial" panose="020B0604020202020204" pitchFamily="34" charset="0"/>
              </a:rPr>
              <a:t>is the </a:t>
            </a:r>
            <a:r>
              <a:rPr lang="en-US" sz="2800" b="1" u="sng" dirty="0" smtClean="0">
                <a:latin typeface="Arial" panose="020B0604020202020204" pitchFamily="34" charset="0"/>
                <a:cs typeface="Arial" panose="020B0604020202020204" pitchFamily="34" charset="0"/>
              </a:rPr>
              <a:t>deliberate</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act of a player making contact with the ball with </a:t>
            </a:r>
            <a:r>
              <a:rPr lang="en-US" sz="2800" b="1" dirty="0" smtClean="0">
                <a:latin typeface="Arial" panose="020B0604020202020204" pitchFamily="34" charset="0"/>
                <a:cs typeface="Arial" panose="020B0604020202020204" pitchFamily="34" charset="0"/>
              </a:rPr>
              <a:t>their </a:t>
            </a:r>
            <a:r>
              <a:rPr lang="en-US" sz="2800" b="1" dirty="0">
                <a:latin typeface="Arial" panose="020B0604020202020204" pitchFamily="34" charset="0"/>
                <a:cs typeface="Arial" panose="020B0604020202020204" pitchFamily="34" charset="0"/>
              </a:rPr>
              <a:t>hand or arm. </a:t>
            </a:r>
          </a:p>
        </p:txBody>
      </p:sp>
      <p:sp>
        <p:nvSpPr>
          <p:cNvPr id="8" name="Rectangle 7"/>
          <p:cNvSpPr/>
          <p:nvPr/>
        </p:nvSpPr>
        <p:spPr>
          <a:xfrm>
            <a:off x="304800" y="2806005"/>
            <a:ext cx="85344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 referee should </a:t>
            </a:r>
            <a:r>
              <a:rPr lang="en-US" sz="2800" b="1" dirty="0" smtClean="0">
                <a:latin typeface="Arial" panose="020B0604020202020204" pitchFamily="34" charset="0"/>
                <a:cs typeface="Arial" panose="020B0604020202020204" pitchFamily="34" charset="0"/>
              </a:rPr>
              <a:t>look at the </a:t>
            </a:r>
            <a:r>
              <a:rPr lang="en-US" sz="2800" b="1" dirty="0">
                <a:latin typeface="Arial" panose="020B0604020202020204" pitchFamily="34" charset="0"/>
                <a:cs typeface="Arial" panose="020B0604020202020204" pitchFamily="34" charset="0"/>
              </a:rPr>
              <a:t>following factors </a:t>
            </a:r>
            <a:r>
              <a:rPr lang="en-US" sz="2800" b="1" dirty="0" smtClean="0">
                <a:latin typeface="Arial" panose="020B0604020202020204" pitchFamily="34" charset="0"/>
                <a:cs typeface="Arial" panose="020B0604020202020204" pitchFamily="34" charset="0"/>
              </a:rPr>
              <a:t>to </a:t>
            </a:r>
            <a:r>
              <a:rPr lang="en-US" sz="2800" b="1" dirty="0">
                <a:latin typeface="Arial" panose="020B0604020202020204" pitchFamily="34" charset="0"/>
                <a:cs typeface="Arial" panose="020B0604020202020204" pitchFamily="34" charset="0"/>
              </a:rPr>
              <a:t>help </a:t>
            </a:r>
            <a:r>
              <a:rPr lang="en-US" sz="2800" b="1" dirty="0" smtClean="0">
                <a:latin typeface="Arial" panose="020B0604020202020204" pitchFamily="34" charset="0"/>
                <a:cs typeface="Arial" panose="020B0604020202020204" pitchFamily="34" charset="0"/>
              </a:rPr>
              <a:t>them decide if </a:t>
            </a:r>
            <a:r>
              <a:rPr lang="en-US" sz="2800" b="1" dirty="0">
                <a:latin typeface="Arial" panose="020B0604020202020204" pitchFamily="34" charset="0"/>
                <a:cs typeface="Arial" panose="020B0604020202020204" pitchFamily="34" charset="0"/>
              </a:rPr>
              <a:t>the handling offense was </a:t>
            </a:r>
            <a:r>
              <a:rPr lang="en-US" sz="2800" b="1" dirty="0" smtClean="0">
                <a:latin typeface="Arial" panose="020B0604020202020204" pitchFamily="34" charset="0"/>
                <a:cs typeface="Arial" panose="020B0604020202020204" pitchFamily="34" charset="0"/>
              </a:rPr>
              <a:t>deliberate</a:t>
            </a:r>
            <a:r>
              <a:rPr lang="en-US" sz="2800" b="1" dirty="0">
                <a:latin typeface="Arial" panose="020B0604020202020204" pitchFamily="34" charset="0"/>
                <a:cs typeface="Arial" panose="020B0604020202020204" pitchFamily="34" charset="0"/>
              </a:rPr>
              <a:t>:</a:t>
            </a:r>
          </a:p>
        </p:txBody>
      </p:sp>
      <p:sp>
        <p:nvSpPr>
          <p:cNvPr id="3" name="Rectangle 2"/>
          <p:cNvSpPr/>
          <p:nvPr/>
        </p:nvSpPr>
        <p:spPr>
          <a:xfrm>
            <a:off x="1371600" y="4191000"/>
            <a:ext cx="7239000" cy="1892826"/>
          </a:xfrm>
          <a:prstGeom prst="rect">
            <a:avLst/>
          </a:prstGeom>
        </p:spPr>
        <p:txBody>
          <a:bodyPr wrap="square">
            <a:spAutoFit/>
          </a:bodyPr>
          <a:lstStyle/>
          <a:p>
            <a:pPr marL="457200" indent="-457200">
              <a:spcAft>
                <a:spcPts val="600"/>
              </a:spcAft>
              <a:buFont typeface="Wingdings" panose="05000000000000000000" pitchFamily="2" charset="2"/>
              <a:buChar char="§"/>
            </a:pPr>
            <a:r>
              <a:rPr lang="en-US" sz="2800" b="1" dirty="0">
                <a:solidFill>
                  <a:srgbClr val="FF0000"/>
                </a:solidFill>
                <a:latin typeface="Arial" panose="020B0604020202020204" pitchFamily="34" charset="0"/>
                <a:cs typeface="Arial" panose="020B0604020202020204" pitchFamily="34" charset="0"/>
              </a:rPr>
              <a:t>The movement of the hand towards the ball,</a:t>
            </a:r>
            <a:r>
              <a:rPr lang="en-US" sz="2800" b="1"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not</a:t>
            </a:r>
            <a:r>
              <a:rPr lang="en-US" sz="2800" b="1" dirty="0">
                <a:latin typeface="Arial" panose="020B0604020202020204" pitchFamily="34" charset="0"/>
                <a:cs typeface="Arial" panose="020B0604020202020204" pitchFamily="34" charset="0"/>
              </a:rPr>
              <a:t> the ball towards the hand.  </a:t>
            </a:r>
          </a:p>
          <a:p>
            <a:pPr marL="457200" indent="-457200">
              <a:buFont typeface="Wingdings" panose="05000000000000000000" pitchFamily="2" charset="2"/>
              <a:buChar char="§"/>
            </a:pPr>
            <a:r>
              <a:rPr lang="en-US" sz="2800" b="1" dirty="0">
                <a:latin typeface="Arial" panose="020B0604020202020204" pitchFamily="34" charset="0"/>
                <a:cs typeface="Arial" panose="020B0604020202020204" pitchFamily="34" charset="0"/>
              </a:rPr>
              <a:t>The distance between the opponent and the ball.  </a:t>
            </a:r>
          </a:p>
        </p:txBody>
      </p:sp>
      <p:sp>
        <p:nvSpPr>
          <p:cNvPr id="10" name="Title 1"/>
          <p:cNvSpPr txBox="1">
            <a:spLocks/>
          </p:cNvSpPr>
          <p:nvPr/>
        </p:nvSpPr>
        <p:spPr>
          <a:xfrm>
            <a:off x="-2286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(10) Deliberate Handling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44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457200" y="1610380"/>
            <a:ext cx="8382000"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Additional things the referee should look at are:</a:t>
            </a:r>
            <a:endParaRPr lang="en-US" sz="2800" b="1"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838200" y="2438400"/>
            <a:ext cx="7924800" cy="3390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The position of the hand does not necessarily mean that there is an infringement.  </a:t>
            </a:r>
          </a:p>
          <a:p>
            <a:pPr lvl="1">
              <a:spcBef>
                <a:spcPts val="0"/>
              </a:spcBef>
              <a:spcAft>
                <a:spcPts val="1200"/>
              </a:spcAft>
              <a:buFont typeface="Wingdings" panose="05000000000000000000" pitchFamily="2" charset="2"/>
              <a:buChar char="§"/>
            </a:pPr>
            <a:r>
              <a:rPr lang="en-US" b="1" dirty="0" smtClean="0">
                <a:solidFill>
                  <a:srgbClr val="0000FF"/>
                </a:solidFill>
                <a:latin typeface="Arial" pitchFamily="34" charset="0"/>
                <a:cs typeface="Arial" pitchFamily="34" charset="0"/>
              </a:rPr>
              <a:t>Touching the  </a:t>
            </a:r>
            <a:r>
              <a:rPr lang="en-US" b="1" dirty="0">
                <a:solidFill>
                  <a:srgbClr val="0000FF"/>
                </a:solidFill>
                <a:latin typeface="Arial" pitchFamily="34" charset="0"/>
                <a:cs typeface="Arial" pitchFamily="34" charset="0"/>
              </a:rPr>
              <a:t>ball with an object held in </a:t>
            </a:r>
            <a:r>
              <a:rPr lang="en-US" b="1" dirty="0" smtClean="0">
                <a:solidFill>
                  <a:srgbClr val="0000FF"/>
                </a:solidFill>
                <a:latin typeface="Arial" pitchFamily="34" charset="0"/>
                <a:cs typeface="Arial" pitchFamily="34" charset="0"/>
              </a:rPr>
              <a:t>hand is an infringement</a:t>
            </a:r>
          </a:p>
          <a:p>
            <a:pPr lvl="1">
              <a:spcBef>
                <a:spcPts val="0"/>
              </a:spcBef>
              <a:spcAft>
                <a:spcPts val="1200"/>
              </a:spcAft>
              <a:buFont typeface="Wingdings" panose="05000000000000000000" pitchFamily="2" charset="2"/>
              <a:buChar char="§"/>
            </a:pPr>
            <a:r>
              <a:rPr lang="en-US" b="1" dirty="0" smtClean="0">
                <a:solidFill>
                  <a:srgbClr val="0000FF"/>
                </a:solidFill>
                <a:latin typeface="Arial" pitchFamily="34" charset="0"/>
                <a:cs typeface="Arial" pitchFamily="34" charset="0"/>
              </a:rPr>
              <a:t>Hitting the ball </a:t>
            </a:r>
            <a:r>
              <a:rPr lang="en-US" b="1" dirty="0">
                <a:solidFill>
                  <a:srgbClr val="0000FF"/>
                </a:solidFill>
                <a:latin typeface="Arial" pitchFamily="34" charset="0"/>
                <a:cs typeface="Arial" pitchFamily="34" charset="0"/>
              </a:rPr>
              <a:t>with a thrown </a:t>
            </a:r>
            <a:r>
              <a:rPr lang="en-US" b="1" dirty="0" smtClean="0">
                <a:solidFill>
                  <a:srgbClr val="0000FF"/>
                </a:solidFill>
                <a:latin typeface="Arial" pitchFamily="34" charset="0"/>
                <a:cs typeface="Arial" pitchFamily="34" charset="0"/>
              </a:rPr>
              <a:t>object also counts as an infringement</a:t>
            </a:r>
            <a:endParaRPr lang="en-US" b="1" dirty="0">
              <a:solidFill>
                <a:srgbClr val="0000FF"/>
              </a:solidFill>
              <a:latin typeface="Arial" pitchFamily="34" charset="0"/>
              <a:cs typeface="Arial" pitchFamily="34" charset="0"/>
            </a:endParaRPr>
          </a:p>
        </p:txBody>
      </p:sp>
      <p:sp>
        <p:nvSpPr>
          <p:cNvPr id="10" name="Title 1"/>
          <p:cNvSpPr txBox="1">
            <a:spLocks/>
          </p:cNvSpPr>
          <p:nvPr/>
        </p:nvSpPr>
        <p:spPr>
          <a:xfrm>
            <a:off x="-3048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(10) Deliberate Handling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51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DFK Restart Location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8" name="Rectangle 7"/>
          <p:cNvSpPr/>
          <p:nvPr/>
        </p:nvSpPr>
        <p:spPr>
          <a:xfrm>
            <a:off x="381000" y="1295400"/>
            <a:ext cx="8382000" cy="4832092"/>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In most matches, the restart (free kick) is taken where the offense occurred (with the exceptions described later).    </a:t>
            </a:r>
          </a:p>
          <a:p>
            <a:pPr>
              <a:defRPr/>
            </a:pPr>
            <a:endParaRPr lang="en-US" sz="2800" b="1" dirty="0">
              <a:latin typeface="Arial" panose="020B0604020202020204" pitchFamily="34" charset="0"/>
              <a:cs typeface="Arial" panose="020B0604020202020204" pitchFamily="34" charset="0"/>
            </a:endParaRPr>
          </a:p>
          <a:p>
            <a:pPr>
              <a:defRPr/>
            </a:pPr>
            <a:r>
              <a:rPr lang="en-US" sz="2800" b="1" dirty="0" smtClean="0">
                <a:latin typeface="Arial" panose="020B0604020202020204" pitchFamily="34" charset="0"/>
                <a:cs typeface="Arial" panose="020B0604020202020204" pitchFamily="34" charset="0"/>
              </a:rPr>
              <a:t>However, the local rules of competition may specify different types and locations of the restart.</a:t>
            </a:r>
          </a:p>
          <a:p>
            <a:pPr>
              <a:defRPr/>
            </a:pPr>
            <a:endParaRPr lang="en-US" sz="2800" b="1"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T</a:t>
            </a:r>
            <a:r>
              <a:rPr lang="en-US" sz="2800" b="1" dirty="0" smtClean="0">
                <a:latin typeface="Arial" panose="020B0604020202020204" pitchFamily="34" charset="0"/>
                <a:cs typeface="Arial" panose="020B0604020202020204" pitchFamily="34" charset="0"/>
              </a:rPr>
              <a:t>he referee must know the rules of competition for the match they are officiating.  </a:t>
            </a:r>
          </a:p>
          <a:p>
            <a:pPr>
              <a:defRPr/>
            </a:pPr>
            <a:endParaRPr lang="en-US"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28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DFK Restart Location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533400" y="2438400"/>
            <a:ext cx="8153400"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buFont typeface="Wingdings" panose="05000000000000000000" pitchFamily="2" charset="2"/>
              <a:buChar char="§"/>
            </a:pPr>
            <a:r>
              <a:rPr lang="en-US" b="1" dirty="0" smtClean="0">
                <a:solidFill>
                  <a:srgbClr val="0000FF"/>
                </a:solidFill>
                <a:latin typeface="Arial" pitchFamily="34" charset="0"/>
                <a:cs typeface="Arial" pitchFamily="34" charset="0"/>
              </a:rPr>
              <a:t>When a DFK is awarded inside a team’s own goal area, the kick may be taken from any point inside the goal area.</a:t>
            </a:r>
          </a:p>
          <a:p>
            <a:pPr lvl="1">
              <a:spcAft>
                <a:spcPts val="1200"/>
              </a:spcAft>
              <a:buFont typeface="Wingdings" panose="05000000000000000000" pitchFamily="2" charset="2"/>
              <a:buChar char="§"/>
            </a:pPr>
            <a:r>
              <a:rPr lang="en-US" b="1" dirty="0" smtClean="0">
                <a:solidFill>
                  <a:srgbClr val="0000FF"/>
                </a:solidFill>
                <a:latin typeface="Arial" pitchFamily="34" charset="0"/>
                <a:cs typeface="Arial" pitchFamily="34" charset="0"/>
              </a:rPr>
              <a:t>When a DFK is awarded for player committing one of the ten (10) DFK fouls within their own penalty area, the kick is taken from the penalty mark (a Penalty Kick – Law 14). </a:t>
            </a:r>
          </a:p>
        </p:txBody>
      </p:sp>
      <p:sp>
        <p:nvSpPr>
          <p:cNvPr id="2" name="Rectangle 1"/>
          <p:cNvSpPr/>
          <p:nvPr/>
        </p:nvSpPr>
        <p:spPr>
          <a:xfrm>
            <a:off x="304800" y="1331893"/>
            <a:ext cx="8610600" cy="954107"/>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If a DFK is awarded, it is taken </a:t>
            </a:r>
            <a:r>
              <a:rPr lang="en-US" sz="2800" b="1" dirty="0">
                <a:latin typeface="Arial" panose="020B0604020202020204" pitchFamily="34" charset="0"/>
                <a:cs typeface="Arial" panose="020B0604020202020204" pitchFamily="34" charset="0"/>
              </a:rPr>
              <a:t>from the place where the offense occurred with two </a:t>
            </a:r>
            <a:r>
              <a:rPr lang="en-US" sz="2800" b="1" dirty="0" smtClean="0">
                <a:latin typeface="Arial" panose="020B0604020202020204" pitchFamily="34" charset="0"/>
                <a:cs typeface="Arial" panose="020B0604020202020204" pitchFamily="34" charset="0"/>
              </a:rPr>
              <a:t>exceptions</a:t>
            </a:r>
            <a:r>
              <a:rPr lang="en-US" sz="2800" b="1" dirty="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854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371600"/>
            <a:ext cx="80010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 penalty kick is </a:t>
            </a:r>
            <a:r>
              <a:rPr lang="en-US" sz="2800" b="1" dirty="0" smtClean="0">
                <a:latin typeface="Arial" panose="020B0604020202020204" pitchFamily="34" charset="0"/>
                <a:cs typeface="Arial" panose="020B0604020202020204" pitchFamily="34" charset="0"/>
              </a:rPr>
              <a:t>the result of a DFK offense in a team’s own penalty area.  It doesn’t matter where the ball was when the offense was committed (as long as the ball is in play).  </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533400" y="3594318"/>
            <a:ext cx="7772400" cy="2677656"/>
          </a:xfrm>
          <a:prstGeom prst="rect">
            <a:avLst/>
          </a:prstGeom>
        </p:spPr>
        <p:txBody>
          <a:bodyPr wrap="square">
            <a:spAutoFit/>
          </a:bodyPr>
          <a:lstStyle/>
          <a:p>
            <a:pPr>
              <a:defRPr/>
            </a:pPr>
            <a:r>
              <a:rPr lang="en-US" sz="2800" b="1" dirty="0" smtClean="0">
                <a:solidFill>
                  <a:srgbClr val="0000FF"/>
                </a:solidFill>
                <a:latin typeface="Arial" pitchFamily="34" charset="0"/>
                <a:cs typeface="Arial" pitchFamily="34" charset="0"/>
              </a:rPr>
              <a:t>Note, if </a:t>
            </a:r>
            <a:r>
              <a:rPr lang="en-US" sz="2800" b="1" dirty="0">
                <a:solidFill>
                  <a:srgbClr val="0000FF"/>
                </a:solidFill>
                <a:latin typeface="Arial" pitchFamily="34" charset="0"/>
                <a:cs typeface="Arial" pitchFamily="34" charset="0"/>
              </a:rPr>
              <a:t>a player strikes </a:t>
            </a:r>
            <a:r>
              <a:rPr lang="en-US" sz="2800" b="1" dirty="0" smtClean="0">
                <a:solidFill>
                  <a:srgbClr val="0000FF"/>
                </a:solidFill>
                <a:latin typeface="Arial" pitchFamily="34" charset="0"/>
                <a:cs typeface="Arial" pitchFamily="34" charset="0"/>
              </a:rPr>
              <a:t>(or attempts to strike) someone </a:t>
            </a:r>
            <a:r>
              <a:rPr lang="en-US" sz="2800" b="1" dirty="0">
                <a:solidFill>
                  <a:srgbClr val="0000FF"/>
                </a:solidFill>
                <a:latin typeface="Arial" pitchFamily="34" charset="0"/>
                <a:cs typeface="Arial" pitchFamily="34" charset="0"/>
              </a:rPr>
              <a:t>by throwing an object, the location of the </a:t>
            </a:r>
            <a:r>
              <a:rPr lang="en-US" sz="2800" b="1" dirty="0" smtClean="0">
                <a:solidFill>
                  <a:srgbClr val="0000FF"/>
                </a:solidFill>
                <a:latin typeface="Arial" pitchFamily="34" charset="0"/>
                <a:cs typeface="Arial" pitchFamily="34" charset="0"/>
              </a:rPr>
              <a:t>offense </a:t>
            </a:r>
            <a:r>
              <a:rPr lang="en-US" sz="2800" b="1" dirty="0">
                <a:solidFill>
                  <a:srgbClr val="0000FF"/>
                </a:solidFill>
                <a:latin typeface="Arial" pitchFamily="34" charset="0"/>
                <a:cs typeface="Arial" pitchFamily="34" charset="0"/>
              </a:rPr>
              <a:t>is where the person was </a:t>
            </a:r>
            <a:r>
              <a:rPr lang="en-US" sz="2800" b="1" dirty="0" smtClean="0">
                <a:solidFill>
                  <a:srgbClr val="0000FF"/>
                </a:solidFill>
                <a:latin typeface="Arial" pitchFamily="34" charset="0"/>
                <a:cs typeface="Arial" pitchFamily="34" charset="0"/>
              </a:rPr>
              <a:t>struck (or would have been struck), </a:t>
            </a:r>
            <a:r>
              <a:rPr lang="en-US" sz="2800" b="1" dirty="0">
                <a:solidFill>
                  <a:srgbClr val="0000FF"/>
                </a:solidFill>
                <a:latin typeface="Arial" pitchFamily="34" charset="0"/>
                <a:cs typeface="Arial" pitchFamily="34" charset="0"/>
              </a:rPr>
              <a:t>not the location of the person </a:t>
            </a:r>
            <a:r>
              <a:rPr lang="en-US" sz="2800" b="1" dirty="0" smtClean="0">
                <a:solidFill>
                  <a:srgbClr val="0000FF"/>
                </a:solidFill>
                <a:latin typeface="Arial" pitchFamily="34" charset="0"/>
                <a:cs typeface="Arial" pitchFamily="34" charset="0"/>
              </a:rPr>
              <a:t>who threw </a:t>
            </a:r>
            <a:r>
              <a:rPr lang="en-US" sz="2800" b="1" dirty="0">
                <a:solidFill>
                  <a:srgbClr val="0000FF"/>
                </a:solidFill>
                <a:latin typeface="Arial" pitchFamily="34" charset="0"/>
                <a:cs typeface="Arial" pitchFamily="34" charset="0"/>
              </a:rPr>
              <a:t>the object.  </a:t>
            </a:r>
          </a:p>
        </p:txBody>
      </p:sp>
      <p:sp>
        <p:nvSpPr>
          <p:cNvPr id="9"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DFK Restart Location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643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Indirect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3352800"/>
            <a:ext cx="76962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latin typeface="Arial" pitchFamily="34" charset="0"/>
                <a:cs typeface="Arial" pitchFamily="34" charset="0"/>
              </a:rPr>
              <a:t>Plays </a:t>
            </a:r>
            <a:r>
              <a:rPr lang="en-US" sz="2800" b="1" dirty="0">
                <a:latin typeface="Arial" pitchFamily="34" charset="0"/>
                <a:cs typeface="Arial" pitchFamily="34" charset="0"/>
              </a:rPr>
              <a:t>in a dangerous manner </a:t>
            </a:r>
            <a:endParaRPr lang="en-US" sz="2800" b="1" dirty="0" smtClean="0">
              <a:latin typeface="Arial" pitchFamily="34" charset="0"/>
              <a:cs typeface="Arial" pitchFamily="34" charset="0"/>
            </a:endParaRPr>
          </a:p>
          <a:p>
            <a:pPr>
              <a:buFont typeface="Wingdings" panose="05000000000000000000" pitchFamily="2" charset="2"/>
              <a:buChar char="§"/>
            </a:pPr>
            <a:r>
              <a:rPr lang="en-US" sz="2800" b="1" dirty="0" smtClean="0">
                <a:latin typeface="Arial" pitchFamily="34" charset="0"/>
                <a:cs typeface="Arial" pitchFamily="34" charset="0"/>
              </a:rPr>
              <a:t>Impedes </a:t>
            </a:r>
            <a:r>
              <a:rPr lang="en-US" sz="2800" b="1" dirty="0">
                <a:latin typeface="Arial" pitchFamily="34" charset="0"/>
                <a:cs typeface="Arial" pitchFamily="34" charset="0"/>
              </a:rPr>
              <a:t>the progress of an opponent </a:t>
            </a:r>
            <a:r>
              <a:rPr lang="en-US" sz="2800" b="1" dirty="0" smtClean="0">
                <a:latin typeface="Arial" pitchFamily="34" charset="0"/>
                <a:cs typeface="Arial" pitchFamily="34" charset="0"/>
              </a:rPr>
              <a:t> without making contact</a:t>
            </a:r>
          </a:p>
          <a:p>
            <a:pPr>
              <a:buFont typeface="Wingdings" panose="05000000000000000000" pitchFamily="2" charset="2"/>
              <a:buChar char="§"/>
            </a:pPr>
            <a:r>
              <a:rPr lang="en-US" sz="2800" b="1" dirty="0" smtClean="0">
                <a:latin typeface="Arial" pitchFamily="34" charset="0"/>
                <a:cs typeface="Arial" pitchFamily="34" charset="0"/>
              </a:rPr>
              <a:t>Prevents the goalkeeper </a:t>
            </a:r>
            <a:r>
              <a:rPr lang="en-US" sz="2800" b="1" dirty="0">
                <a:latin typeface="Arial" pitchFamily="34" charset="0"/>
                <a:cs typeface="Arial" pitchFamily="34" charset="0"/>
              </a:rPr>
              <a:t>from releasing </a:t>
            </a:r>
            <a:r>
              <a:rPr lang="en-US" sz="2800" b="1" dirty="0" smtClean="0">
                <a:latin typeface="Arial" pitchFamily="34" charset="0"/>
                <a:cs typeface="Arial" pitchFamily="34" charset="0"/>
              </a:rPr>
              <a:t>the ball </a:t>
            </a:r>
            <a:r>
              <a:rPr lang="en-US" sz="2800" b="1" dirty="0">
                <a:latin typeface="Arial" pitchFamily="34" charset="0"/>
                <a:cs typeface="Arial" pitchFamily="34" charset="0"/>
              </a:rPr>
              <a:t>from </a:t>
            </a:r>
            <a:r>
              <a:rPr lang="en-US" sz="2800" b="1" dirty="0" smtClean="0">
                <a:latin typeface="Arial" pitchFamily="34" charset="0"/>
                <a:cs typeface="Arial" pitchFamily="34" charset="0"/>
              </a:rPr>
              <a:t>their hands </a:t>
            </a:r>
          </a:p>
        </p:txBody>
      </p:sp>
      <p:sp>
        <p:nvSpPr>
          <p:cNvPr id="2" name="Rectangle 1"/>
          <p:cNvSpPr/>
          <p:nvPr/>
        </p:nvSpPr>
        <p:spPr>
          <a:xfrm>
            <a:off x="457200" y="1295400"/>
            <a:ext cx="51054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An </a:t>
            </a:r>
            <a:r>
              <a:rPr lang="en-US" sz="2800" b="1" dirty="0" smtClean="0">
                <a:latin typeface="Arial" panose="020B0604020202020204" pitchFamily="34" charset="0"/>
                <a:cs typeface="Arial" panose="020B0604020202020204" pitchFamily="34" charset="0"/>
              </a:rPr>
              <a:t>IFK is </a:t>
            </a:r>
            <a:r>
              <a:rPr lang="en-US" sz="2800" b="1" dirty="0">
                <a:latin typeface="Arial" panose="020B0604020202020204" pitchFamily="34" charset="0"/>
                <a:cs typeface="Arial" panose="020B0604020202020204" pitchFamily="34" charset="0"/>
              </a:rPr>
              <a:t>awarded to the opposing team if, in the opinion of the referee, a player does the </a:t>
            </a:r>
            <a:r>
              <a:rPr lang="en-US" sz="2800" b="1" dirty="0" smtClean="0">
                <a:latin typeface="Arial" panose="020B0604020202020204" pitchFamily="34" charset="0"/>
                <a:cs typeface="Arial" panose="020B0604020202020204" pitchFamily="34" charset="0"/>
              </a:rPr>
              <a:t>following</a:t>
            </a:r>
            <a:r>
              <a:rPr lang="en-US" sz="2800" b="1" dirty="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pic>
        <p:nvPicPr>
          <p:cNvPr id="8" name="Picture 8" descr="C:\Users\rmooney\Documents\Images\Grade 9\_57R13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552"/>
          <a:stretch/>
        </p:blipFill>
        <p:spPr bwMode="auto">
          <a:xfrm>
            <a:off x="5791200" y="1219201"/>
            <a:ext cx="3352800" cy="1909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73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3080" name="Picture 8" descr="C:\Users\rmooney\Documents\Images\Grade 9\_57R13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552"/>
          <a:stretch/>
        </p:blipFill>
        <p:spPr bwMode="auto">
          <a:xfrm>
            <a:off x="4800600" y="1219200"/>
            <a:ext cx="4343400" cy="2474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739205"/>
            <a:ext cx="4777563" cy="1384995"/>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The indirect </a:t>
            </a:r>
            <a:r>
              <a:rPr lang="en-US" sz="2800" b="1" dirty="0">
                <a:latin typeface="Arial" panose="020B0604020202020204" pitchFamily="34" charset="0"/>
                <a:cs typeface="Arial" panose="020B0604020202020204" pitchFamily="34" charset="0"/>
              </a:rPr>
              <a:t>free kick </a:t>
            </a:r>
            <a:r>
              <a:rPr lang="en-US" sz="2800" b="1" dirty="0" smtClean="0">
                <a:latin typeface="Arial" panose="020B0604020202020204" pitchFamily="34" charset="0"/>
                <a:cs typeface="Arial" panose="020B0604020202020204" pitchFamily="34" charset="0"/>
              </a:rPr>
              <a:t>(IFK) fouls </a:t>
            </a:r>
            <a:r>
              <a:rPr lang="en-US" sz="2800" b="1" dirty="0">
                <a:latin typeface="Arial" panose="020B0604020202020204" pitchFamily="34" charset="0"/>
                <a:cs typeface="Arial" panose="020B0604020202020204" pitchFamily="34" charset="0"/>
              </a:rPr>
              <a:t>are also separated into two groups.  </a:t>
            </a:r>
          </a:p>
        </p:txBody>
      </p:sp>
      <p:sp>
        <p:nvSpPr>
          <p:cNvPr id="3" name="Rectangle 2"/>
          <p:cNvSpPr/>
          <p:nvPr/>
        </p:nvSpPr>
        <p:spPr>
          <a:xfrm>
            <a:off x="876300" y="4191000"/>
            <a:ext cx="7391400" cy="1384995"/>
          </a:xfrm>
          <a:prstGeom prst="rect">
            <a:avLst/>
          </a:prstGeom>
        </p:spPr>
        <p:txBody>
          <a:bodyPr wrap="square">
            <a:spAutoFit/>
          </a:bodyPr>
          <a:lstStyle/>
          <a:p>
            <a:pPr>
              <a:defRPr/>
            </a:pPr>
            <a:r>
              <a:rPr lang="en-US" sz="2800" b="1" dirty="0">
                <a:solidFill>
                  <a:srgbClr val="0000FF"/>
                </a:solidFill>
                <a:latin typeface="Arial" panose="020B0604020202020204" pitchFamily="34" charset="0"/>
                <a:cs typeface="Arial" panose="020B0604020202020204" pitchFamily="34" charset="0"/>
              </a:rPr>
              <a:t>There are four </a:t>
            </a:r>
            <a:r>
              <a:rPr lang="en-US" sz="2800" b="1" dirty="0" smtClean="0">
                <a:solidFill>
                  <a:srgbClr val="0000FF"/>
                </a:solidFill>
                <a:latin typeface="Arial" panose="020B0604020202020204" pitchFamily="34" charset="0"/>
                <a:cs typeface="Arial" panose="020B0604020202020204" pitchFamily="34" charset="0"/>
              </a:rPr>
              <a:t>(4) fouls </a:t>
            </a:r>
            <a:r>
              <a:rPr lang="en-US" sz="2800" b="1" dirty="0">
                <a:solidFill>
                  <a:srgbClr val="0000FF"/>
                </a:solidFill>
                <a:latin typeface="Arial" panose="020B0604020202020204" pitchFamily="34" charset="0"/>
                <a:cs typeface="Arial" panose="020B0604020202020204" pitchFamily="34" charset="0"/>
              </a:rPr>
              <a:t>committed by field players and four </a:t>
            </a:r>
            <a:r>
              <a:rPr lang="en-US" sz="2800" b="1" dirty="0" smtClean="0">
                <a:solidFill>
                  <a:srgbClr val="0000FF"/>
                </a:solidFill>
                <a:latin typeface="Arial" panose="020B0604020202020204" pitchFamily="34" charset="0"/>
                <a:cs typeface="Arial" panose="020B0604020202020204" pitchFamily="34" charset="0"/>
              </a:rPr>
              <a:t>(4) fouls </a:t>
            </a:r>
            <a:r>
              <a:rPr lang="en-US" sz="2800" b="1" dirty="0">
                <a:solidFill>
                  <a:srgbClr val="0000FF"/>
                </a:solidFill>
                <a:latin typeface="Arial" panose="020B0604020202020204" pitchFamily="34" charset="0"/>
                <a:cs typeface="Arial" panose="020B0604020202020204" pitchFamily="34" charset="0"/>
              </a:rPr>
              <a:t>specifically committed by a goalkeeper.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058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10" name="Picture 2" descr="C:\Users\rmooney\Documents\Images\Grade 9\_57R11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69"/>
          <a:stretch/>
        </p:blipFill>
        <p:spPr bwMode="auto">
          <a:xfrm>
            <a:off x="1447800" y="1307938"/>
            <a:ext cx="6019800" cy="34164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5800" y="4876800"/>
            <a:ext cx="7696200" cy="1384995"/>
          </a:xfrm>
          <a:prstGeom prst="rect">
            <a:avLst/>
          </a:prstGeom>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The </a:t>
            </a:r>
            <a:r>
              <a:rPr lang="en-US" sz="2800" b="1" dirty="0" smtClean="0">
                <a:solidFill>
                  <a:srgbClr val="FF0000"/>
                </a:solidFill>
                <a:latin typeface="Arial" panose="020B0604020202020204" pitchFamily="34" charset="0"/>
                <a:cs typeface="Arial" panose="020B0604020202020204" pitchFamily="34" charset="0"/>
              </a:rPr>
              <a:t>first </a:t>
            </a:r>
            <a:r>
              <a:rPr lang="en-US" sz="2800" b="1" dirty="0">
                <a:solidFill>
                  <a:srgbClr val="FF0000"/>
                </a:solidFill>
                <a:latin typeface="Arial" panose="020B0604020202020204" pitchFamily="34" charset="0"/>
                <a:cs typeface="Arial" panose="020B0604020202020204" pitchFamily="34" charset="0"/>
              </a:rPr>
              <a:t>group of  four (4) indirect free kick (IFK) fouls </a:t>
            </a:r>
            <a:r>
              <a:rPr lang="en-US" sz="2800" b="1" dirty="0" smtClean="0">
                <a:solidFill>
                  <a:srgbClr val="FF0000"/>
                </a:solidFill>
                <a:latin typeface="Arial" panose="020B0604020202020204" pitchFamily="34" charset="0"/>
                <a:cs typeface="Arial" panose="020B0604020202020204" pitchFamily="34" charset="0"/>
              </a:rPr>
              <a:t>can be committed by any field player including the </a:t>
            </a:r>
            <a:r>
              <a:rPr lang="en-US" sz="2800" b="1" dirty="0">
                <a:solidFill>
                  <a:srgbClr val="FF0000"/>
                </a:solidFill>
                <a:latin typeface="Arial" panose="020B0604020202020204" pitchFamily="34" charset="0"/>
                <a:cs typeface="Arial" panose="020B0604020202020204" pitchFamily="34" charset="0"/>
              </a:rPr>
              <a:t>goalkeeper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18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2" name="Picture 2" descr="C:\Users\rmooney\Documents\Images\Illustrations\DANGEROUSP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1295400"/>
            <a:ext cx="3670961" cy="4253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0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219200"/>
            <a:ext cx="3200400" cy="2218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rmooney\Documents\Images\Laws of the Game Made Easy\LOGME Artwork 0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6280" y="3276600"/>
            <a:ext cx="2786647" cy="25846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5663625"/>
            <a:ext cx="8458200" cy="584775"/>
          </a:xfrm>
          <a:prstGeom prst="rect">
            <a:avLst/>
          </a:prstGeom>
        </p:spPr>
        <p:txBody>
          <a:bodyPr wrap="square">
            <a:spAutoFit/>
          </a:bodyPr>
          <a:lstStyle/>
          <a:p>
            <a:pPr algn="ctr">
              <a:defRPr/>
            </a:pPr>
            <a:r>
              <a:rPr lang="en-US" sz="3200" b="1" dirty="0">
                <a:latin typeface="Arial" pitchFamily="34" charset="0"/>
                <a:cs typeface="Arial" pitchFamily="34" charset="0"/>
              </a:rPr>
              <a:t>Playing in a dangerous </a:t>
            </a:r>
            <a:r>
              <a:rPr lang="en-US" sz="3200" b="1" dirty="0" smtClean="0">
                <a:latin typeface="Arial" pitchFamily="34" charset="0"/>
                <a:cs typeface="Arial" pitchFamily="34" charset="0"/>
              </a:rPr>
              <a:t>or unsafe manner</a:t>
            </a:r>
            <a:r>
              <a:rPr lang="en-US" sz="3200" b="1" dirty="0">
                <a:latin typeface="Arial" pitchFamily="34" charset="0"/>
                <a:cs typeface="Arial" pitchFamily="34" charset="0"/>
              </a:rPr>
              <a:t>.  </a:t>
            </a:r>
          </a:p>
        </p:txBody>
      </p:sp>
      <p:sp>
        <p:nvSpPr>
          <p:cNvPr id="11"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 Dangerous Play</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3" name="Picture 12" descr="OhioSouthshirt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81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438394"/>
            <a:ext cx="8077200" cy="4124206"/>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If the </a:t>
            </a:r>
            <a:r>
              <a:rPr lang="en-US" sz="2800" b="1" u="sng" dirty="0" smtClean="0">
                <a:solidFill>
                  <a:srgbClr val="0000FF"/>
                </a:solidFill>
                <a:latin typeface="Arial" panose="020B0604020202020204" pitchFamily="34" charset="0"/>
                <a:cs typeface="Arial" panose="020B0604020202020204" pitchFamily="34" charset="0"/>
              </a:rPr>
              <a:t>ball is in-play</a:t>
            </a:r>
            <a:r>
              <a:rPr lang="en-US" sz="2800" b="1" dirty="0" smtClean="0">
                <a:solidFill>
                  <a:srgbClr val="0000FF"/>
                </a:solidFill>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and a player commits an offense inside the field-of-play against:</a:t>
            </a:r>
          </a:p>
          <a:p>
            <a:pPr>
              <a:defRPr/>
            </a:pPr>
            <a:endParaRPr lang="en-US" sz="1000" b="1"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an opponent – restart is an IFK, DFK or PK, </a:t>
            </a:r>
          </a:p>
          <a:p>
            <a:pPr marL="457200"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 team-mate, a substitute, a substituted player or any team official – restart is a </a:t>
            </a:r>
            <a:r>
              <a:rPr lang="en-US" sz="2800" b="1" dirty="0" smtClean="0">
                <a:solidFill>
                  <a:srgbClr val="FF0000"/>
                </a:solidFill>
                <a:latin typeface="Arial" panose="020B0604020202020204" pitchFamily="34" charset="0"/>
                <a:cs typeface="Arial" panose="020B0604020202020204" pitchFamily="34" charset="0"/>
              </a:rPr>
              <a:t>DFK or PK</a:t>
            </a:r>
            <a:r>
              <a:rPr lang="en-US" sz="2800" b="1" dirty="0" smtClean="0">
                <a:latin typeface="Arial" panose="020B0604020202020204" pitchFamily="34" charset="0"/>
                <a:cs typeface="Arial" panose="020B0604020202020204" pitchFamily="34" charset="0"/>
              </a:rPr>
              <a:t>,</a:t>
            </a:r>
          </a:p>
          <a:p>
            <a:pPr marL="457200"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 match official  (Referee or AR) – restart is a </a:t>
            </a:r>
            <a:r>
              <a:rPr lang="en-US" sz="2800" b="1" dirty="0" smtClean="0">
                <a:solidFill>
                  <a:srgbClr val="FF0000"/>
                </a:solidFill>
                <a:latin typeface="Arial" panose="020B0604020202020204" pitchFamily="34" charset="0"/>
                <a:cs typeface="Arial" panose="020B0604020202020204" pitchFamily="34" charset="0"/>
              </a:rPr>
              <a:t>DFK or PK</a:t>
            </a:r>
            <a:r>
              <a:rPr lang="en-US" sz="2800" b="1" dirty="0" smtClean="0">
                <a:latin typeface="Arial" panose="020B0604020202020204" pitchFamily="34" charset="0"/>
                <a:cs typeface="Arial" panose="020B0604020202020204" pitchFamily="34" charset="0"/>
              </a:rPr>
              <a:t>,</a:t>
            </a:r>
          </a:p>
          <a:p>
            <a:pPr marL="457200"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any other person – restart is a dropped ball</a:t>
            </a:r>
          </a:p>
        </p:txBody>
      </p:sp>
      <p:sp>
        <p:nvSpPr>
          <p:cNvPr id="9" name="Title 1"/>
          <p:cNvSpPr txBox="1">
            <a:spLocks/>
          </p:cNvSpPr>
          <p:nvPr/>
        </p:nvSpPr>
        <p:spPr>
          <a:xfrm>
            <a:off x="1524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Offenses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54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sp>
        <p:nvSpPr>
          <p:cNvPr id="3" name="Rectangle 2"/>
          <p:cNvSpPr/>
          <p:nvPr/>
        </p:nvSpPr>
        <p:spPr>
          <a:xfrm>
            <a:off x="152400" y="1219200"/>
            <a:ext cx="8686800" cy="3200876"/>
          </a:xfrm>
          <a:prstGeom prst="rect">
            <a:avLst/>
          </a:prstGeom>
        </p:spPr>
        <p:txBody>
          <a:bodyPr wrap="square">
            <a:spAutoFit/>
          </a:bodyPr>
          <a:lstStyle/>
          <a:p>
            <a:pPr marL="231775">
              <a:defRPr/>
            </a:pPr>
            <a:r>
              <a:rPr lang="en-US" sz="2400" b="1" dirty="0" smtClean="0">
                <a:latin typeface="Arial" pitchFamily="34" charset="0"/>
                <a:cs typeface="Arial" pitchFamily="34" charset="0"/>
              </a:rPr>
              <a:t>Play should be considered dangerous</a:t>
            </a:r>
          </a:p>
          <a:p>
            <a:pPr marL="231775">
              <a:spcAft>
                <a:spcPts val="600"/>
              </a:spcAft>
              <a:defRPr/>
            </a:pPr>
            <a:r>
              <a:rPr lang="en-US" sz="2400" b="1" dirty="0" smtClean="0">
                <a:latin typeface="Arial" pitchFamily="34" charset="0"/>
                <a:cs typeface="Arial" pitchFamily="34" charset="0"/>
              </a:rPr>
              <a:t>when:  </a:t>
            </a:r>
          </a:p>
          <a:p>
            <a:pPr marL="568325" indent="-336550">
              <a:buFont typeface="Wingdings" panose="05000000000000000000" pitchFamily="2" charset="2"/>
              <a:buChar char="§"/>
              <a:defRPr/>
            </a:pPr>
            <a:r>
              <a:rPr lang="en-US" sz="2400" b="1" dirty="0" smtClean="0">
                <a:latin typeface="Arial" pitchFamily="34" charset="0"/>
                <a:cs typeface="Arial" pitchFamily="34" charset="0"/>
              </a:rPr>
              <a:t>the referee feels a player might be </a:t>
            </a:r>
          </a:p>
          <a:p>
            <a:pPr marL="568325" indent="-336550">
              <a:defRPr/>
            </a:pPr>
            <a:r>
              <a:rPr lang="en-US" sz="2400" b="1" dirty="0" smtClean="0">
                <a:latin typeface="Arial" pitchFamily="34" charset="0"/>
                <a:cs typeface="Arial" pitchFamily="34" charset="0"/>
              </a:rPr>
              <a:t>    injured because of the way they </a:t>
            </a:r>
          </a:p>
          <a:p>
            <a:pPr marL="568325" indent="-336550">
              <a:spcAft>
                <a:spcPts val="600"/>
              </a:spcAft>
              <a:defRPr/>
            </a:pPr>
            <a:r>
              <a:rPr lang="en-US" sz="2400" b="1" dirty="0" smtClean="0">
                <a:latin typeface="Arial" pitchFamily="34" charset="0"/>
                <a:cs typeface="Arial" pitchFamily="34" charset="0"/>
              </a:rPr>
              <a:t>    or their opponent is playing;  </a:t>
            </a:r>
          </a:p>
          <a:p>
            <a:pPr marL="568325" indent="-336550">
              <a:buFont typeface="Wingdings" panose="05000000000000000000" pitchFamily="2" charset="2"/>
              <a:buChar char="§"/>
              <a:defRPr/>
            </a:pPr>
            <a:r>
              <a:rPr lang="en-US" sz="2400" b="1" dirty="0" smtClean="0">
                <a:latin typeface="Arial" pitchFamily="34" charset="0"/>
                <a:cs typeface="Arial" pitchFamily="34" charset="0"/>
              </a:rPr>
              <a:t>an </a:t>
            </a:r>
            <a:r>
              <a:rPr lang="en-US" sz="2400" b="1" dirty="0">
                <a:latin typeface="Arial" pitchFamily="34" charset="0"/>
                <a:cs typeface="Arial" pitchFamily="34" charset="0"/>
              </a:rPr>
              <a:t>opponent is </a:t>
            </a:r>
            <a:r>
              <a:rPr lang="en-US" sz="2400" b="1" dirty="0" smtClean="0">
                <a:latin typeface="Arial" pitchFamily="34" charset="0"/>
                <a:cs typeface="Arial" pitchFamily="34" charset="0"/>
              </a:rPr>
              <a:t>unfairly affected</a:t>
            </a:r>
          </a:p>
          <a:p>
            <a:pPr marL="568325" indent="-336550">
              <a:defRPr/>
            </a:pPr>
            <a:r>
              <a:rPr lang="en-US" sz="2400" b="1" dirty="0" smtClean="0">
                <a:latin typeface="Arial" pitchFamily="34" charset="0"/>
                <a:cs typeface="Arial" pitchFamily="34" charset="0"/>
              </a:rPr>
              <a:t>    by stopping their challenge </a:t>
            </a:r>
            <a:r>
              <a:rPr lang="en-US" sz="2400" b="1" dirty="0">
                <a:latin typeface="Arial" pitchFamily="34" charset="0"/>
                <a:cs typeface="Arial" pitchFamily="34" charset="0"/>
              </a:rPr>
              <a:t>for </a:t>
            </a:r>
            <a:r>
              <a:rPr lang="en-US" sz="2400" b="1" dirty="0" smtClean="0">
                <a:latin typeface="Arial" pitchFamily="34" charset="0"/>
                <a:cs typeface="Arial" pitchFamily="34" charset="0"/>
              </a:rPr>
              <a:t>the</a:t>
            </a:r>
          </a:p>
          <a:p>
            <a:pPr marL="568325" indent="-336550">
              <a:defRPr/>
            </a:pPr>
            <a:r>
              <a:rPr lang="en-US" sz="2400" b="1" dirty="0">
                <a:latin typeface="Arial" pitchFamily="34" charset="0"/>
                <a:cs typeface="Arial" pitchFamily="34" charset="0"/>
              </a:rPr>
              <a:t> </a:t>
            </a:r>
            <a:r>
              <a:rPr lang="en-US" sz="2400" b="1" dirty="0" smtClean="0">
                <a:latin typeface="Arial" pitchFamily="34" charset="0"/>
                <a:cs typeface="Arial" pitchFamily="34" charset="0"/>
              </a:rPr>
              <a:t>   ball to </a:t>
            </a:r>
            <a:r>
              <a:rPr lang="en-US" sz="2400" b="1" dirty="0">
                <a:latin typeface="Arial" pitchFamily="34" charset="0"/>
                <a:cs typeface="Arial" pitchFamily="34" charset="0"/>
              </a:rPr>
              <a:t>avoid </a:t>
            </a:r>
            <a:r>
              <a:rPr lang="en-US" sz="2400" b="1" dirty="0" smtClean="0">
                <a:latin typeface="Arial" pitchFamily="34" charset="0"/>
                <a:cs typeface="Arial" pitchFamily="34" charset="0"/>
              </a:rPr>
              <a:t>causing or getting injured.    </a:t>
            </a:r>
            <a:endParaRPr lang="en-US" sz="2400" b="1" dirty="0">
              <a:latin typeface="Arial" pitchFamily="34" charset="0"/>
              <a:cs typeface="Arial" pitchFamily="34" charset="0"/>
            </a:endParaRPr>
          </a:p>
        </p:txBody>
      </p:sp>
      <p:pic>
        <p:nvPicPr>
          <p:cNvPr id="11" name="Picture 3" descr="C:\Users\rmooney\Documents\Images\Laws of the Game Made Easy\LOGME Artwork 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1153" y="1371600"/>
            <a:ext cx="2786647" cy="25846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2400" y="4384864"/>
            <a:ext cx="8763000" cy="2015936"/>
          </a:xfrm>
          <a:prstGeom prst="rect">
            <a:avLst/>
          </a:prstGeom>
        </p:spPr>
        <p:txBody>
          <a:bodyPr wrap="square">
            <a:spAutoFit/>
          </a:bodyPr>
          <a:lstStyle/>
          <a:p>
            <a:pPr marL="231775">
              <a:spcAft>
                <a:spcPts val="600"/>
              </a:spcAft>
              <a:defRPr/>
            </a:pPr>
            <a:r>
              <a:rPr lang="en-US" sz="2400" b="1" dirty="0" smtClean="0">
                <a:solidFill>
                  <a:srgbClr val="0000FF"/>
                </a:solidFill>
                <a:latin typeface="Arial" pitchFamily="34" charset="0"/>
                <a:cs typeface="Arial" pitchFamily="34" charset="0"/>
              </a:rPr>
              <a:t>The referee should also consider player experience/skill </a:t>
            </a:r>
            <a:r>
              <a:rPr lang="en-US" sz="2400" b="1" dirty="0">
                <a:solidFill>
                  <a:srgbClr val="0000FF"/>
                </a:solidFill>
                <a:latin typeface="Arial" pitchFamily="34" charset="0"/>
                <a:cs typeface="Arial" pitchFamily="34" charset="0"/>
              </a:rPr>
              <a:t>level </a:t>
            </a:r>
            <a:r>
              <a:rPr lang="en-US" sz="2400" b="1" dirty="0" smtClean="0">
                <a:solidFill>
                  <a:srgbClr val="0000FF"/>
                </a:solidFill>
                <a:latin typeface="Arial" pitchFamily="34" charset="0"/>
                <a:cs typeface="Arial" pitchFamily="34" charset="0"/>
              </a:rPr>
              <a:t>when looking at dangerous play.  </a:t>
            </a:r>
          </a:p>
          <a:p>
            <a:pPr marL="565150" indent="-342900">
              <a:buFont typeface="Wingdings" panose="05000000000000000000" pitchFamily="2" charset="2"/>
              <a:buChar char="§"/>
              <a:defRPr/>
            </a:pPr>
            <a:r>
              <a:rPr lang="en-US" sz="2400" b="1" dirty="0" smtClean="0">
                <a:solidFill>
                  <a:srgbClr val="0000FF"/>
                </a:solidFill>
                <a:latin typeface="Arial" pitchFamily="34" charset="0"/>
                <a:cs typeface="Arial" pitchFamily="34" charset="0"/>
              </a:rPr>
              <a:t>More skilled </a:t>
            </a:r>
            <a:r>
              <a:rPr lang="en-US" sz="2400" b="1" dirty="0">
                <a:solidFill>
                  <a:srgbClr val="0000FF"/>
                </a:solidFill>
                <a:latin typeface="Arial" pitchFamily="34" charset="0"/>
                <a:cs typeface="Arial" pitchFamily="34" charset="0"/>
              </a:rPr>
              <a:t>and </a:t>
            </a:r>
            <a:r>
              <a:rPr lang="en-US" sz="2400" b="1" dirty="0" smtClean="0">
                <a:solidFill>
                  <a:srgbClr val="0000FF"/>
                </a:solidFill>
                <a:latin typeface="Arial" pitchFamily="34" charset="0"/>
                <a:cs typeface="Arial" pitchFamily="34" charset="0"/>
              </a:rPr>
              <a:t>experienced players, may wish to accept </a:t>
            </a:r>
            <a:r>
              <a:rPr lang="en-US" sz="2400" b="1" dirty="0">
                <a:solidFill>
                  <a:srgbClr val="0000FF"/>
                </a:solidFill>
                <a:latin typeface="Arial" pitchFamily="34" charset="0"/>
                <a:cs typeface="Arial" pitchFamily="34" charset="0"/>
              </a:rPr>
              <a:t>the danger of an act and continue playing compared to </a:t>
            </a:r>
            <a:r>
              <a:rPr lang="en-US" sz="2400" b="1" dirty="0" smtClean="0">
                <a:solidFill>
                  <a:srgbClr val="0000FF"/>
                </a:solidFill>
                <a:latin typeface="Arial" pitchFamily="34" charset="0"/>
                <a:cs typeface="Arial" pitchFamily="34" charset="0"/>
              </a:rPr>
              <a:t>less skilled and experienced players.</a:t>
            </a:r>
            <a:endParaRPr lang="en-US" sz="2400" b="1" dirty="0">
              <a:solidFill>
                <a:srgbClr val="0000FF"/>
              </a:solidFill>
              <a:latin typeface="Arial" pitchFamily="34" charset="0"/>
              <a:cs typeface="Arial" pitchFamily="34" charset="0"/>
            </a:endParaRPr>
          </a:p>
        </p:txBody>
      </p:sp>
      <p:sp>
        <p:nvSpPr>
          <p:cNvPr id="10"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 Dangerous Play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4" name="Picture 13"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331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Dangerous Play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2" name="Picture 2" descr="C:\Users\rmooney\Documents\Images\Illustrations\DANGEROUSP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4838" y="1385764"/>
            <a:ext cx="3210562" cy="37196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1447800"/>
            <a:ext cx="4548040" cy="584775"/>
          </a:xfrm>
          <a:prstGeom prst="rect">
            <a:avLst/>
          </a:prstGeom>
        </p:spPr>
        <p:txBody>
          <a:bodyPr wrap="none">
            <a:spAutoFit/>
          </a:bodyPr>
          <a:lstStyle/>
          <a:p>
            <a:pPr>
              <a:defRPr/>
            </a:pPr>
            <a:r>
              <a:rPr lang="en-US" sz="3200" b="1" dirty="0">
                <a:latin typeface="Arial" pitchFamily="34" charset="0"/>
                <a:cs typeface="Arial" pitchFamily="34" charset="0"/>
              </a:rPr>
              <a:t>Playing </a:t>
            </a:r>
            <a:r>
              <a:rPr lang="en-US" sz="3200" b="1" dirty="0" smtClean="0">
                <a:latin typeface="Arial" pitchFamily="34" charset="0"/>
                <a:cs typeface="Arial" pitchFamily="34" charset="0"/>
              </a:rPr>
              <a:t>Dangerously</a:t>
            </a:r>
            <a:r>
              <a:rPr lang="en-US" sz="3200" b="1" dirty="0">
                <a:latin typeface="Arial" pitchFamily="34" charset="0"/>
                <a:cs typeface="Arial" pitchFamily="34" charset="0"/>
              </a:rPr>
              <a:t>.  </a:t>
            </a:r>
          </a:p>
        </p:txBody>
      </p:sp>
      <p:sp>
        <p:nvSpPr>
          <p:cNvPr id="8" name="Rectangle 7"/>
          <p:cNvSpPr/>
          <p:nvPr/>
        </p:nvSpPr>
        <p:spPr>
          <a:xfrm>
            <a:off x="609600" y="2201882"/>
            <a:ext cx="4876800" cy="3970318"/>
          </a:xfrm>
          <a:prstGeom prst="rect">
            <a:avLst/>
          </a:prstGeom>
        </p:spPr>
        <p:txBody>
          <a:bodyPr wrap="square">
            <a:spAutoFit/>
          </a:bodyPr>
          <a:lstStyle/>
          <a:p>
            <a:pPr>
              <a:defRPr/>
            </a:pPr>
            <a:r>
              <a:rPr lang="en-US" sz="2800" b="1" dirty="0">
                <a:latin typeface="Arial" pitchFamily="34" charset="0"/>
                <a:cs typeface="Arial" pitchFamily="34" charset="0"/>
              </a:rPr>
              <a:t>An action is considered dangerous play when an opponent is adversely or unfairly affected, usually by the opponent ceasing to challenge for the ball in order to avoid receiving or causing injury as a result of the action.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928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1026" name="Picture 2" descr="C:\Users\rmooney\Documents\Images\Illustrations\IMPEDING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1295401"/>
            <a:ext cx="4038600" cy="28063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67200" y="1905000"/>
            <a:ext cx="4724400" cy="1077218"/>
          </a:xfrm>
          <a:prstGeom prst="rect">
            <a:avLst/>
          </a:prstGeom>
        </p:spPr>
        <p:txBody>
          <a:bodyPr wrap="square">
            <a:spAutoFit/>
          </a:bodyPr>
          <a:lstStyle/>
          <a:p>
            <a:pPr algn="ctr">
              <a:defRPr/>
            </a:pPr>
            <a:r>
              <a:rPr lang="en-US" sz="3200" b="1" dirty="0">
                <a:latin typeface="Arial" panose="020B0604020202020204" pitchFamily="34" charset="0"/>
                <a:cs typeface="Arial" panose="020B0604020202020204" pitchFamily="34" charset="0"/>
              </a:rPr>
              <a:t>Impeding the progress of an opponent.  </a:t>
            </a:r>
          </a:p>
        </p:txBody>
      </p:sp>
      <p:sp>
        <p:nvSpPr>
          <p:cNvPr id="11" name="Rectangle 10"/>
          <p:cNvSpPr/>
          <p:nvPr/>
        </p:nvSpPr>
        <p:spPr>
          <a:xfrm>
            <a:off x="228600" y="4038600"/>
            <a:ext cx="8353689" cy="2246769"/>
          </a:xfrm>
          <a:prstGeom prst="rect">
            <a:avLst/>
          </a:prstGeom>
        </p:spPr>
        <p:txBody>
          <a:bodyPr wrap="square">
            <a:spAutoFit/>
          </a:bodyPr>
          <a:lstStyle/>
          <a:p>
            <a:pPr>
              <a:defRPr/>
            </a:pPr>
            <a:r>
              <a:rPr lang="en-US" sz="2800" b="1" dirty="0">
                <a:latin typeface="Arial" panose="020B0604020202020204" pitchFamily="34" charset="0"/>
                <a:cs typeface="Arial" pitchFamily="34" charset="0"/>
              </a:rPr>
              <a:t>Impeding </a:t>
            </a:r>
            <a:r>
              <a:rPr lang="en-US" sz="2800" b="1" dirty="0" smtClean="0">
                <a:latin typeface="Arial" panose="020B0604020202020204" pitchFamily="34" charset="0"/>
                <a:cs typeface="Arial" pitchFamily="34" charset="0"/>
              </a:rPr>
              <a:t>the progress of an opponent means moving into their path to obstruct, block, slow down or force a change in direction when the ball is not within playing distance of either player.  </a:t>
            </a:r>
            <a:endParaRPr lang="en-US" sz="2800" b="1" dirty="0">
              <a:latin typeface="Arial" panose="020B0604020202020204" pitchFamily="34" charset="0"/>
              <a:cs typeface="Arial" pitchFamily="34" charset="0"/>
            </a:endParaRPr>
          </a:p>
        </p:txBody>
      </p:sp>
      <p:sp>
        <p:nvSpPr>
          <p:cNvPr id="12"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 Impeding</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4" name="Picture 13"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95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sp>
        <p:nvSpPr>
          <p:cNvPr id="3" name="Rectangle 2"/>
          <p:cNvSpPr/>
          <p:nvPr/>
        </p:nvSpPr>
        <p:spPr>
          <a:xfrm>
            <a:off x="4953000" y="1524000"/>
            <a:ext cx="3937000" cy="2677656"/>
          </a:xfrm>
          <a:prstGeom prst="rect">
            <a:avLst/>
          </a:prstGeom>
        </p:spPr>
        <p:txBody>
          <a:bodyPr wrap="square">
            <a:spAutoFit/>
          </a:bodyPr>
          <a:lstStyle/>
          <a:p>
            <a:pPr marL="0" lvl="1">
              <a:defRPr/>
            </a:pPr>
            <a:r>
              <a:rPr lang="en-US" sz="2800" b="1" dirty="0">
                <a:latin typeface="Arial" panose="020B0604020202020204" pitchFamily="34" charset="0"/>
                <a:cs typeface="Arial" panose="020B0604020202020204" pitchFamily="34" charset="0"/>
              </a:rPr>
              <a:t>Impeding </a:t>
            </a:r>
            <a:r>
              <a:rPr lang="en-US" sz="2800" b="1" dirty="0" smtClean="0">
                <a:latin typeface="Arial" panose="020B0604020202020204" pitchFamily="34" charset="0"/>
                <a:cs typeface="Arial" panose="020B0604020202020204" pitchFamily="34" charset="0"/>
              </a:rPr>
              <a:t>requires the </a:t>
            </a:r>
            <a:r>
              <a:rPr lang="en-US" sz="2800" b="1" dirty="0">
                <a:latin typeface="Arial" panose="020B0604020202020204" pitchFamily="34" charset="0"/>
                <a:cs typeface="Arial" panose="020B0604020202020204" pitchFamily="34" charset="0"/>
              </a:rPr>
              <a:t>ball </a:t>
            </a:r>
            <a:r>
              <a:rPr lang="en-US" sz="2800" b="1" u="sng" dirty="0">
                <a:latin typeface="Arial" panose="020B0604020202020204" pitchFamily="34" charset="0"/>
                <a:cs typeface="Arial" panose="020B0604020202020204" pitchFamily="34" charset="0"/>
              </a:rPr>
              <a:t>not</a:t>
            </a:r>
            <a:r>
              <a:rPr lang="en-US" sz="2800" b="1" dirty="0">
                <a:latin typeface="Arial" panose="020B0604020202020204" pitchFamily="34" charset="0"/>
                <a:cs typeface="Arial" panose="020B0604020202020204" pitchFamily="34" charset="0"/>
              </a:rPr>
              <a:t> be within playing distance </a:t>
            </a:r>
            <a:r>
              <a:rPr lang="en-US" sz="2800" b="1" dirty="0" smtClean="0">
                <a:latin typeface="Arial" panose="020B0604020202020204" pitchFamily="34" charset="0"/>
                <a:cs typeface="Arial" panose="020B0604020202020204" pitchFamily="34" charset="0"/>
              </a:rPr>
              <a:t>AND that there is no physical </a:t>
            </a:r>
            <a:r>
              <a:rPr lang="en-US" sz="2800" b="1" dirty="0">
                <a:latin typeface="Arial" panose="020B0604020202020204" pitchFamily="34" charset="0"/>
                <a:cs typeface="Arial" panose="020B0604020202020204" pitchFamily="34" charset="0"/>
              </a:rPr>
              <a:t>contact between the </a:t>
            </a:r>
            <a:r>
              <a:rPr lang="en-US" sz="2800" b="1" dirty="0" smtClean="0">
                <a:latin typeface="Arial" panose="020B0604020202020204" pitchFamily="34" charset="0"/>
                <a:cs typeface="Arial" panose="020B0604020202020204" pitchFamily="34" charset="0"/>
              </a:rPr>
              <a:t>players.  </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228600" y="4634805"/>
            <a:ext cx="8763000" cy="1384995"/>
          </a:xfrm>
          <a:prstGeom prst="rect">
            <a:avLst/>
          </a:prstGeom>
        </p:spPr>
        <p:txBody>
          <a:bodyPr wrap="square">
            <a:spAutoFit/>
          </a:bodyPr>
          <a:lstStyle/>
          <a:p>
            <a:pPr marL="0" lvl="1">
              <a:defRPr/>
            </a:pPr>
            <a:r>
              <a:rPr lang="en-US" sz="2800" b="1" dirty="0" smtClean="0">
                <a:latin typeface="Arial" panose="020B0604020202020204" pitchFamily="34" charset="0"/>
                <a:cs typeface="Arial" panose="020B0604020202020204" pitchFamily="34" charset="0"/>
              </a:rPr>
              <a:t>When there is physical </a:t>
            </a:r>
            <a:r>
              <a:rPr lang="en-US" sz="2800" b="1" dirty="0">
                <a:latin typeface="Arial" panose="020B0604020202020204" pitchFamily="34" charset="0"/>
                <a:cs typeface="Arial" panose="020B0604020202020204" pitchFamily="34" charset="0"/>
              </a:rPr>
              <a:t>contact </a:t>
            </a:r>
            <a:r>
              <a:rPr lang="en-US" sz="2800" b="1" dirty="0" smtClean="0">
                <a:latin typeface="Arial" panose="020B0604020202020204" pitchFamily="34" charset="0"/>
                <a:cs typeface="Arial" panose="020B0604020202020204" pitchFamily="34" charset="0"/>
              </a:rPr>
              <a:t>between the players, the offense is punishable </a:t>
            </a:r>
            <a:r>
              <a:rPr lang="en-US" sz="2800" b="1" dirty="0">
                <a:latin typeface="Arial" panose="020B0604020202020204" pitchFamily="34" charset="0"/>
                <a:cs typeface="Arial" panose="020B0604020202020204" pitchFamily="34" charset="0"/>
              </a:rPr>
              <a:t>by a direct free kick </a:t>
            </a:r>
            <a:r>
              <a:rPr lang="en-US" sz="2800" b="1" dirty="0" smtClean="0">
                <a:latin typeface="Arial" panose="020B0604020202020204" pitchFamily="34" charset="0"/>
                <a:cs typeface="Arial" panose="020B0604020202020204" pitchFamily="34" charset="0"/>
              </a:rPr>
              <a:t>(DFK) being </a:t>
            </a:r>
            <a:r>
              <a:rPr lang="en-US" sz="2800" b="1" dirty="0">
                <a:latin typeface="Arial" panose="020B0604020202020204" pitchFamily="34" charset="0"/>
                <a:cs typeface="Arial" panose="020B0604020202020204" pitchFamily="34" charset="0"/>
              </a:rPr>
              <a:t>committed by one of the players.  </a:t>
            </a:r>
          </a:p>
        </p:txBody>
      </p:sp>
      <p:sp>
        <p:nvSpPr>
          <p:cNvPr id="11"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 Impeding</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dd91819-74dc-48bd-8868-ec2253d29f72" descr="F62AC425-97FD-4C15-8425-3B6F681C0FA3@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729803"/>
            <a:ext cx="3532535" cy="239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902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3074" name="Picture 2" descr="C:\Users\rmooney\Documents\Images\Illustrations\GKOBSTRU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71600"/>
            <a:ext cx="356057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mooney\Documents\Images\Laws of the Game Made Easy\LOGME Artwork 0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306551"/>
            <a:ext cx="3124200" cy="361609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28600" y="1222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 Preventing</a:t>
            </a:r>
          </a:p>
        </p:txBody>
      </p:sp>
      <p:sp>
        <p:nvSpPr>
          <p:cNvPr id="11" name="Rectangle 10"/>
          <p:cNvSpPr/>
          <p:nvPr/>
        </p:nvSpPr>
        <p:spPr>
          <a:xfrm>
            <a:off x="609600" y="5094982"/>
            <a:ext cx="8229600" cy="1077218"/>
          </a:xfrm>
          <a:prstGeom prst="rect">
            <a:avLst/>
          </a:prstGeom>
        </p:spPr>
        <p:txBody>
          <a:bodyPr wrap="square">
            <a:spAutoFit/>
          </a:bodyPr>
          <a:lstStyle/>
          <a:p>
            <a:pPr algn="ctr">
              <a:defRPr/>
            </a:pPr>
            <a:r>
              <a:rPr lang="en-US" sz="3200" b="1" dirty="0">
                <a:latin typeface="Arial" panose="020B0604020202020204" pitchFamily="34" charset="0"/>
                <a:cs typeface="Arial" pitchFamily="34" charset="0"/>
              </a:rPr>
              <a:t>Preventing </a:t>
            </a:r>
            <a:r>
              <a:rPr lang="en-US" sz="3200" b="1" dirty="0" smtClean="0">
                <a:latin typeface="Arial" panose="020B0604020202020204" pitchFamily="34" charset="0"/>
                <a:cs typeface="Arial" pitchFamily="34" charset="0"/>
              </a:rPr>
              <a:t>or hindering the </a:t>
            </a:r>
            <a:r>
              <a:rPr lang="en-US" sz="3200" b="1" dirty="0">
                <a:latin typeface="Arial" panose="020B0604020202020204" pitchFamily="34" charset="0"/>
                <a:cs typeface="Arial" pitchFamily="34" charset="0"/>
              </a:rPr>
              <a:t>goalkeeper from releasing the </a:t>
            </a:r>
            <a:r>
              <a:rPr lang="en-US" sz="3200" b="1" dirty="0" smtClean="0">
                <a:latin typeface="Arial" panose="020B0604020202020204" pitchFamily="34" charset="0"/>
                <a:cs typeface="Arial" pitchFamily="34" charset="0"/>
              </a:rPr>
              <a:t>ball</a:t>
            </a:r>
            <a:r>
              <a:rPr lang="en-US" sz="3200" b="1" dirty="0">
                <a:latin typeface="Arial" panose="020B0604020202020204" pitchFamily="34" charset="0"/>
                <a:cs typeface="Arial" pitchFamily="34" charset="0"/>
              </a:rPr>
              <a:t> </a:t>
            </a:r>
            <a:r>
              <a:rPr lang="en-US" sz="3200" b="1" dirty="0" smtClean="0">
                <a:latin typeface="Arial" panose="020B0604020202020204" pitchFamily="34" charset="0"/>
                <a:cs typeface="Arial" pitchFamily="34" charset="0"/>
              </a:rPr>
              <a:t>back into play </a:t>
            </a:r>
            <a:endParaRPr lang="en-US" sz="3200" b="1" dirty="0">
              <a:latin typeface="Arial" panose="020B0604020202020204" pitchFamily="34" charset="0"/>
              <a:cs typeface="Arial"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3" name="Picture 12"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913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sp>
        <p:nvSpPr>
          <p:cNvPr id="2" name="Rectangle 1"/>
          <p:cNvSpPr/>
          <p:nvPr/>
        </p:nvSpPr>
        <p:spPr>
          <a:xfrm>
            <a:off x="457200" y="1536918"/>
            <a:ext cx="42672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Preventing the goalkeeper from releasing the ball with </a:t>
            </a:r>
            <a:r>
              <a:rPr lang="en-US" sz="2800" b="1" dirty="0" smtClean="0">
                <a:latin typeface="Arial" panose="020B0604020202020204" pitchFamily="34" charset="0"/>
                <a:cs typeface="Arial" panose="020B0604020202020204" pitchFamily="34" charset="0"/>
              </a:rPr>
              <a:t>their hands</a:t>
            </a:r>
            <a:r>
              <a:rPr lang="en-US" sz="2800" b="1" dirty="0">
                <a:latin typeface="Arial" panose="020B0604020202020204" pitchFamily="34" charset="0"/>
                <a:cs typeface="Arial" panose="020B0604020202020204" pitchFamily="34" charset="0"/>
              </a:rPr>
              <a:t>.  </a:t>
            </a:r>
          </a:p>
        </p:txBody>
      </p:sp>
      <p:sp>
        <p:nvSpPr>
          <p:cNvPr id="10" name="Title 1"/>
          <p:cNvSpPr txBox="1">
            <a:spLocks/>
          </p:cNvSpPr>
          <p:nvPr/>
        </p:nvSpPr>
        <p:spPr>
          <a:xfrm>
            <a:off x="228600" y="1222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 Preventing</a:t>
            </a:r>
          </a:p>
        </p:txBody>
      </p:sp>
      <p:sp>
        <p:nvSpPr>
          <p:cNvPr id="12" name="Rectangle 11"/>
          <p:cNvSpPr/>
          <p:nvPr/>
        </p:nvSpPr>
        <p:spPr>
          <a:xfrm>
            <a:off x="421906" y="3620631"/>
            <a:ext cx="4302494" cy="2677656"/>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This also </a:t>
            </a:r>
            <a:r>
              <a:rPr lang="en-US" sz="2800" b="1" dirty="0">
                <a:latin typeface="Arial" panose="020B0604020202020204" pitchFamily="34" charset="0"/>
                <a:cs typeface="Arial" panose="020B0604020202020204" pitchFamily="34" charset="0"/>
              </a:rPr>
              <a:t>includes if an opponent kicks or attempts to kick the ball when the goalkeeper is in the process of releasing the ball</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13" name="Picture 2" descr="C:\Users\rmooney\Documents\Images\Illustrations\GKOBSTRU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815409"/>
            <a:ext cx="4038600" cy="39757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4" name="Picture 13"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76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sp>
        <p:nvSpPr>
          <p:cNvPr id="10" name="Title 1"/>
          <p:cNvSpPr txBox="1">
            <a:spLocks/>
          </p:cNvSpPr>
          <p:nvPr/>
        </p:nvSpPr>
        <p:spPr>
          <a:xfrm>
            <a:off x="228600" y="1222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 Preventing</a:t>
            </a:r>
          </a:p>
        </p:txBody>
      </p:sp>
      <p:sp>
        <p:nvSpPr>
          <p:cNvPr id="12" name="Rectangle 11"/>
          <p:cNvSpPr/>
          <p:nvPr/>
        </p:nvSpPr>
        <p:spPr>
          <a:xfrm>
            <a:off x="611545" y="2250168"/>
            <a:ext cx="4302494" cy="2246769"/>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This also </a:t>
            </a:r>
            <a:r>
              <a:rPr lang="en-US" sz="2800" b="1" dirty="0">
                <a:latin typeface="Arial" panose="020B0604020202020204" pitchFamily="34" charset="0"/>
                <a:cs typeface="Arial" panose="020B0604020202020204" pitchFamily="34" charset="0"/>
              </a:rPr>
              <a:t>includes </a:t>
            </a:r>
            <a:r>
              <a:rPr lang="en-US" sz="2800" b="1" dirty="0" smtClean="0">
                <a:latin typeface="Arial" panose="020B0604020202020204" pitchFamily="34" charset="0"/>
                <a:cs typeface="Arial" panose="020B0604020202020204" pitchFamily="34" charset="0"/>
              </a:rPr>
              <a:t>interfering </a:t>
            </a:r>
            <a:r>
              <a:rPr lang="en-US" sz="2800" b="1" dirty="0">
                <a:latin typeface="Arial" panose="020B0604020202020204" pitchFamily="34" charset="0"/>
                <a:cs typeface="Arial" panose="020B0604020202020204" pitchFamily="34" charset="0"/>
              </a:rPr>
              <a:t>with a goalkeeper who is punting or </a:t>
            </a:r>
            <a:r>
              <a:rPr lang="en-US" sz="2800" b="1" dirty="0" smtClean="0">
                <a:latin typeface="Arial" panose="020B0604020202020204" pitchFamily="34" charset="0"/>
                <a:cs typeface="Arial" panose="020B0604020202020204" pitchFamily="34" charset="0"/>
              </a:rPr>
              <a:t>attempting to punt the ball into play.</a:t>
            </a:r>
            <a:endParaRPr lang="en-US" sz="28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4" name="Picture 13"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rmooney\Documents\Images\Laws of the Game Made Easy\LOGME Artwork 07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1565507"/>
            <a:ext cx="3124200" cy="361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70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(4) Other Offenses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5122" name="Picture 2" descr="C:\Users\rmooney\Documents\Images\Laws of the Game Made Easy\LOGME Artwork 1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43" y="1600200"/>
            <a:ext cx="3855720" cy="32705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mooney\Documents\Images\Laws of the Game Made Easy\LOGME Artwork 1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447800"/>
            <a:ext cx="3733800" cy="323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9700" y="5018782"/>
            <a:ext cx="5905500" cy="1077218"/>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Committing </a:t>
            </a:r>
            <a:r>
              <a:rPr lang="en-US" sz="3200" b="1" dirty="0">
                <a:latin typeface="Arial" panose="020B0604020202020204" pitchFamily="34" charset="0"/>
                <a:cs typeface="Arial" panose="020B0604020202020204" pitchFamily="34" charset="0"/>
              </a:rPr>
              <a:t>any offense not specifically listed in Law 12. </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94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(4 ) Other Offenses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latin typeface="Arial" pitchFamily="34" charset="0"/>
              <a:cs typeface="Arial" pitchFamily="34" charset="0"/>
            </a:endParaRPr>
          </a:p>
        </p:txBody>
      </p:sp>
      <p:sp>
        <p:nvSpPr>
          <p:cNvPr id="2" name="Rectangle 1"/>
          <p:cNvSpPr/>
          <p:nvPr/>
        </p:nvSpPr>
        <p:spPr>
          <a:xfrm>
            <a:off x="914400" y="4001631"/>
            <a:ext cx="762000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If play is stopped solely for misconduct </a:t>
            </a:r>
            <a:r>
              <a:rPr lang="en-US" sz="2800" b="1" dirty="0" smtClean="0">
                <a:latin typeface="Arial" panose="020B0604020202020204" pitchFamily="34" charset="0"/>
                <a:cs typeface="Arial" panose="020B0604020202020204" pitchFamily="34" charset="0"/>
              </a:rPr>
              <a:t>(no foul committed) for </a:t>
            </a:r>
            <a:r>
              <a:rPr lang="en-US" sz="2800" b="1" dirty="0">
                <a:latin typeface="Arial" panose="020B0604020202020204" pitchFamily="34" charset="0"/>
                <a:cs typeface="Arial" panose="020B0604020202020204" pitchFamily="34" charset="0"/>
              </a:rPr>
              <a:t>which a yellow or red card will be given, the restart is an </a:t>
            </a:r>
            <a:r>
              <a:rPr lang="en-US" sz="2800" b="1" dirty="0" smtClean="0">
                <a:latin typeface="Arial" panose="020B0604020202020204" pitchFamily="34" charset="0"/>
                <a:cs typeface="Arial" panose="020B0604020202020204" pitchFamily="34" charset="0"/>
              </a:rPr>
              <a:t>IFK provided </a:t>
            </a:r>
            <a:r>
              <a:rPr lang="en-US" sz="2800" b="1" dirty="0">
                <a:latin typeface="Arial" panose="020B0604020202020204" pitchFamily="34" charset="0"/>
                <a:cs typeface="Arial" panose="020B0604020202020204" pitchFamily="34" charset="0"/>
              </a:rPr>
              <a:t>the misconduct was committed by a player on the field during play.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19199"/>
            <a:ext cx="2057400" cy="247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rmooney\Documents\Images\Laws of the Game\Law 5 - The Referee\SDAJD2009052337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94" t="9935" r="1053" b="10102"/>
          <a:stretch/>
        </p:blipFill>
        <p:spPr bwMode="auto">
          <a:xfrm>
            <a:off x="1143000" y="1220781"/>
            <a:ext cx="4419600" cy="25036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2" name="Picture 11"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947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2053" name="Picture 5" descr="C:\Users\rmooney\Documents\Images\Grade 9\_57R124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463"/>
          <a:stretch/>
        </p:blipFill>
        <p:spPr bwMode="auto">
          <a:xfrm>
            <a:off x="1571807" y="1262585"/>
            <a:ext cx="5971993" cy="33856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4678740"/>
            <a:ext cx="7620000" cy="1569660"/>
          </a:xfrm>
          <a:prstGeom prst="rect">
            <a:avLst/>
          </a:prstGeom>
        </p:spPr>
        <p:txBody>
          <a:bodyPr wrap="square">
            <a:spAutoFit/>
          </a:bodyPr>
          <a:lstStyle/>
          <a:p>
            <a:pPr algn="ctr"/>
            <a:r>
              <a:rPr lang="en-US" sz="3200" b="1" dirty="0">
                <a:solidFill>
                  <a:srgbClr val="0000FF"/>
                </a:solidFill>
                <a:latin typeface="Arial" panose="020B0604020202020204" pitchFamily="34" charset="0"/>
                <a:cs typeface="Arial" panose="020B0604020202020204" pitchFamily="34" charset="0"/>
              </a:rPr>
              <a:t>The second group of </a:t>
            </a:r>
            <a:r>
              <a:rPr lang="en-US" sz="3200" b="1" dirty="0" smtClean="0">
                <a:solidFill>
                  <a:srgbClr val="0000FF"/>
                </a:solidFill>
                <a:latin typeface="Arial" panose="020B0604020202020204" pitchFamily="34" charset="0"/>
                <a:cs typeface="Arial" panose="020B0604020202020204" pitchFamily="34" charset="0"/>
              </a:rPr>
              <a:t> four (4) indirect </a:t>
            </a:r>
            <a:r>
              <a:rPr lang="en-US" sz="3200" b="1" dirty="0">
                <a:solidFill>
                  <a:srgbClr val="0000FF"/>
                </a:solidFill>
                <a:latin typeface="Arial" panose="020B0604020202020204" pitchFamily="34" charset="0"/>
                <a:cs typeface="Arial" panose="020B0604020202020204" pitchFamily="34" charset="0"/>
              </a:rPr>
              <a:t>free kick </a:t>
            </a:r>
            <a:r>
              <a:rPr lang="en-US" sz="3200" b="1" dirty="0" smtClean="0">
                <a:solidFill>
                  <a:srgbClr val="0000FF"/>
                </a:solidFill>
                <a:latin typeface="Arial" panose="020B0604020202020204" pitchFamily="34" charset="0"/>
                <a:cs typeface="Arial" panose="020B0604020202020204" pitchFamily="34" charset="0"/>
              </a:rPr>
              <a:t>(IFK) fouls </a:t>
            </a:r>
            <a:r>
              <a:rPr lang="en-US" sz="3200" b="1" dirty="0">
                <a:solidFill>
                  <a:srgbClr val="0000FF"/>
                </a:solidFill>
                <a:latin typeface="Arial" panose="020B0604020202020204" pitchFamily="34" charset="0"/>
                <a:cs typeface="Arial" panose="020B0604020202020204" pitchFamily="34" charset="0"/>
              </a:rPr>
              <a:t>are specific to the goalkeeper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75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Fouls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600200" y="2286000"/>
            <a:ext cx="5562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latin typeface="Arial" pitchFamily="34" charset="0"/>
                <a:cs typeface="Arial" pitchFamily="34" charset="0"/>
              </a:rPr>
              <a:t>Committed by a player</a:t>
            </a:r>
          </a:p>
          <a:p>
            <a:pPr>
              <a:buFont typeface="Wingdings" panose="05000000000000000000" pitchFamily="2" charset="2"/>
              <a:buChar char="§"/>
            </a:pPr>
            <a:r>
              <a:rPr lang="en-US" sz="2800" b="1" dirty="0" smtClean="0">
                <a:latin typeface="Arial" pitchFamily="34" charset="0"/>
                <a:cs typeface="Arial" pitchFamily="34" charset="0"/>
              </a:rPr>
              <a:t>Against an opponent or the opposing team</a:t>
            </a:r>
          </a:p>
          <a:p>
            <a:pPr>
              <a:buFont typeface="Wingdings" panose="05000000000000000000" pitchFamily="2" charset="2"/>
              <a:buChar char="§"/>
            </a:pPr>
            <a:r>
              <a:rPr lang="en-US" sz="2800" b="1" dirty="0" smtClean="0">
                <a:latin typeface="Arial" pitchFamily="34" charset="0"/>
                <a:cs typeface="Arial" pitchFamily="34" charset="0"/>
              </a:rPr>
              <a:t>On the field of play</a:t>
            </a:r>
          </a:p>
          <a:p>
            <a:pPr>
              <a:buFont typeface="Wingdings" panose="05000000000000000000" pitchFamily="2" charset="2"/>
              <a:buChar char="§"/>
            </a:pPr>
            <a:r>
              <a:rPr lang="en-US" sz="2800" b="1" dirty="0" smtClean="0">
                <a:latin typeface="Arial" pitchFamily="34" charset="0"/>
                <a:cs typeface="Arial" pitchFamily="34" charset="0"/>
              </a:rPr>
              <a:t>While the ball is in play</a:t>
            </a:r>
          </a:p>
        </p:txBody>
      </p:sp>
      <p:sp>
        <p:nvSpPr>
          <p:cNvPr id="2" name="Rectangle 1"/>
          <p:cNvSpPr/>
          <p:nvPr/>
        </p:nvSpPr>
        <p:spPr>
          <a:xfrm>
            <a:off x="685800" y="1295400"/>
            <a:ext cx="8001000" cy="954107"/>
          </a:xfrm>
          <a:prstGeom prst="rect">
            <a:avLst/>
          </a:prstGeom>
        </p:spPr>
        <p:txBody>
          <a:bodyPr wrap="square">
            <a:spAutoFit/>
          </a:bodyPr>
          <a:lstStyle/>
          <a:p>
            <a:r>
              <a:rPr lang="en-US" sz="2800" b="1" dirty="0">
                <a:latin typeface="Arial" pitchFamily="34" charset="0"/>
                <a:cs typeface="Arial" pitchFamily="34" charset="0"/>
              </a:rPr>
              <a:t>A foul is an unfair or unsafe action that meets the following </a:t>
            </a:r>
            <a:r>
              <a:rPr lang="en-US" sz="2800" b="1" dirty="0" smtClean="0">
                <a:latin typeface="Arial" pitchFamily="34" charset="0"/>
                <a:cs typeface="Arial" pitchFamily="34" charset="0"/>
              </a:rPr>
              <a:t>criteria:</a:t>
            </a:r>
            <a:endParaRPr lang="en-US" sz="2800" b="1" dirty="0"/>
          </a:p>
        </p:txBody>
      </p:sp>
      <p:sp>
        <p:nvSpPr>
          <p:cNvPr id="3" name="Rectangle 2"/>
          <p:cNvSpPr/>
          <p:nvPr/>
        </p:nvSpPr>
        <p:spPr>
          <a:xfrm>
            <a:off x="685800" y="5029200"/>
            <a:ext cx="8001000" cy="1384995"/>
          </a:xfrm>
          <a:prstGeom prst="rect">
            <a:avLst/>
          </a:prstGeom>
        </p:spPr>
        <p:txBody>
          <a:bodyPr wrap="square">
            <a:spAutoFit/>
          </a:bodyPr>
          <a:lstStyle/>
          <a:p>
            <a:pPr defTabSz="457200">
              <a:defRPr/>
            </a:pPr>
            <a:r>
              <a:rPr lang="en-US" sz="2800" b="1" dirty="0">
                <a:solidFill>
                  <a:srgbClr val="0000FF"/>
                </a:solidFill>
                <a:latin typeface="Arial" pitchFamily="34" charset="0"/>
                <a:cs typeface="Arial" pitchFamily="34" charset="0"/>
              </a:rPr>
              <a:t>If these four </a:t>
            </a:r>
            <a:r>
              <a:rPr lang="en-US" sz="2800" b="1" dirty="0" smtClean="0">
                <a:solidFill>
                  <a:srgbClr val="0000FF"/>
                </a:solidFill>
                <a:latin typeface="Arial" pitchFamily="34" charset="0"/>
                <a:cs typeface="Arial" pitchFamily="34" charset="0"/>
              </a:rPr>
              <a:t>(4) requirements </a:t>
            </a:r>
            <a:r>
              <a:rPr lang="en-US" sz="2800" b="1" dirty="0">
                <a:solidFill>
                  <a:srgbClr val="0000FF"/>
                </a:solidFill>
                <a:latin typeface="Arial" pitchFamily="34" charset="0"/>
                <a:cs typeface="Arial" pitchFamily="34" charset="0"/>
              </a:rPr>
              <a:t>are not met, the unfair or unsafe action cannot be a foul, but it may still be misconduct.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098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Goalkeeper Possession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sp>
        <p:nvSpPr>
          <p:cNvPr id="2" name="Rectangle 1"/>
          <p:cNvSpPr/>
          <p:nvPr/>
        </p:nvSpPr>
        <p:spPr>
          <a:xfrm>
            <a:off x="609600" y="1600200"/>
            <a:ext cx="4419600" cy="2246769"/>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 goalkeeper cannot be challenged for the ball by an opponent when in control of the ball with their hands.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9601" y="4432518"/>
            <a:ext cx="7972688" cy="1815882"/>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Note</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In this context the goalkeeper’s </a:t>
            </a:r>
            <a:r>
              <a:rPr lang="en-US" sz="2800" b="1" dirty="0">
                <a:latin typeface="Arial" panose="020B0604020202020204" pitchFamily="34" charset="0"/>
                <a:cs typeface="Arial" panose="020B0604020202020204" pitchFamily="34" charset="0"/>
              </a:rPr>
              <a:t>hand is defined as any part of the hand (this may be the entire hand or just a single finger) or any part of the arm. </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95400"/>
            <a:ext cx="350421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56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Goalkeeper Possession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362200"/>
            <a:ext cx="350421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1" y="1295400"/>
            <a:ext cx="8201288" cy="4955203"/>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 goalkeeper is considered to be in control of the ball when:</a:t>
            </a:r>
          </a:p>
          <a:p>
            <a:pPr>
              <a:defRP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ball is between their hands or between the hand and any surface.  Examples of this would be between a single hand and the ground or between a single hand and any part of their body;</a:t>
            </a:r>
          </a:p>
          <a:p>
            <a:pPr marL="171450" indent="-171450">
              <a:buFont typeface="Arial" panose="020B0604020202020204" pitchFamily="34" charset="0"/>
              <a:buChar char="•"/>
              <a:defRP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b="1" dirty="0" smtClean="0">
                <a:latin typeface="Arial" panose="020B0604020202020204" pitchFamily="34" charset="0"/>
                <a:cs typeface="Arial" panose="020B0604020202020204" pitchFamily="34" charset="0"/>
              </a:rPr>
              <a:t>holding </a:t>
            </a:r>
            <a:r>
              <a:rPr lang="en-US" sz="2800" b="1" dirty="0">
                <a:latin typeface="Arial" panose="020B0604020202020204" pitchFamily="34" charset="0"/>
                <a:cs typeface="Arial" panose="020B0604020202020204" pitchFamily="34" charset="0"/>
              </a:rPr>
              <a:t>the ball in the outstretched hand;</a:t>
            </a:r>
          </a:p>
          <a:p>
            <a:pPr marL="171450" indent="-171450">
              <a:buFont typeface="Arial" panose="020B0604020202020204" pitchFamily="34" charset="0"/>
              <a:buChar char="•"/>
              <a:defRP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b="1" smtClean="0">
                <a:latin typeface="Arial" panose="020B0604020202020204" pitchFamily="34" charset="0"/>
                <a:cs typeface="Arial" panose="020B0604020202020204" pitchFamily="34" charset="0"/>
              </a:rPr>
              <a:t>bouncing </a:t>
            </a:r>
            <a:r>
              <a:rPr lang="en-US" sz="2800" b="1" dirty="0">
                <a:latin typeface="Arial" panose="020B0604020202020204" pitchFamily="34" charset="0"/>
                <a:cs typeface="Arial" panose="020B0604020202020204" pitchFamily="34" charset="0"/>
              </a:rPr>
              <a:t>the ball on the ground or throwing it in the air to themselves.</a:t>
            </a:r>
          </a:p>
        </p:txBody>
      </p:sp>
    </p:spTree>
    <p:extLst>
      <p:ext uri="{BB962C8B-B14F-4D97-AF65-F5344CB8AC3E}">
        <p14:creationId xmlns:p14="http://schemas.microsoft.com/office/powerpoint/2010/main" val="65401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(5) 6 Seconds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0399" y="1219200"/>
            <a:ext cx="3147401" cy="278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1371600"/>
            <a:ext cx="4724400" cy="2554545"/>
          </a:xfrm>
          <a:prstGeom prst="rect">
            <a:avLst/>
          </a:prstGeom>
        </p:spPr>
        <p:txBody>
          <a:bodyPr wrap="square">
            <a:spAutoFit/>
          </a:bodyPr>
          <a:lstStyle/>
          <a:p>
            <a:pPr algn="ctr">
              <a:defRPr/>
            </a:pPr>
            <a:r>
              <a:rPr lang="en-US" sz="3200" b="1" dirty="0" smtClean="0">
                <a:latin typeface="Arial" pitchFamily="34" charset="0"/>
                <a:cs typeface="Arial" pitchFamily="34" charset="0"/>
              </a:rPr>
              <a:t>The Goalkeeper holding onto the </a:t>
            </a:r>
            <a:r>
              <a:rPr lang="en-US" sz="3200" b="1" dirty="0">
                <a:latin typeface="Arial" pitchFamily="34" charset="0"/>
                <a:cs typeface="Arial" pitchFamily="34" charset="0"/>
              </a:rPr>
              <a:t>ball with </a:t>
            </a:r>
            <a:r>
              <a:rPr lang="en-US" sz="3200" b="1" dirty="0" smtClean="0">
                <a:latin typeface="Arial" pitchFamily="34" charset="0"/>
                <a:cs typeface="Arial" pitchFamily="34" charset="0"/>
              </a:rPr>
              <a:t>their hands longer </a:t>
            </a:r>
            <a:r>
              <a:rPr lang="en-US" sz="3200" b="1" dirty="0">
                <a:latin typeface="Arial" pitchFamily="34" charset="0"/>
                <a:cs typeface="Arial" pitchFamily="34" charset="0"/>
              </a:rPr>
              <a:t>than 6 </a:t>
            </a:r>
            <a:r>
              <a:rPr lang="en-US" sz="3200" b="1" dirty="0" smtClean="0">
                <a:latin typeface="Arial" pitchFamily="34" charset="0"/>
                <a:cs typeface="Arial" pitchFamily="34" charset="0"/>
              </a:rPr>
              <a:t>seconds before releasing it.  </a:t>
            </a:r>
            <a:endParaRPr lang="en-US" sz="3200" b="1" dirty="0">
              <a:latin typeface="Arial" pitchFamily="34" charset="0"/>
              <a:cs typeface="Arial" pitchFamily="34" charset="0"/>
            </a:endParaRPr>
          </a:p>
        </p:txBody>
      </p:sp>
      <p:sp>
        <p:nvSpPr>
          <p:cNvPr id="3" name="Rectangle 2"/>
          <p:cNvSpPr/>
          <p:nvPr/>
        </p:nvSpPr>
        <p:spPr>
          <a:xfrm>
            <a:off x="609600" y="4077831"/>
            <a:ext cx="8305800" cy="2246769"/>
          </a:xfrm>
          <a:prstGeom prst="rect">
            <a:avLst/>
          </a:prstGeom>
        </p:spPr>
        <p:txBody>
          <a:bodyPr wrap="square">
            <a:spAutoFit/>
          </a:bodyPr>
          <a:lstStyle/>
          <a:p>
            <a:pPr algn="ctr">
              <a:defRPr/>
            </a:pPr>
            <a:r>
              <a:rPr lang="en-US" sz="2800" b="1" dirty="0">
                <a:solidFill>
                  <a:srgbClr val="0000FF"/>
                </a:solidFill>
                <a:latin typeface="Arial" pitchFamily="34" charset="0"/>
                <a:cs typeface="Arial" pitchFamily="34" charset="0"/>
              </a:rPr>
              <a:t>Note that because many </a:t>
            </a:r>
            <a:r>
              <a:rPr lang="en-US" sz="2800" b="1" dirty="0" smtClean="0">
                <a:solidFill>
                  <a:srgbClr val="0000FF"/>
                </a:solidFill>
                <a:latin typeface="Arial" pitchFamily="34" charset="0"/>
                <a:cs typeface="Arial" pitchFamily="34" charset="0"/>
              </a:rPr>
              <a:t>small-sided </a:t>
            </a:r>
            <a:r>
              <a:rPr lang="en-US" sz="2800" b="1" dirty="0">
                <a:solidFill>
                  <a:srgbClr val="0000FF"/>
                </a:solidFill>
                <a:latin typeface="Arial" pitchFamily="34" charset="0"/>
                <a:cs typeface="Arial" pitchFamily="34" charset="0"/>
              </a:rPr>
              <a:t>and recreational games </a:t>
            </a:r>
            <a:r>
              <a:rPr lang="en-US" sz="2800" b="1" dirty="0" smtClean="0">
                <a:solidFill>
                  <a:srgbClr val="0000FF"/>
                </a:solidFill>
                <a:latin typeface="Arial" pitchFamily="34" charset="0"/>
                <a:cs typeface="Arial" pitchFamily="34" charset="0"/>
              </a:rPr>
              <a:t>may not have </a:t>
            </a:r>
            <a:r>
              <a:rPr lang="en-US" sz="2800" b="1" dirty="0">
                <a:solidFill>
                  <a:srgbClr val="0000FF"/>
                </a:solidFill>
                <a:latin typeface="Arial" pitchFamily="34" charset="0"/>
                <a:cs typeface="Arial" pitchFamily="34" charset="0"/>
              </a:rPr>
              <a:t>goalkeepers or have players with </a:t>
            </a:r>
            <a:r>
              <a:rPr lang="en-US" sz="2800" b="1" dirty="0" smtClean="0">
                <a:solidFill>
                  <a:srgbClr val="0000FF"/>
                </a:solidFill>
                <a:latin typeface="Arial" pitchFamily="34" charset="0"/>
                <a:cs typeface="Arial" pitchFamily="34" charset="0"/>
              </a:rPr>
              <a:t>specific </a:t>
            </a:r>
            <a:r>
              <a:rPr lang="en-US" sz="2800" b="1" dirty="0">
                <a:solidFill>
                  <a:srgbClr val="0000FF"/>
                </a:solidFill>
                <a:latin typeface="Arial" pitchFamily="34" charset="0"/>
                <a:cs typeface="Arial" pitchFamily="34" charset="0"/>
              </a:rPr>
              <a:t>goalkeeper training, referees should only enforce this in instances of blatant time wasting.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2286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(6) Release and Handle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1" y="1219200"/>
            <a:ext cx="5715000" cy="305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4267200"/>
            <a:ext cx="8153400" cy="2062103"/>
          </a:xfrm>
          <a:prstGeom prst="rect">
            <a:avLst/>
          </a:prstGeom>
        </p:spPr>
        <p:txBody>
          <a:bodyPr wrap="square">
            <a:spAutoFit/>
          </a:bodyPr>
          <a:lstStyle/>
          <a:p>
            <a:pPr algn="ctr"/>
            <a:r>
              <a:rPr lang="en-US" sz="3200" b="1" dirty="0" smtClean="0">
                <a:latin typeface="Arial" pitchFamily="34" charset="0"/>
                <a:cs typeface="Arial" pitchFamily="34" charset="0"/>
              </a:rPr>
              <a:t>Goalkeeper touching </a:t>
            </a:r>
            <a:r>
              <a:rPr lang="en-US" sz="3200" b="1" dirty="0">
                <a:latin typeface="Arial" pitchFamily="34" charset="0"/>
                <a:cs typeface="Arial" pitchFamily="34" charset="0"/>
              </a:rPr>
              <a:t>the ball again with </a:t>
            </a:r>
            <a:r>
              <a:rPr lang="en-US" sz="3200" b="1" dirty="0" smtClean="0">
                <a:latin typeface="Arial" pitchFamily="34" charset="0"/>
                <a:cs typeface="Arial" pitchFamily="34" charset="0"/>
              </a:rPr>
              <a:t>their hands </a:t>
            </a:r>
            <a:r>
              <a:rPr lang="en-US" sz="3200" b="1" dirty="0">
                <a:latin typeface="Arial" pitchFamily="34" charset="0"/>
                <a:cs typeface="Arial" pitchFamily="34" charset="0"/>
              </a:rPr>
              <a:t>after having deliberately released </a:t>
            </a:r>
            <a:r>
              <a:rPr lang="en-US" sz="3200" b="1" dirty="0" smtClean="0">
                <a:latin typeface="Arial" pitchFamily="34" charset="0"/>
                <a:cs typeface="Arial" pitchFamily="34" charset="0"/>
              </a:rPr>
              <a:t>it into play and before it has touched another player.</a:t>
            </a:r>
            <a:endParaRPr lang="en-US" sz="32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4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1524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 Kick by Teammate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08739"/>
            <a:ext cx="6492011" cy="34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0" y="4648200"/>
            <a:ext cx="7772400" cy="1569660"/>
          </a:xfrm>
          <a:prstGeom prst="rect">
            <a:avLst/>
          </a:prstGeom>
        </p:spPr>
        <p:txBody>
          <a:bodyPr wrap="square">
            <a:spAutoFit/>
          </a:bodyPr>
          <a:lstStyle/>
          <a:p>
            <a:pPr marL="0" lvl="1" algn="ctr">
              <a:defRPr/>
            </a:pPr>
            <a:r>
              <a:rPr lang="en-US" sz="3200" b="1" dirty="0" smtClean="0">
                <a:latin typeface="Arial" pitchFamily="34" charset="0"/>
                <a:cs typeface="Arial" pitchFamily="34" charset="0"/>
              </a:rPr>
              <a:t>Goalkeeper touching </a:t>
            </a:r>
            <a:r>
              <a:rPr lang="en-US" sz="3200" b="1" dirty="0">
                <a:latin typeface="Arial" pitchFamily="34" charset="0"/>
                <a:cs typeface="Arial" pitchFamily="34" charset="0"/>
              </a:rPr>
              <a:t>the ball with </a:t>
            </a:r>
            <a:r>
              <a:rPr lang="en-US" sz="3200" b="1" dirty="0" smtClean="0">
                <a:latin typeface="Arial" pitchFamily="34" charset="0"/>
                <a:cs typeface="Arial" pitchFamily="34" charset="0"/>
              </a:rPr>
              <a:t>their </a:t>
            </a:r>
            <a:r>
              <a:rPr lang="en-US" sz="3200" b="1" dirty="0">
                <a:latin typeface="Arial" pitchFamily="34" charset="0"/>
                <a:cs typeface="Arial" pitchFamily="34" charset="0"/>
              </a:rPr>
              <a:t>hands </a:t>
            </a:r>
            <a:r>
              <a:rPr lang="en-US" sz="3200" b="1" dirty="0">
                <a:latin typeface="Arial"/>
                <a:cs typeface="Arial"/>
              </a:rPr>
              <a:t>after it has been deliberately </a:t>
            </a:r>
            <a:r>
              <a:rPr lang="en-US" sz="3200" b="1" dirty="0" smtClean="0">
                <a:latin typeface="Arial"/>
                <a:cs typeface="Arial"/>
              </a:rPr>
              <a:t>kicked to them </a:t>
            </a:r>
            <a:r>
              <a:rPr lang="en-US" sz="3200" b="1" dirty="0">
                <a:latin typeface="Arial"/>
                <a:cs typeface="Arial"/>
              </a:rPr>
              <a:t>by a teammate.  </a:t>
            </a:r>
            <a:endParaRPr lang="en-US" sz="3200" b="1" dirty="0">
              <a:latin typeface="Arial" pitchFamily="34" charset="0"/>
              <a:cs typeface="Arial"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8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609600" y="198437"/>
            <a:ext cx="7931005"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(8)Throw-in by Teammate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295400"/>
            <a:ext cx="6711805" cy="35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4724400"/>
            <a:ext cx="8153400" cy="1569660"/>
          </a:xfrm>
          <a:prstGeom prst="rect">
            <a:avLst/>
          </a:prstGeom>
        </p:spPr>
        <p:txBody>
          <a:bodyPr wrap="square">
            <a:spAutoFit/>
          </a:bodyPr>
          <a:lstStyle/>
          <a:p>
            <a:pPr algn="ctr"/>
            <a:r>
              <a:rPr lang="en-US" sz="3200" b="1" dirty="0" smtClean="0">
                <a:latin typeface="Arial" pitchFamily="34" charset="0"/>
                <a:cs typeface="Arial" pitchFamily="34" charset="0"/>
              </a:rPr>
              <a:t>Goalkeeper touching </a:t>
            </a:r>
            <a:r>
              <a:rPr lang="en-US" sz="3200" b="1" dirty="0">
                <a:latin typeface="Arial" pitchFamily="34" charset="0"/>
                <a:cs typeface="Arial" pitchFamily="34" charset="0"/>
              </a:rPr>
              <a:t>the ball with </a:t>
            </a:r>
            <a:r>
              <a:rPr lang="en-US" sz="3200" b="1" dirty="0" smtClean="0">
                <a:latin typeface="Arial" pitchFamily="34" charset="0"/>
                <a:cs typeface="Arial" pitchFamily="34" charset="0"/>
              </a:rPr>
              <a:t>their hands </a:t>
            </a:r>
            <a:r>
              <a:rPr lang="en-US" sz="3200" b="1" dirty="0">
                <a:latin typeface="Arial"/>
                <a:cs typeface="Arial"/>
              </a:rPr>
              <a:t>after </a:t>
            </a:r>
            <a:r>
              <a:rPr lang="en-US" sz="3200" b="1" dirty="0" smtClean="0">
                <a:latin typeface="Arial"/>
                <a:cs typeface="Arial"/>
              </a:rPr>
              <a:t>receiving it directly from a  thrown-in taken by </a:t>
            </a:r>
            <a:r>
              <a:rPr lang="en-US" sz="3200" b="1" dirty="0">
                <a:latin typeface="Arial"/>
                <a:cs typeface="Arial"/>
              </a:rPr>
              <a:t>a teammate. </a:t>
            </a:r>
            <a:endParaRPr lang="en-US" sz="32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5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IFK Restart Location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295400"/>
            <a:ext cx="7467600" cy="1384995"/>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The IFK is </a:t>
            </a:r>
            <a:r>
              <a:rPr lang="en-US" sz="2800" b="1" dirty="0">
                <a:latin typeface="Arial" panose="020B0604020202020204" pitchFamily="34" charset="0"/>
                <a:cs typeface="Arial" panose="020B0604020202020204" pitchFamily="34" charset="0"/>
              </a:rPr>
              <a:t>taken from the place where the offense occurred </a:t>
            </a:r>
            <a:r>
              <a:rPr lang="en-US" sz="2800" b="1" dirty="0" smtClean="0">
                <a:latin typeface="Arial" panose="020B0604020202020204" pitchFamily="34" charset="0"/>
                <a:cs typeface="Arial" panose="020B0604020202020204" pitchFamily="34" charset="0"/>
              </a:rPr>
              <a:t>except for the following two exceptions:  </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533400" y="2667000"/>
            <a:ext cx="8001000" cy="3693319"/>
          </a:xfrm>
          <a:prstGeom prst="rect">
            <a:avLst/>
          </a:prstGeom>
        </p:spPr>
        <p:txBody>
          <a:bodyPr wrap="square">
            <a:spAutoFit/>
          </a:bodyPr>
          <a:lstStyle/>
          <a:p>
            <a:pPr marL="514350" indent="-514350">
              <a:spcAft>
                <a:spcPts val="1200"/>
              </a:spcAft>
              <a:buFont typeface="+mj-lt"/>
              <a:buAutoNum type="arabicPeriod"/>
            </a:pPr>
            <a:r>
              <a:rPr lang="en-US" sz="2800" b="1" dirty="0" smtClean="0">
                <a:latin typeface="Arial" panose="020B0604020202020204" pitchFamily="34" charset="0"/>
                <a:cs typeface="Arial" panose="020B0604020202020204" pitchFamily="34" charset="0"/>
              </a:rPr>
              <a:t>An IFK awarded </a:t>
            </a:r>
            <a:r>
              <a:rPr lang="en-US" sz="2800" b="1" dirty="0">
                <a:latin typeface="Arial" panose="020B0604020202020204" pitchFamily="34" charset="0"/>
                <a:cs typeface="Arial" panose="020B0604020202020204" pitchFamily="34" charset="0"/>
              </a:rPr>
              <a:t>in the defensive goal area may be taken from any point inside the goal area</a:t>
            </a:r>
            <a:r>
              <a:rPr lang="en-US" sz="2800" b="1" dirty="0" smtClean="0">
                <a:latin typeface="Arial" panose="020B0604020202020204" pitchFamily="34" charset="0"/>
                <a:cs typeface="Arial" panose="020B0604020202020204" pitchFamily="34" charset="0"/>
              </a:rPr>
              <a:t>.</a:t>
            </a:r>
          </a:p>
          <a:p>
            <a:pPr marL="514350" indent="-514350">
              <a:spcAft>
                <a:spcPts val="600"/>
              </a:spcAft>
              <a:buFont typeface="+mj-lt"/>
              <a:buAutoNum type="arabicPeriod"/>
            </a:pPr>
            <a:r>
              <a:rPr lang="en-US" sz="2800" b="1" dirty="0">
                <a:latin typeface="Arial" panose="020B0604020202020204" pitchFamily="34" charset="0"/>
                <a:cs typeface="Arial" panose="020B0604020202020204" pitchFamily="34" charset="0"/>
              </a:rPr>
              <a:t>An IFK </a:t>
            </a:r>
            <a:r>
              <a:rPr lang="en-US" sz="2800" b="1" dirty="0" smtClean="0">
                <a:latin typeface="Arial" panose="020B0604020202020204" pitchFamily="34" charset="0"/>
                <a:cs typeface="Arial" panose="020B0604020202020204" pitchFamily="34" charset="0"/>
              </a:rPr>
              <a:t>awarded </a:t>
            </a:r>
            <a:r>
              <a:rPr lang="en-US" sz="2800" b="1" dirty="0">
                <a:latin typeface="Arial" panose="020B0604020202020204" pitchFamily="34" charset="0"/>
                <a:cs typeface="Arial" panose="020B0604020202020204" pitchFamily="34" charset="0"/>
              </a:rPr>
              <a:t>to the attackers inside the opposing team’s goal area must be taken on the goal area line parallel to the goal line at the point nearest to where the </a:t>
            </a:r>
            <a:r>
              <a:rPr lang="en-US" sz="2800" b="1" dirty="0" smtClean="0">
                <a:latin typeface="Arial" panose="020B0604020202020204" pitchFamily="34" charset="0"/>
                <a:cs typeface="Arial" panose="020B0604020202020204" pitchFamily="34" charset="0"/>
              </a:rPr>
              <a:t>infraction occurred</a:t>
            </a:r>
            <a:r>
              <a:rPr lang="en-US" sz="2800" b="1"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068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5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Deliberate Heading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533400" y="1600200"/>
            <a:ext cx="8077200" cy="3505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1) </a:t>
            </a:r>
            <a:r>
              <a:rPr lang="en-US" sz="2400" b="1" dirty="0" smtClean="0">
                <a:latin typeface="Arial" panose="020B0604020202020204" pitchFamily="34" charset="0"/>
                <a:cs typeface="Arial" panose="020B0604020202020204" pitchFamily="34" charset="0"/>
              </a:rPr>
              <a:t>If the ball makes contact with a player’s head and the player has </a:t>
            </a:r>
            <a:r>
              <a:rPr lang="en-US" sz="2400" b="1" dirty="0">
                <a:latin typeface="Arial" panose="020B0604020202020204" pitchFamily="34" charset="0"/>
                <a:cs typeface="Arial" panose="020B0604020202020204" pitchFamily="34" charset="0"/>
              </a:rPr>
              <a:t>not </a:t>
            </a:r>
            <a:r>
              <a:rPr lang="en-US" sz="2400" b="1" u="sng" dirty="0">
                <a:latin typeface="Arial" panose="020B0604020202020204" pitchFamily="34" charset="0"/>
                <a:cs typeface="Arial" panose="020B0604020202020204" pitchFamily="34" charset="0"/>
              </a:rPr>
              <a:t>deliberately</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played </a:t>
            </a:r>
            <a:r>
              <a:rPr lang="en-US" sz="2400" b="1" dirty="0">
                <a:latin typeface="Arial" panose="020B0604020202020204" pitchFamily="34" charset="0"/>
                <a:cs typeface="Arial" panose="020B0604020202020204" pitchFamily="34" charset="0"/>
              </a:rPr>
              <a:t>or </a:t>
            </a:r>
            <a:r>
              <a:rPr lang="en-US" sz="2400" b="1" dirty="0" smtClean="0">
                <a:latin typeface="Arial" panose="020B0604020202020204" pitchFamily="34" charset="0"/>
                <a:cs typeface="Arial" panose="020B0604020202020204" pitchFamily="34" charset="0"/>
              </a:rPr>
              <a:t>attempted </a:t>
            </a:r>
            <a:r>
              <a:rPr lang="en-US" sz="2400" b="1" dirty="0">
                <a:latin typeface="Arial" panose="020B0604020202020204" pitchFamily="34" charset="0"/>
                <a:cs typeface="Arial" panose="020B0604020202020204" pitchFamily="34" charset="0"/>
              </a:rPr>
              <a:t>to play the ball, then play </a:t>
            </a:r>
            <a:r>
              <a:rPr lang="en-US" sz="2400" b="1" dirty="0" smtClean="0">
                <a:latin typeface="Arial" panose="020B0604020202020204" pitchFamily="34" charset="0"/>
                <a:cs typeface="Arial" panose="020B0604020202020204" pitchFamily="34" charset="0"/>
              </a:rPr>
              <a:t>should continue </a:t>
            </a:r>
            <a:r>
              <a:rPr lang="en-US" sz="2400" b="1" dirty="0">
                <a:latin typeface="Arial" panose="020B0604020202020204" pitchFamily="34" charset="0"/>
                <a:cs typeface="Arial" panose="020B0604020202020204" pitchFamily="34" charset="0"/>
              </a:rPr>
              <a:t>as no offense has occurred</a:t>
            </a:r>
            <a:r>
              <a:rPr lang="en-US" sz="2400" b="1" dirty="0" smtClean="0">
                <a:latin typeface="Arial" panose="020B0604020202020204" pitchFamily="34" charset="0"/>
                <a:cs typeface="Arial" panose="020B0604020202020204" pitchFamily="34" charset="0"/>
              </a:rPr>
              <a:t>.</a:t>
            </a:r>
          </a:p>
          <a:p>
            <a:pPr marL="0" indent="0">
              <a:buNone/>
            </a:pPr>
            <a:endParaRPr lang="en-US" sz="10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 A player shall </a:t>
            </a:r>
            <a:r>
              <a:rPr lang="en-US" sz="2400" b="1" u="sng"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be cautioned nor sent-off for persistent infringement or denying an obvious goal scoring </a:t>
            </a:r>
            <a:r>
              <a:rPr lang="en-US" sz="2400" b="1" dirty="0" smtClean="0">
                <a:latin typeface="Arial" panose="020B0604020202020204" pitchFamily="34" charset="0"/>
                <a:cs typeface="Arial" panose="020B0604020202020204" pitchFamily="34" charset="0"/>
              </a:rPr>
              <a:t>opportunity, </a:t>
            </a:r>
            <a:r>
              <a:rPr lang="en-US" sz="2400" b="1" dirty="0">
                <a:latin typeface="Arial" panose="020B0604020202020204" pitchFamily="34" charset="0"/>
                <a:cs typeface="Arial" panose="020B0604020202020204" pitchFamily="34" charset="0"/>
              </a:rPr>
              <a:t>as a result of a heading infraction.  </a:t>
            </a:r>
          </a:p>
          <a:p>
            <a:pPr lvl="1">
              <a:buFont typeface="Wingdings" panose="05000000000000000000" pitchFamily="2" charset="2"/>
              <a:buChar char="ü"/>
            </a:pPr>
            <a:endParaRPr lang="en-US" sz="2400" b="1" dirty="0" smtClean="0">
              <a:latin typeface="Arial" pitchFamily="34" charset="0"/>
              <a:cs typeface="Arial" pitchFamily="34" charset="0"/>
            </a:endParaRPr>
          </a:p>
        </p:txBody>
      </p:sp>
      <p:sp>
        <p:nvSpPr>
          <p:cNvPr id="9" name="Rectangle 8"/>
          <p:cNvSpPr/>
          <p:nvPr/>
        </p:nvSpPr>
        <p:spPr>
          <a:xfrm>
            <a:off x="381000" y="5294293"/>
            <a:ext cx="8382000" cy="954107"/>
          </a:xfrm>
          <a:prstGeom prst="rect">
            <a:avLst/>
          </a:prstGeom>
          <a:solidFill>
            <a:srgbClr val="FFFF00"/>
          </a:solidFill>
          <a:ln>
            <a:solidFill>
              <a:schemeClr val="tx1"/>
            </a:solidFill>
          </a:ln>
        </p:spPr>
        <p:txBody>
          <a:bodyPr wrap="square">
            <a:spAutoFit/>
          </a:bodyPr>
          <a:lstStyle/>
          <a:p>
            <a:pPr algn="ctr">
              <a:defRPr/>
            </a:pPr>
            <a:r>
              <a:rPr lang="en-US" sz="2800" b="1" dirty="0" smtClean="0">
                <a:solidFill>
                  <a:srgbClr val="0000FF"/>
                </a:solidFill>
                <a:latin typeface="Arial" panose="020B0604020202020204" pitchFamily="34" charset="0"/>
                <a:cs typeface="Arial" panose="020B0604020202020204" pitchFamily="34" charset="0"/>
              </a:rPr>
              <a:t>Heading of the ball is allowed in U12 (11 years old) and older games without limitations.</a:t>
            </a:r>
            <a:endParaRPr lang="en-US" sz="2800" b="1" dirty="0">
              <a:solidFill>
                <a:srgbClr val="0000FF"/>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494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5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Deliberate Heading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533400" y="2743200"/>
            <a:ext cx="80772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400" b="1" dirty="0" smtClean="0">
                <a:latin typeface="Arial" pitchFamily="34" charset="0"/>
                <a:cs typeface="Arial" pitchFamily="34" charset="0"/>
              </a:rPr>
              <a:t>If a player </a:t>
            </a:r>
            <a:r>
              <a:rPr lang="en-US" sz="2400" b="1" u="sng" dirty="0" smtClean="0">
                <a:latin typeface="Arial" pitchFamily="34" charset="0"/>
                <a:cs typeface="Arial" pitchFamily="34" charset="0"/>
              </a:rPr>
              <a:t>deliberately</a:t>
            </a:r>
            <a:r>
              <a:rPr lang="en-US" sz="2400" b="1" dirty="0" smtClean="0">
                <a:latin typeface="Arial" pitchFamily="34" charset="0"/>
                <a:cs typeface="Arial" pitchFamily="34" charset="0"/>
              </a:rPr>
              <a:t> heads the ball in a game with any portion of their head, an </a:t>
            </a:r>
            <a:r>
              <a:rPr lang="en-US" sz="2400" b="1" dirty="0" smtClean="0">
                <a:solidFill>
                  <a:srgbClr val="0000FF"/>
                </a:solidFill>
                <a:latin typeface="Arial" pitchFamily="34" charset="0"/>
                <a:cs typeface="Arial" pitchFamily="34" charset="0"/>
              </a:rPr>
              <a:t>indirect free kick (IFK) </a:t>
            </a:r>
            <a:r>
              <a:rPr lang="en-US" sz="2400" b="1" dirty="0" smtClean="0">
                <a:latin typeface="Arial" pitchFamily="34" charset="0"/>
                <a:cs typeface="Arial" pitchFamily="34" charset="0"/>
              </a:rPr>
              <a:t>is to be awarded to the opposing team from the spot of the offense.</a:t>
            </a:r>
          </a:p>
          <a:p>
            <a:pPr>
              <a:buFont typeface="Wingdings" panose="05000000000000000000" pitchFamily="2" charset="2"/>
              <a:buChar char="v"/>
            </a:pPr>
            <a:endParaRPr lang="en-US" sz="1000" b="1" dirty="0" smtClean="0">
              <a:latin typeface="Arial" pitchFamily="34" charset="0"/>
              <a:cs typeface="Arial" pitchFamily="34" charset="0"/>
            </a:endParaRPr>
          </a:p>
          <a:p>
            <a:pPr>
              <a:buFont typeface="Wingdings" panose="05000000000000000000" pitchFamily="2" charset="2"/>
              <a:buChar char="v"/>
            </a:pPr>
            <a:r>
              <a:rPr lang="en-US" sz="2400" b="1" dirty="0" smtClean="0">
                <a:latin typeface="Arial" pitchFamily="34" charset="0"/>
                <a:cs typeface="Arial" pitchFamily="34" charset="0"/>
              </a:rPr>
              <a:t>If the deliberate header occurs within the goal area, the IFK should be taken on the goal area line at nearest point to where the infringement occurred.</a:t>
            </a:r>
          </a:p>
        </p:txBody>
      </p:sp>
      <p:sp>
        <p:nvSpPr>
          <p:cNvPr id="2" name="Rectangle 1"/>
          <p:cNvSpPr/>
          <p:nvPr/>
        </p:nvSpPr>
        <p:spPr>
          <a:xfrm>
            <a:off x="381000" y="1295400"/>
            <a:ext cx="8382000" cy="954107"/>
          </a:xfrm>
          <a:prstGeom prst="rect">
            <a:avLst/>
          </a:prstGeom>
          <a:solidFill>
            <a:srgbClr val="FFFF00"/>
          </a:solidFill>
          <a:ln>
            <a:solidFill>
              <a:schemeClr val="tx1"/>
            </a:solidFill>
          </a:ln>
        </p:spPr>
        <p:txBody>
          <a:bodyPr wrap="square">
            <a:spAutoFit/>
          </a:bodyPr>
          <a:lstStyle/>
          <a:p>
            <a:pPr algn="ctr">
              <a:defRPr/>
            </a:pPr>
            <a:r>
              <a:rPr lang="en-US" sz="2800" b="1" dirty="0" smtClean="0">
                <a:solidFill>
                  <a:srgbClr val="FF0000"/>
                </a:solidFill>
                <a:latin typeface="Arial" panose="020B0604020202020204" pitchFamily="34" charset="0"/>
                <a:cs typeface="Arial" panose="020B0604020202020204" pitchFamily="34" charset="0"/>
              </a:rPr>
              <a:t>Deliberate heading of the ball is NOT allowed in U11 (10 years old) and younger games.</a:t>
            </a:r>
            <a:endParaRPr lang="en-US" sz="28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7356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381000" y="1371600"/>
            <a:ext cx="8153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64.  What are the requirements of a foul?</a:t>
            </a:r>
          </a:p>
          <a:p>
            <a:pPr>
              <a:buFont typeface="Courier New" pitchFamily="49" charset="0"/>
              <a:buChar char="o"/>
            </a:pPr>
            <a:endParaRPr lang="en-US" sz="1800" dirty="0" smtClean="0">
              <a:latin typeface="Arial" pitchFamily="34" charset="0"/>
              <a:cs typeface="Arial" pitchFamily="34" charset="0"/>
            </a:endParaRPr>
          </a:p>
          <a:p>
            <a:pPr marL="971550" lvl="1" indent="-514350">
              <a:buFont typeface="+mj-lt"/>
              <a:buAutoNum type="alphaUcPeriod"/>
            </a:pPr>
            <a:r>
              <a:rPr lang="en-US" sz="3200" dirty="0" smtClean="0">
                <a:latin typeface="Arial" pitchFamily="34" charset="0"/>
                <a:cs typeface="Arial" pitchFamily="34" charset="0"/>
              </a:rPr>
              <a:t>Action committed by a player against an opponent or opposing team</a:t>
            </a:r>
          </a:p>
          <a:p>
            <a:pPr marL="971550" lvl="1" indent="-514350">
              <a:buFont typeface="+mj-lt"/>
              <a:buAutoNum type="alphaUcPeriod"/>
            </a:pPr>
            <a:r>
              <a:rPr lang="en-US" sz="3200" dirty="0" smtClean="0">
                <a:latin typeface="Arial" pitchFamily="34" charset="0"/>
                <a:cs typeface="Arial" pitchFamily="34" charset="0"/>
              </a:rPr>
              <a:t>Action committed on the field of play</a:t>
            </a:r>
          </a:p>
          <a:p>
            <a:pPr marL="971550" lvl="1" indent="-514350">
              <a:buFont typeface="+mj-lt"/>
              <a:buAutoNum type="alphaUcPeriod"/>
            </a:pPr>
            <a:r>
              <a:rPr lang="en-US" sz="3200" dirty="0" smtClean="0">
                <a:latin typeface="Arial" pitchFamily="34" charset="0"/>
                <a:cs typeface="Arial" pitchFamily="34" charset="0"/>
              </a:rPr>
              <a:t>Action committed while the ball is in play</a:t>
            </a:r>
          </a:p>
          <a:p>
            <a:pPr marL="971550" lvl="1" indent="-514350">
              <a:buFont typeface="+mj-lt"/>
              <a:buAutoNum type="alphaUcPeriod"/>
            </a:pPr>
            <a:r>
              <a:rPr lang="en-US" sz="3200" dirty="0" smtClean="0">
                <a:latin typeface="Arial" pitchFamily="34" charset="0"/>
                <a:cs typeface="Arial" pitchFamily="34" charset="0"/>
              </a:rPr>
              <a:t>All of the above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02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2667000"/>
            <a:ext cx="7772400" cy="152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pitchFamily="34" charset="0"/>
                <a:cs typeface="Arial" pitchFamily="34" charset="0"/>
              </a:rPr>
              <a:t>However, the local rules of competition may specify different types of fouls to be called and their respective restarts. </a:t>
            </a:r>
          </a:p>
        </p:txBody>
      </p:sp>
      <p:sp>
        <p:nvSpPr>
          <p:cNvPr id="2" name="Rectangle 1"/>
          <p:cNvSpPr/>
          <p:nvPr/>
        </p:nvSpPr>
        <p:spPr>
          <a:xfrm>
            <a:off x="685800" y="1408093"/>
            <a:ext cx="8001000" cy="954107"/>
          </a:xfrm>
          <a:prstGeom prst="rect">
            <a:avLst/>
          </a:prstGeom>
        </p:spPr>
        <p:txBody>
          <a:bodyPr wrap="square">
            <a:spAutoFit/>
          </a:bodyPr>
          <a:lstStyle/>
          <a:p>
            <a:r>
              <a:rPr lang="en-US" sz="2800" b="1" dirty="0" smtClean="0">
                <a:latin typeface="Arial" pitchFamily="34" charset="0"/>
                <a:cs typeface="Arial" pitchFamily="34" charset="0"/>
              </a:rPr>
              <a:t>In most matches, there are usually two types of fouls.</a:t>
            </a:r>
            <a:endParaRPr lang="en-US" sz="2800" b="1" dirty="0"/>
          </a:p>
        </p:txBody>
      </p:sp>
      <p:sp>
        <p:nvSpPr>
          <p:cNvPr id="3" name="Rectangle 2"/>
          <p:cNvSpPr/>
          <p:nvPr/>
        </p:nvSpPr>
        <p:spPr>
          <a:xfrm>
            <a:off x="685800" y="4724400"/>
            <a:ext cx="8001000" cy="954107"/>
          </a:xfrm>
          <a:prstGeom prst="rect">
            <a:avLst/>
          </a:prstGeom>
        </p:spPr>
        <p:txBody>
          <a:bodyPr wrap="square">
            <a:spAutoFit/>
          </a:bodyPr>
          <a:lstStyle/>
          <a:p>
            <a:pPr defTabSz="457200">
              <a:defRPr/>
            </a:pPr>
            <a:r>
              <a:rPr lang="en-US" sz="2800" b="1" dirty="0" smtClean="0">
                <a:latin typeface="Arial" pitchFamily="34" charset="0"/>
                <a:cs typeface="Arial" pitchFamily="34" charset="0"/>
              </a:rPr>
              <a:t>The referee must know the rules of competition for the match they are officiating.</a:t>
            </a:r>
            <a:endParaRPr lang="en-US" sz="2800" b="1" dirty="0">
              <a:latin typeface="Arial" pitchFamily="34" charset="0"/>
              <a:cs typeface="Arial" pitchFamily="34" charset="0"/>
            </a:endParaRPr>
          </a:p>
        </p:txBody>
      </p:sp>
      <p:sp>
        <p:nvSpPr>
          <p:cNvPr id="12" name="Title 1"/>
          <p:cNvSpPr txBox="1">
            <a:spLocks/>
          </p:cNvSpPr>
          <p:nvPr/>
        </p:nvSpPr>
        <p:spPr>
          <a:xfrm>
            <a:off x="1524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Types of Fouls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654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85800" y="1524000"/>
            <a:ext cx="7848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65.  What is the correct restart if a player trips an opponent?</a:t>
            </a:r>
          </a:p>
          <a:p>
            <a:pPr>
              <a:buFont typeface="Courier New" pitchFamily="49" charset="0"/>
              <a:buChar char="o"/>
            </a:pPr>
            <a:endParaRPr lang="en-US" sz="1800" dirty="0" smtClean="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Indirect free kick</a:t>
            </a:r>
          </a:p>
          <a:p>
            <a:pPr marL="1428750" lvl="2" indent="-514350">
              <a:buFont typeface="+mj-lt"/>
              <a:buAutoNum type="alphaUcPeriod"/>
            </a:pPr>
            <a:r>
              <a:rPr lang="en-US" sz="3200" dirty="0" smtClean="0">
                <a:latin typeface="Arial" pitchFamily="34" charset="0"/>
                <a:cs typeface="Arial" pitchFamily="34" charset="0"/>
              </a:rPr>
              <a:t>Direct free kick</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5552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85800" y="1447800"/>
            <a:ext cx="8305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66.  What is the correct restart if a player accidentally kicks an opponent?</a:t>
            </a:r>
          </a:p>
          <a:p>
            <a:pPr>
              <a:buFont typeface="Courier New" pitchFamily="49" charset="0"/>
              <a:buChar char="o"/>
            </a:pPr>
            <a:endParaRPr lang="en-US" sz="1800" dirty="0" smtClean="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Indirect free kick</a:t>
            </a:r>
          </a:p>
          <a:p>
            <a:pPr marL="1428750" lvl="2" indent="-514350">
              <a:buFont typeface="+mj-lt"/>
              <a:buAutoNum type="alphaUcPeriod"/>
            </a:pPr>
            <a:r>
              <a:rPr lang="en-US" sz="3200" dirty="0" smtClean="0">
                <a:latin typeface="Arial" pitchFamily="34" charset="0"/>
                <a:cs typeface="Arial" pitchFamily="34" charset="0"/>
              </a:rPr>
              <a:t>Direct free kick</a:t>
            </a:r>
          </a:p>
          <a:p>
            <a:pPr marL="1428750" lvl="2" indent="-514350">
              <a:buFont typeface="+mj-lt"/>
              <a:buAutoNum type="alphaUcPeriod"/>
            </a:pPr>
            <a:r>
              <a:rPr lang="en-US" sz="3200" dirty="0" smtClean="0">
                <a:latin typeface="Arial" pitchFamily="34" charset="0"/>
                <a:cs typeface="Arial" pitchFamily="34" charset="0"/>
              </a:rPr>
              <a:t>No restart, allow play to continue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4072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85800" y="1371600"/>
            <a:ext cx="8153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67.  What is the correct restart if a player pushes an opponent?</a:t>
            </a:r>
          </a:p>
          <a:p>
            <a:pPr>
              <a:buFont typeface="Courier New" pitchFamily="49" charset="0"/>
              <a:buChar char="o"/>
            </a:pPr>
            <a:endParaRPr lang="en-US" sz="1800" dirty="0" smtClean="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Indirect free kick</a:t>
            </a:r>
          </a:p>
          <a:p>
            <a:pPr marL="1428750" lvl="2" indent="-514350">
              <a:buFont typeface="+mj-lt"/>
              <a:buAutoNum type="alphaUcPeriod"/>
            </a:pPr>
            <a:r>
              <a:rPr lang="en-US" sz="3200" dirty="0" smtClean="0">
                <a:latin typeface="Arial" pitchFamily="34" charset="0"/>
                <a:cs typeface="Arial" pitchFamily="34" charset="0"/>
              </a:rPr>
              <a:t>Direct free kick</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346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85800" y="1447800"/>
            <a:ext cx="7696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68.  What is the correct restart if a player commits dangerous play?</a:t>
            </a:r>
          </a:p>
          <a:p>
            <a:pPr>
              <a:buFont typeface="Courier New" pitchFamily="49" charset="0"/>
              <a:buChar char="o"/>
            </a:pPr>
            <a:endParaRPr lang="en-US" sz="1800" dirty="0" smtClean="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Indirect free kick</a:t>
            </a:r>
          </a:p>
          <a:p>
            <a:pPr marL="1428750" lvl="2" indent="-514350">
              <a:buFont typeface="+mj-lt"/>
              <a:buAutoNum type="alphaUcPeriod"/>
            </a:pPr>
            <a:r>
              <a:rPr lang="en-US" sz="3200" dirty="0" smtClean="0">
                <a:latin typeface="Arial" pitchFamily="34" charset="0"/>
                <a:cs typeface="Arial" pitchFamily="34" charset="0"/>
              </a:rPr>
              <a:t>Direct free kick</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243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838200" y="1371600"/>
            <a:ext cx="7543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pitchFamily="34" charset="0"/>
                <a:cs typeface="Arial" pitchFamily="34" charset="0"/>
              </a:rPr>
              <a:t>69.  How should the referee proceed  if a player deliberately kicks at, but misses, an opponent in the center circle?</a:t>
            </a:r>
          </a:p>
          <a:p>
            <a:pPr>
              <a:buFont typeface="Courier New" pitchFamily="49" charset="0"/>
              <a:buChar char="o"/>
            </a:pPr>
            <a:endParaRPr lang="en-US" sz="800" dirty="0">
              <a:latin typeface="Arial" pitchFamily="34" charset="0"/>
              <a:cs typeface="Arial" pitchFamily="34" charset="0"/>
            </a:endParaRPr>
          </a:p>
          <a:p>
            <a:pPr marL="1371600" lvl="2" indent="-457200">
              <a:buFont typeface="+mj-lt"/>
              <a:buAutoNum type="alphaUcPeriod"/>
            </a:pPr>
            <a:r>
              <a:rPr lang="en-US" sz="2800" dirty="0" smtClean="0">
                <a:latin typeface="Arial" pitchFamily="34" charset="0"/>
                <a:cs typeface="Arial" pitchFamily="34" charset="0"/>
              </a:rPr>
              <a:t>Stop play and restart with a dropped ball</a:t>
            </a:r>
          </a:p>
          <a:p>
            <a:pPr marL="1371600" lvl="2" indent="-457200">
              <a:buFont typeface="+mj-lt"/>
              <a:buAutoNum type="alphaUcPeriod"/>
            </a:pPr>
            <a:r>
              <a:rPr lang="en-US" sz="2800" dirty="0">
                <a:latin typeface="Arial" pitchFamily="34" charset="0"/>
                <a:cs typeface="Arial" pitchFamily="34" charset="0"/>
              </a:rPr>
              <a:t>Stop play and restart with </a:t>
            </a:r>
            <a:r>
              <a:rPr lang="en-US" sz="2800" dirty="0" smtClean="0">
                <a:latin typeface="Arial" pitchFamily="34" charset="0"/>
                <a:cs typeface="Arial" pitchFamily="34" charset="0"/>
              </a:rPr>
              <a:t>an IFK</a:t>
            </a:r>
          </a:p>
          <a:p>
            <a:pPr marL="1371600" lvl="2" indent="-457200">
              <a:buFont typeface="+mj-lt"/>
              <a:buAutoNum type="alphaUcPeriod"/>
            </a:pPr>
            <a:r>
              <a:rPr lang="en-US" sz="2800" dirty="0" smtClean="0">
                <a:latin typeface="Arial" pitchFamily="34" charset="0"/>
                <a:cs typeface="Arial" pitchFamily="34" charset="0"/>
              </a:rPr>
              <a:t>Stop </a:t>
            </a:r>
            <a:r>
              <a:rPr lang="en-US" sz="2800" dirty="0">
                <a:latin typeface="Arial" pitchFamily="34" charset="0"/>
                <a:cs typeface="Arial" pitchFamily="34" charset="0"/>
              </a:rPr>
              <a:t>play and restart with a </a:t>
            </a:r>
            <a:r>
              <a:rPr lang="en-US" sz="2800" dirty="0" smtClean="0">
                <a:latin typeface="Arial" pitchFamily="34" charset="0"/>
                <a:cs typeface="Arial" pitchFamily="34" charset="0"/>
              </a:rPr>
              <a:t>DFK</a:t>
            </a:r>
            <a:endParaRPr lang="en-US" sz="2800" dirty="0">
              <a:latin typeface="Arial" pitchFamily="34" charset="0"/>
              <a:cs typeface="Arial" pitchFamily="34" charset="0"/>
            </a:endParaRPr>
          </a:p>
          <a:p>
            <a:pPr marL="1371600" lvl="2" indent="-457200">
              <a:buFont typeface="+mj-lt"/>
              <a:buAutoNum type="alphaUcPeriod"/>
            </a:pPr>
            <a:r>
              <a:rPr lang="en-US" sz="2800" dirty="0">
                <a:latin typeface="Arial" pitchFamily="34" charset="0"/>
                <a:cs typeface="Arial" pitchFamily="34" charset="0"/>
              </a:rPr>
              <a:t>Stop play and restart with a </a:t>
            </a:r>
            <a:r>
              <a:rPr lang="en-US" sz="2800" dirty="0" smtClean="0">
                <a:latin typeface="Arial" pitchFamily="34" charset="0"/>
                <a:cs typeface="Arial" pitchFamily="34" charset="0"/>
              </a:rPr>
              <a:t>PK</a:t>
            </a:r>
            <a:endParaRPr lang="en-US" sz="2800" dirty="0">
              <a:latin typeface="Arial" pitchFamily="34" charset="0"/>
              <a:cs typeface="Arial" pitchFamily="34" charset="0"/>
            </a:endParaRPr>
          </a:p>
          <a:p>
            <a:pPr marL="1371600" lvl="2" indent="-457200">
              <a:buFont typeface="+mj-lt"/>
              <a:buAutoNum type="alphaUcPeriod"/>
            </a:pPr>
            <a:r>
              <a:rPr lang="en-US" sz="2800" dirty="0" smtClean="0">
                <a:latin typeface="Arial" pitchFamily="34" charset="0"/>
                <a:cs typeface="Arial" pitchFamily="34" charset="0"/>
              </a:rPr>
              <a:t>Allow play to continue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9246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85800" y="1371600"/>
            <a:ext cx="8001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70.  How should the referee restart play if a player commits a careless tackle on his own penalty area line?</a:t>
            </a:r>
          </a:p>
          <a:p>
            <a:pPr>
              <a:buFont typeface="Courier New" pitchFamily="49" charset="0"/>
              <a:buChar char="o"/>
            </a:pPr>
            <a:endParaRPr lang="en-US" sz="1800" dirty="0">
              <a:latin typeface="Arial" pitchFamily="34" charset="0"/>
              <a:cs typeface="Arial" pitchFamily="34" charset="0"/>
            </a:endParaRPr>
          </a:p>
          <a:p>
            <a:pPr marL="1885950" lvl="3" indent="-514350">
              <a:buFont typeface="+mj-lt"/>
              <a:buAutoNum type="alphaUcPeriod"/>
            </a:pPr>
            <a:r>
              <a:rPr lang="en-US" sz="3200" dirty="0" smtClean="0">
                <a:latin typeface="Arial" pitchFamily="34" charset="0"/>
                <a:cs typeface="Arial" pitchFamily="34" charset="0"/>
              </a:rPr>
              <a:t>Dropped ball</a:t>
            </a:r>
          </a:p>
          <a:p>
            <a:pPr marL="1885950" lvl="3" indent="-514350">
              <a:buFont typeface="+mj-lt"/>
              <a:buAutoNum type="alphaUcPeriod"/>
            </a:pPr>
            <a:r>
              <a:rPr lang="en-US" sz="3200" dirty="0" smtClean="0">
                <a:latin typeface="Arial" pitchFamily="34" charset="0"/>
                <a:cs typeface="Arial" pitchFamily="34" charset="0"/>
              </a:rPr>
              <a:t>Indirect free kick</a:t>
            </a:r>
          </a:p>
          <a:p>
            <a:pPr marL="1885950" lvl="3" indent="-514350">
              <a:buFont typeface="+mj-lt"/>
              <a:buAutoNum type="alphaUcPeriod"/>
            </a:pPr>
            <a:r>
              <a:rPr lang="en-US" sz="3200" dirty="0" smtClean="0">
                <a:latin typeface="Arial" pitchFamily="34" charset="0"/>
                <a:cs typeface="Arial" pitchFamily="34" charset="0"/>
              </a:rPr>
              <a:t>Direct free kick</a:t>
            </a:r>
          </a:p>
          <a:p>
            <a:pPr marL="1885950" lvl="3" indent="-514350">
              <a:buFont typeface="+mj-lt"/>
              <a:buAutoNum type="alphaUcPeriod"/>
            </a:pPr>
            <a:r>
              <a:rPr lang="en-US" sz="3200" dirty="0" smtClean="0">
                <a:latin typeface="Arial" pitchFamily="34" charset="0"/>
                <a:cs typeface="Arial" pitchFamily="34" charset="0"/>
              </a:rPr>
              <a:t>Penalty kick</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213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14400" y="1295400"/>
            <a:ext cx="7772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pitchFamily="34" charset="0"/>
                <a:cs typeface="Arial" pitchFamily="34" charset="0"/>
              </a:rPr>
              <a:t>71.  How should the referee restart play if a goalkeeper plays the ball her hands in the penalty area after it has been deliberately kicked to her by a teammate?</a:t>
            </a:r>
          </a:p>
          <a:p>
            <a:pPr>
              <a:buFont typeface="Courier New" pitchFamily="49" charset="0"/>
              <a:buChar char="o"/>
            </a:pPr>
            <a:endParaRPr lang="en-US" sz="1200" dirty="0">
              <a:latin typeface="Arial" pitchFamily="34" charset="0"/>
              <a:cs typeface="Arial" pitchFamily="34" charset="0"/>
            </a:endParaRPr>
          </a:p>
          <a:p>
            <a:pPr marL="1885950" lvl="3" indent="-514350">
              <a:buFont typeface="+mj-lt"/>
              <a:buAutoNum type="alphaUcPeriod"/>
            </a:pPr>
            <a:r>
              <a:rPr lang="en-US" sz="2800" dirty="0">
                <a:latin typeface="Arial" pitchFamily="34" charset="0"/>
                <a:cs typeface="Arial" pitchFamily="34" charset="0"/>
              </a:rPr>
              <a:t>Dropped ball</a:t>
            </a:r>
          </a:p>
          <a:p>
            <a:pPr marL="1885950" lvl="3" indent="-514350">
              <a:buFont typeface="+mj-lt"/>
              <a:buAutoNum type="alphaUcPeriod"/>
            </a:pPr>
            <a:r>
              <a:rPr lang="en-US" sz="2800" dirty="0">
                <a:latin typeface="Arial" pitchFamily="34" charset="0"/>
                <a:cs typeface="Arial" pitchFamily="34" charset="0"/>
              </a:rPr>
              <a:t>Indirect free kick</a:t>
            </a:r>
          </a:p>
          <a:p>
            <a:pPr marL="1885950" lvl="3" indent="-514350">
              <a:buFont typeface="+mj-lt"/>
              <a:buAutoNum type="alphaUcPeriod"/>
            </a:pPr>
            <a:r>
              <a:rPr lang="en-US" sz="2800" dirty="0">
                <a:latin typeface="Arial" pitchFamily="34" charset="0"/>
                <a:cs typeface="Arial" pitchFamily="34" charset="0"/>
              </a:rPr>
              <a:t>Direct free kick</a:t>
            </a:r>
          </a:p>
          <a:p>
            <a:pPr marL="1885950" lvl="3" indent="-514350">
              <a:buFont typeface="+mj-lt"/>
              <a:buAutoNum type="alphaUcPeriod"/>
            </a:pPr>
            <a:r>
              <a:rPr lang="en-US" sz="2800" dirty="0">
                <a:latin typeface="Arial" pitchFamily="34" charset="0"/>
                <a:cs typeface="Arial" pitchFamily="34" charset="0"/>
              </a:rPr>
              <a:t>Penalty </a:t>
            </a:r>
            <a:r>
              <a:rPr lang="en-US" sz="2800" dirty="0" smtClean="0">
                <a:latin typeface="Arial" pitchFamily="34" charset="0"/>
                <a:cs typeface="Arial" pitchFamily="34" charset="0"/>
              </a:rPr>
              <a:t>kick</a:t>
            </a:r>
            <a:endParaRPr lang="en-US" sz="28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3679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7620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72.  How should the referee restart play if a goalkeeper’s hands cross the penalty area line into the penalty arc while holding the ball?</a:t>
            </a:r>
          </a:p>
          <a:p>
            <a:pPr>
              <a:buFont typeface="Courier New" pitchFamily="49" charset="0"/>
              <a:buChar char="o"/>
            </a:pPr>
            <a:endParaRPr lang="en-US" sz="1400" dirty="0">
              <a:latin typeface="Arial" pitchFamily="34" charset="0"/>
              <a:cs typeface="Arial" pitchFamily="34" charset="0"/>
            </a:endParaRPr>
          </a:p>
          <a:p>
            <a:pPr marL="1885950" lvl="3" indent="-514350">
              <a:buFont typeface="+mj-lt"/>
              <a:buAutoNum type="alphaUcPeriod"/>
            </a:pPr>
            <a:r>
              <a:rPr lang="en-US" sz="3200" dirty="0">
                <a:latin typeface="Arial" pitchFamily="34" charset="0"/>
                <a:cs typeface="Arial" pitchFamily="34" charset="0"/>
              </a:rPr>
              <a:t>Dropped ball</a:t>
            </a:r>
          </a:p>
          <a:p>
            <a:pPr marL="1885950" lvl="3" indent="-514350">
              <a:buFont typeface="+mj-lt"/>
              <a:buAutoNum type="alphaUcPeriod"/>
            </a:pPr>
            <a:r>
              <a:rPr lang="en-US" sz="3200" dirty="0">
                <a:latin typeface="Arial" pitchFamily="34" charset="0"/>
                <a:cs typeface="Arial" pitchFamily="34" charset="0"/>
              </a:rPr>
              <a:t>Indirect free kick</a:t>
            </a:r>
          </a:p>
          <a:p>
            <a:pPr marL="1885950" lvl="3" indent="-514350">
              <a:buFont typeface="+mj-lt"/>
              <a:buAutoNum type="alphaUcPeriod"/>
            </a:pPr>
            <a:r>
              <a:rPr lang="en-US" sz="3200" dirty="0">
                <a:latin typeface="Arial" pitchFamily="34" charset="0"/>
                <a:cs typeface="Arial" pitchFamily="34" charset="0"/>
              </a:rPr>
              <a:t>Direct free kick</a:t>
            </a:r>
          </a:p>
          <a:p>
            <a:pPr marL="1885950" lvl="3" indent="-514350">
              <a:buFont typeface="+mj-lt"/>
              <a:buAutoNum type="alphaUcPeriod"/>
            </a:pPr>
            <a:r>
              <a:rPr lang="en-US" sz="3200" dirty="0">
                <a:latin typeface="Arial" pitchFamily="34" charset="0"/>
                <a:cs typeface="Arial" pitchFamily="34" charset="0"/>
              </a:rPr>
              <a:t>Penalty </a:t>
            </a:r>
            <a:r>
              <a:rPr lang="en-US" sz="3200" dirty="0" smtClean="0">
                <a:latin typeface="Arial" pitchFamily="34" charset="0"/>
                <a:cs typeface="Arial" pitchFamily="34" charset="0"/>
              </a:rPr>
              <a:t>kick</a:t>
            </a: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770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371600"/>
            <a:ext cx="8305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mtClean="0">
                <a:latin typeface="Arial" pitchFamily="34" charset="0"/>
                <a:cs typeface="Arial" pitchFamily="34" charset="0"/>
              </a:rPr>
              <a:t>73.  </a:t>
            </a:r>
            <a:r>
              <a:rPr lang="en-US" b="1" dirty="0" smtClean="0">
                <a:latin typeface="Arial" pitchFamily="34" charset="0"/>
                <a:cs typeface="Arial" pitchFamily="34" charset="0"/>
              </a:rPr>
              <a:t>How should the referee restart play if a player commits an impeding offense inside their own penalty area?</a:t>
            </a:r>
          </a:p>
          <a:p>
            <a:pPr>
              <a:buFont typeface="Courier New" pitchFamily="49" charset="0"/>
              <a:buChar char="o"/>
            </a:pPr>
            <a:endParaRPr lang="en-US" sz="1800" dirty="0">
              <a:latin typeface="Arial" pitchFamily="34" charset="0"/>
              <a:cs typeface="Arial" pitchFamily="34" charset="0"/>
            </a:endParaRPr>
          </a:p>
          <a:p>
            <a:pPr marL="2343150" lvl="4" indent="-514350">
              <a:buFont typeface="+mj-lt"/>
              <a:buAutoNum type="alphaUcPeriod"/>
            </a:pPr>
            <a:r>
              <a:rPr lang="en-US" sz="3200" dirty="0">
                <a:latin typeface="Arial" pitchFamily="34" charset="0"/>
                <a:cs typeface="Arial" pitchFamily="34" charset="0"/>
              </a:rPr>
              <a:t>Dropped ball</a:t>
            </a:r>
          </a:p>
          <a:p>
            <a:pPr marL="2343150" lvl="4" indent="-514350">
              <a:buFont typeface="+mj-lt"/>
              <a:buAutoNum type="alphaUcPeriod"/>
            </a:pPr>
            <a:r>
              <a:rPr lang="en-US" sz="3200" dirty="0">
                <a:latin typeface="Arial" pitchFamily="34" charset="0"/>
                <a:cs typeface="Arial" pitchFamily="34" charset="0"/>
              </a:rPr>
              <a:t>Indirect free kick</a:t>
            </a:r>
          </a:p>
          <a:p>
            <a:pPr marL="2343150" lvl="4" indent="-514350">
              <a:buFont typeface="+mj-lt"/>
              <a:buAutoNum type="alphaUcPeriod"/>
            </a:pPr>
            <a:r>
              <a:rPr lang="en-US" sz="3200" dirty="0">
                <a:latin typeface="Arial" pitchFamily="34" charset="0"/>
                <a:cs typeface="Arial" pitchFamily="34" charset="0"/>
              </a:rPr>
              <a:t>Direct free kick</a:t>
            </a:r>
          </a:p>
          <a:p>
            <a:pPr marL="2343150" lvl="4" indent="-514350">
              <a:buFont typeface="+mj-lt"/>
              <a:buAutoNum type="alphaUcPeriod"/>
            </a:pPr>
            <a:r>
              <a:rPr lang="en-US" sz="3200" dirty="0">
                <a:latin typeface="Arial" pitchFamily="34" charset="0"/>
                <a:cs typeface="Arial" pitchFamily="34" charset="0"/>
              </a:rPr>
              <a:t>Penalty </a:t>
            </a:r>
            <a:r>
              <a:rPr lang="en-US" sz="3200" dirty="0" smtClean="0">
                <a:latin typeface="Arial" pitchFamily="34" charset="0"/>
                <a:cs typeface="Arial" pitchFamily="34" charset="0"/>
              </a:rPr>
              <a:t>kick</a:t>
            </a: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12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Types of Fouls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838200" y="2338288"/>
            <a:ext cx="5867400" cy="6460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solidFill>
                  <a:srgbClr val="FF0000"/>
                </a:solidFill>
                <a:latin typeface="Arial" pitchFamily="34" charset="0"/>
                <a:cs typeface="Arial" pitchFamily="34" charset="0"/>
              </a:rPr>
              <a:t>Direct free kick fouls (DFK)</a:t>
            </a:r>
          </a:p>
          <a:p>
            <a:pPr>
              <a:buFont typeface="Wingdings" panose="05000000000000000000" pitchFamily="2" charset="2"/>
              <a:buChar char="§"/>
            </a:pPr>
            <a:endParaRPr lang="en-US" dirty="0" smtClean="0">
              <a:solidFill>
                <a:srgbClr val="FF0000"/>
              </a:solidFill>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p:txBody>
      </p:sp>
      <p:sp>
        <p:nvSpPr>
          <p:cNvPr id="2" name="Rectangle 1"/>
          <p:cNvSpPr/>
          <p:nvPr/>
        </p:nvSpPr>
        <p:spPr>
          <a:xfrm>
            <a:off x="381000" y="1317248"/>
            <a:ext cx="8610600" cy="892552"/>
          </a:xfrm>
          <a:prstGeom prst="rect">
            <a:avLst/>
          </a:prstGeom>
        </p:spPr>
        <p:txBody>
          <a:bodyPr wrap="square">
            <a:spAutoFit/>
          </a:bodyPr>
          <a:lstStyle/>
          <a:p>
            <a:pPr>
              <a:defRPr/>
            </a:pPr>
            <a:r>
              <a:rPr lang="en-US" sz="2600" b="1" dirty="0" smtClean="0">
                <a:latin typeface="Arial" panose="020B0604020202020204" pitchFamily="34" charset="0"/>
                <a:cs typeface="Arial" panose="020B0604020202020204" pitchFamily="34" charset="0"/>
              </a:rPr>
              <a:t>In competitive youth matches, there </a:t>
            </a:r>
            <a:r>
              <a:rPr lang="en-US" sz="2600" b="1" dirty="0">
                <a:latin typeface="Arial" panose="020B0604020202020204" pitchFamily="34" charset="0"/>
                <a:cs typeface="Arial" panose="020B0604020202020204" pitchFamily="34" charset="0"/>
              </a:rPr>
              <a:t>are two types of </a:t>
            </a:r>
            <a:r>
              <a:rPr lang="en-US" sz="2600" b="1" dirty="0" smtClean="0">
                <a:latin typeface="Arial" panose="020B0604020202020204" pitchFamily="34" charset="0"/>
                <a:cs typeface="Arial" panose="020B0604020202020204" pitchFamily="34" charset="0"/>
              </a:rPr>
              <a:t>fouls.  Each </a:t>
            </a:r>
            <a:r>
              <a:rPr lang="en-US" sz="2600" b="1" dirty="0">
                <a:latin typeface="Arial" panose="020B0604020202020204" pitchFamily="34" charset="0"/>
                <a:cs typeface="Arial" panose="020B0604020202020204" pitchFamily="34" charset="0"/>
              </a:rPr>
              <a:t>type reflects the kind of restart used.  </a:t>
            </a:r>
          </a:p>
        </p:txBody>
      </p:sp>
      <p:sp>
        <p:nvSpPr>
          <p:cNvPr id="3" name="Rectangle 2"/>
          <p:cNvSpPr/>
          <p:nvPr/>
        </p:nvSpPr>
        <p:spPr>
          <a:xfrm>
            <a:off x="1371600" y="2993410"/>
            <a:ext cx="7391400" cy="3385542"/>
          </a:xfrm>
          <a:prstGeom prst="rect">
            <a:avLst/>
          </a:prstGeom>
        </p:spPr>
        <p:txBody>
          <a:bodyPr wrap="square">
            <a:spAutoFit/>
          </a:bodyPr>
          <a:lstStyle/>
          <a:p>
            <a:pPr marL="342900" indent="-342900">
              <a:buFont typeface="Wingdings" panose="05000000000000000000" pitchFamily="2" charset="2"/>
              <a:buChar char="Ø"/>
              <a:defRPr/>
            </a:pPr>
            <a:r>
              <a:rPr lang="en-US" sz="2600" b="1" dirty="0">
                <a:latin typeface="Arial" panose="020B0604020202020204" pitchFamily="34" charset="0"/>
                <a:cs typeface="Arial" panose="020B0604020202020204" pitchFamily="34" charset="0"/>
              </a:rPr>
              <a:t>A </a:t>
            </a:r>
            <a:r>
              <a:rPr lang="en-US" sz="2600" b="1" dirty="0" smtClean="0">
                <a:latin typeface="Arial" panose="020B0604020202020204" pitchFamily="34" charset="0"/>
                <a:cs typeface="Arial" panose="020B0604020202020204" pitchFamily="34" charset="0"/>
              </a:rPr>
              <a:t>DFK is </a:t>
            </a:r>
            <a:r>
              <a:rPr lang="en-US" sz="2600" b="1" dirty="0">
                <a:latin typeface="Arial" panose="020B0604020202020204" pitchFamily="34" charset="0"/>
                <a:cs typeface="Arial" panose="020B0604020202020204" pitchFamily="34" charset="0"/>
              </a:rPr>
              <a:t>awarded if one of the </a:t>
            </a:r>
            <a:r>
              <a:rPr lang="en-US" sz="2600" b="1" dirty="0" smtClean="0">
                <a:latin typeface="Arial" panose="020B0604020202020204" pitchFamily="34" charset="0"/>
                <a:cs typeface="Arial" panose="020B0604020202020204" pitchFamily="34" charset="0"/>
              </a:rPr>
              <a:t>ten (10) direct </a:t>
            </a:r>
            <a:r>
              <a:rPr lang="en-US" sz="2600" b="1" dirty="0">
                <a:latin typeface="Arial" panose="020B0604020202020204" pitchFamily="34" charset="0"/>
                <a:cs typeface="Arial" panose="020B0604020202020204" pitchFamily="34" charset="0"/>
              </a:rPr>
              <a:t>free kick fouls are </a:t>
            </a:r>
            <a:r>
              <a:rPr lang="en-US" sz="2600" b="1" dirty="0" smtClean="0">
                <a:latin typeface="Arial" panose="020B0604020202020204" pitchFamily="34" charset="0"/>
                <a:cs typeface="Arial" panose="020B0604020202020204" pitchFamily="34" charset="0"/>
              </a:rPr>
              <a:t>committed. </a:t>
            </a:r>
          </a:p>
          <a:p>
            <a:pPr marL="342900" indent="-342900">
              <a:buFont typeface="Wingdings" panose="05000000000000000000" pitchFamily="2" charset="2"/>
              <a:buChar char="Ø"/>
              <a:defRPr/>
            </a:pPr>
            <a:r>
              <a:rPr lang="en-US" sz="2600" b="1" dirty="0">
                <a:latin typeface="Arial" panose="020B0604020202020204" pitchFamily="34" charset="0"/>
                <a:cs typeface="Arial" panose="020B0604020202020204" pitchFamily="34" charset="0"/>
              </a:rPr>
              <a:t>Any fouls that in involve contact are penalized with a DFK or </a:t>
            </a:r>
            <a:r>
              <a:rPr lang="en-US" sz="2600" b="1" dirty="0" smtClean="0">
                <a:latin typeface="Arial" panose="020B0604020202020204" pitchFamily="34" charset="0"/>
                <a:cs typeface="Arial" panose="020B0604020202020204" pitchFamily="34" charset="0"/>
              </a:rPr>
              <a:t>a PK, </a:t>
            </a:r>
            <a:r>
              <a:rPr lang="en-US" sz="2800" b="1" dirty="0" smtClean="0">
                <a:latin typeface="Arial" panose="020B0604020202020204" pitchFamily="34" charset="0"/>
                <a:cs typeface="Arial" panose="020B0604020202020204" pitchFamily="34" charset="0"/>
              </a:rPr>
              <a:t>if </a:t>
            </a:r>
            <a:r>
              <a:rPr lang="en-US" sz="2800" b="1" dirty="0">
                <a:latin typeface="Arial" panose="020B0604020202020204" pitchFamily="34" charset="0"/>
                <a:cs typeface="Arial" panose="020B0604020202020204" pitchFamily="34" charset="0"/>
              </a:rPr>
              <a:t>the offence occurred within the offending teams own penalty area.</a:t>
            </a:r>
            <a:r>
              <a:rPr lang="en-US" sz="2600" b="1" dirty="0" smtClean="0">
                <a:latin typeface="Arial" panose="020B0604020202020204" pitchFamily="34" charset="0"/>
                <a:cs typeface="Arial" panose="020B0604020202020204" pitchFamily="34" charset="0"/>
              </a:rPr>
              <a:t> </a:t>
            </a:r>
            <a:endParaRPr lang="en-US" sz="26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en-US" sz="2600" b="1" dirty="0" smtClean="0">
                <a:latin typeface="Arial" panose="020B0604020202020204" pitchFamily="34" charset="0"/>
                <a:cs typeface="Arial" panose="020B0604020202020204" pitchFamily="34" charset="0"/>
              </a:rPr>
              <a:t>A </a:t>
            </a:r>
            <a:r>
              <a:rPr lang="en-US" sz="2600" b="1" dirty="0">
                <a:latin typeface="Arial" panose="020B0604020202020204" pitchFamily="34" charset="0"/>
                <a:cs typeface="Arial" panose="020B0604020202020204" pitchFamily="34" charset="0"/>
              </a:rPr>
              <a:t>goal can be scored directly </a:t>
            </a:r>
            <a:r>
              <a:rPr lang="en-US" sz="2600" b="1" dirty="0" smtClean="0">
                <a:latin typeface="Arial" panose="020B0604020202020204" pitchFamily="34" charset="0"/>
                <a:cs typeface="Arial" panose="020B0604020202020204" pitchFamily="34" charset="0"/>
              </a:rPr>
              <a:t>(one touch) from </a:t>
            </a:r>
            <a:r>
              <a:rPr lang="en-US" sz="2600" b="1" dirty="0">
                <a:latin typeface="Arial" panose="020B0604020202020204" pitchFamily="34" charset="0"/>
                <a:cs typeface="Arial" panose="020B0604020202020204" pitchFamily="34" charset="0"/>
              </a:rPr>
              <a:t>the taking of the restart. </a:t>
            </a:r>
            <a:endParaRPr lang="en-US" sz="2600" b="1"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85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Types of Fouls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838200" y="2325707"/>
            <a:ext cx="5867400" cy="6460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solidFill>
                  <a:srgbClr val="FF0000"/>
                </a:solidFill>
                <a:latin typeface="Arial" pitchFamily="34" charset="0"/>
                <a:cs typeface="Arial" pitchFamily="34" charset="0"/>
              </a:rPr>
              <a:t>Indirect free kick fouls (IFK)</a:t>
            </a:r>
          </a:p>
          <a:p>
            <a:pPr marL="0" indent="0">
              <a:buNone/>
            </a:pPr>
            <a:endParaRPr lang="en-US" sz="2800" dirty="0">
              <a:latin typeface="Arial" pitchFamily="34" charset="0"/>
              <a:cs typeface="Arial" pitchFamily="34" charset="0"/>
            </a:endParaRPr>
          </a:p>
        </p:txBody>
      </p:sp>
      <p:sp>
        <p:nvSpPr>
          <p:cNvPr id="2" name="Rectangle 1"/>
          <p:cNvSpPr/>
          <p:nvPr/>
        </p:nvSpPr>
        <p:spPr>
          <a:xfrm>
            <a:off x="381000" y="1302603"/>
            <a:ext cx="8610600" cy="892552"/>
          </a:xfrm>
          <a:prstGeom prst="rect">
            <a:avLst/>
          </a:prstGeom>
        </p:spPr>
        <p:txBody>
          <a:bodyPr wrap="square">
            <a:spAutoFit/>
          </a:bodyPr>
          <a:lstStyle/>
          <a:p>
            <a:pPr>
              <a:defRPr/>
            </a:pPr>
            <a:r>
              <a:rPr lang="en-US" sz="2600" b="1" dirty="0" smtClean="0">
                <a:latin typeface="Arial" panose="020B0604020202020204" pitchFamily="34" charset="0"/>
                <a:cs typeface="Arial" panose="020B0604020202020204" pitchFamily="34" charset="0"/>
              </a:rPr>
              <a:t>In competitive youth matches, there </a:t>
            </a:r>
            <a:r>
              <a:rPr lang="en-US" sz="2600" b="1" dirty="0">
                <a:latin typeface="Arial" panose="020B0604020202020204" pitchFamily="34" charset="0"/>
                <a:cs typeface="Arial" panose="020B0604020202020204" pitchFamily="34" charset="0"/>
              </a:rPr>
              <a:t>are two types of </a:t>
            </a:r>
            <a:r>
              <a:rPr lang="en-US" sz="2600" b="1" dirty="0" smtClean="0">
                <a:latin typeface="Arial" panose="020B0604020202020204" pitchFamily="34" charset="0"/>
                <a:cs typeface="Arial" panose="020B0604020202020204" pitchFamily="34" charset="0"/>
              </a:rPr>
              <a:t>fouls.  Each </a:t>
            </a:r>
            <a:r>
              <a:rPr lang="en-US" sz="2600" b="1" dirty="0">
                <a:latin typeface="Arial" panose="020B0604020202020204" pitchFamily="34" charset="0"/>
                <a:cs typeface="Arial" panose="020B0604020202020204" pitchFamily="34" charset="0"/>
              </a:rPr>
              <a:t>type reflects the kind of restart used.  </a:t>
            </a:r>
          </a:p>
        </p:txBody>
      </p:sp>
      <p:sp>
        <p:nvSpPr>
          <p:cNvPr id="8" name="Rectangle 7"/>
          <p:cNvSpPr/>
          <p:nvPr/>
        </p:nvSpPr>
        <p:spPr>
          <a:xfrm>
            <a:off x="1295400" y="2895600"/>
            <a:ext cx="7162800" cy="892552"/>
          </a:xfrm>
          <a:prstGeom prst="rect">
            <a:avLst/>
          </a:prstGeom>
        </p:spPr>
        <p:txBody>
          <a:bodyPr wrap="square">
            <a:spAutoFit/>
          </a:bodyPr>
          <a:lstStyle/>
          <a:p>
            <a:pPr marL="342900" indent="-342900">
              <a:buFont typeface="Wingdings" panose="05000000000000000000" pitchFamily="2" charset="2"/>
              <a:buChar char="Ø"/>
              <a:defRPr/>
            </a:pPr>
            <a:r>
              <a:rPr lang="en-US" sz="2600" b="1" dirty="0">
                <a:latin typeface="Arial" panose="020B0604020202020204" pitchFamily="34" charset="0"/>
                <a:cs typeface="Arial" panose="020B0604020202020204" pitchFamily="34" charset="0"/>
              </a:rPr>
              <a:t>An </a:t>
            </a:r>
            <a:r>
              <a:rPr lang="en-US" sz="2600" b="1" dirty="0" smtClean="0">
                <a:latin typeface="Arial" panose="020B0604020202020204" pitchFamily="34" charset="0"/>
                <a:cs typeface="Arial" panose="020B0604020202020204" pitchFamily="34" charset="0"/>
              </a:rPr>
              <a:t>IFK is </a:t>
            </a:r>
            <a:r>
              <a:rPr lang="en-US" sz="2600" b="1" dirty="0">
                <a:latin typeface="Arial" panose="020B0604020202020204" pitchFamily="34" charset="0"/>
                <a:cs typeface="Arial" panose="020B0604020202020204" pitchFamily="34" charset="0"/>
              </a:rPr>
              <a:t>awarded if a player commits one of the </a:t>
            </a:r>
            <a:r>
              <a:rPr lang="en-US" sz="2600" b="1" dirty="0" smtClean="0">
                <a:latin typeface="Arial" panose="020B0604020202020204" pitchFamily="34" charset="0"/>
                <a:cs typeface="Arial" panose="020B0604020202020204" pitchFamily="34" charset="0"/>
              </a:rPr>
              <a:t>eight (8) indirect </a:t>
            </a:r>
            <a:r>
              <a:rPr lang="en-US" sz="2600" b="1" dirty="0">
                <a:latin typeface="Arial" panose="020B0604020202020204" pitchFamily="34" charset="0"/>
                <a:cs typeface="Arial" panose="020B0604020202020204" pitchFamily="34" charset="0"/>
              </a:rPr>
              <a:t>free kick fouls.  </a:t>
            </a:r>
          </a:p>
        </p:txBody>
      </p:sp>
      <p:sp>
        <p:nvSpPr>
          <p:cNvPr id="9" name="Rectangle 8"/>
          <p:cNvSpPr/>
          <p:nvPr/>
        </p:nvSpPr>
        <p:spPr>
          <a:xfrm>
            <a:off x="1295400" y="3831848"/>
            <a:ext cx="7162800" cy="1292662"/>
          </a:xfrm>
          <a:prstGeom prst="rect">
            <a:avLst/>
          </a:prstGeom>
        </p:spPr>
        <p:txBody>
          <a:bodyPr wrap="square">
            <a:spAutoFit/>
          </a:bodyPr>
          <a:lstStyle/>
          <a:p>
            <a:pPr marL="342900" indent="-342900">
              <a:buFont typeface="Wingdings" panose="05000000000000000000" pitchFamily="2" charset="2"/>
              <a:buChar char="Ø"/>
              <a:defRPr/>
            </a:pPr>
            <a:r>
              <a:rPr lang="en-US" sz="2600" b="1" dirty="0">
                <a:latin typeface="Arial" panose="020B0604020202020204" pitchFamily="34" charset="0"/>
                <a:cs typeface="Arial" panose="020B0604020202020204" pitchFamily="34" charset="0"/>
              </a:rPr>
              <a:t>The ball must be touched by another player </a:t>
            </a:r>
            <a:r>
              <a:rPr lang="en-US" sz="2600" b="1" dirty="0" smtClean="0">
                <a:latin typeface="Arial" panose="020B0604020202020204" pitchFamily="34" charset="0"/>
                <a:cs typeface="Arial" panose="020B0604020202020204" pitchFamily="34" charset="0"/>
              </a:rPr>
              <a:t>(from either team) before </a:t>
            </a:r>
            <a:r>
              <a:rPr lang="en-US" sz="2600" b="1" dirty="0">
                <a:latin typeface="Arial" panose="020B0604020202020204" pitchFamily="34" charset="0"/>
                <a:cs typeface="Arial" panose="020B0604020202020204" pitchFamily="34" charset="0"/>
              </a:rPr>
              <a:t>a goal can be scored from an </a:t>
            </a:r>
            <a:r>
              <a:rPr lang="en-US" sz="2600" b="1" dirty="0" smtClean="0">
                <a:latin typeface="Arial" panose="020B0604020202020204" pitchFamily="34" charset="0"/>
                <a:cs typeface="Arial" panose="020B0604020202020204" pitchFamily="34" charset="0"/>
              </a:rPr>
              <a:t>IFK.</a:t>
            </a:r>
            <a:endParaRPr lang="en-US" sz="26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67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Direct Free Kick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descr="C:\Users\rmooney\Documents\Images\Grade 9\_57R135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00" b="5822"/>
          <a:stretch/>
        </p:blipFill>
        <p:spPr bwMode="auto">
          <a:xfrm>
            <a:off x="5244353" y="1219200"/>
            <a:ext cx="3899647"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825" y="1487031"/>
            <a:ext cx="5181600" cy="2246769"/>
          </a:xfrm>
          <a:prstGeom prst="rect">
            <a:avLst/>
          </a:prstGeom>
        </p:spPr>
        <p:txBody>
          <a:bodyPr wrap="square">
            <a:spAutoFit/>
          </a:bodyPr>
          <a:lstStyle/>
          <a:p>
            <a:pPr marL="457200" indent="-457200">
              <a:buFont typeface="Wingdings" panose="05000000000000000000" pitchFamily="2" charset="2"/>
              <a:buChar char="v"/>
              <a:defRPr/>
            </a:pPr>
            <a:r>
              <a:rPr lang="en-US" sz="2800" b="1" dirty="0">
                <a:latin typeface="Arial" panose="020B0604020202020204" pitchFamily="34" charset="0"/>
                <a:cs typeface="Arial" panose="020B0604020202020204" pitchFamily="34" charset="0"/>
              </a:rPr>
              <a:t>The ten </a:t>
            </a:r>
            <a:r>
              <a:rPr lang="en-US" sz="2800" b="1" dirty="0" smtClean="0">
                <a:latin typeface="Arial" panose="020B0604020202020204" pitchFamily="34" charset="0"/>
                <a:cs typeface="Arial" panose="020B0604020202020204" pitchFamily="34" charset="0"/>
              </a:rPr>
              <a:t>(10) direct </a:t>
            </a:r>
            <a:r>
              <a:rPr lang="en-US" sz="2800" b="1" dirty="0">
                <a:latin typeface="Arial" panose="020B0604020202020204" pitchFamily="34" charset="0"/>
                <a:cs typeface="Arial" panose="020B0604020202020204" pitchFamily="34" charset="0"/>
              </a:rPr>
              <a:t>free kick </a:t>
            </a:r>
            <a:r>
              <a:rPr lang="en-US" sz="2800" b="1" dirty="0" smtClean="0">
                <a:latin typeface="Arial" panose="020B0604020202020204" pitchFamily="34" charset="0"/>
                <a:cs typeface="Arial" panose="020B0604020202020204" pitchFamily="34" charset="0"/>
              </a:rPr>
              <a:t>(DFK) fouls </a:t>
            </a:r>
            <a:r>
              <a:rPr lang="en-US" sz="2800" b="1" dirty="0">
                <a:latin typeface="Arial" panose="020B0604020202020204" pitchFamily="34" charset="0"/>
                <a:cs typeface="Arial" panose="020B0604020202020204" pitchFamily="34" charset="0"/>
              </a:rPr>
              <a:t>are separated into a group of </a:t>
            </a:r>
            <a:r>
              <a:rPr lang="en-US" sz="2800" b="1" dirty="0" smtClean="0">
                <a:latin typeface="Arial" panose="020B0604020202020204" pitchFamily="34" charset="0"/>
                <a:cs typeface="Arial" panose="020B0604020202020204" pitchFamily="34" charset="0"/>
              </a:rPr>
              <a:t>seven (7) </a:t>
            </a:r>
            <a:r>
              <a:rPr lang="en-US" sz="2800" b="1" dirty="0">
                <a:latin typeface="Arial" panose="020B0604020202020204" pitchFamily="34" charset="0"/>
                <a:cs typeface="Arial" panose="020B0604020202020204" pitchFamily="34" charset="0"/>
              </a:rPr>
              <a:t>actions and a group of three </a:t>
            </a:r>
            <a:r>
              <a:rPr lang="en-US" sz="2800" b="1" dirty="0" smtClean="0">
                <a:latin typeface="Arial" panose="020B0604020202020204" pitchFamily="34" charset="0"/>
                <a:cs typeface="Arial" panose="020B0604020202020204" pitchFamily="34" charset="0"/>
              </a:rPr>
              <a:t>(3) actions</a:t>
            </a:r>
            <a:r>
              <a:rPr lang="en-US" sz="2800" b="1" dirty="0">
                <a:latin typeface="Arial" panose="020B0604020202020204" pitchFamily="34" charset="0"/>
                <a:cs typeface="Arial" panose="020B0604020202020204" pitchFamily="34" charset="0"/>
              </a:rPr>
              <a:t>.  </a:t>
            </a:r>
          </a:p>
        </p:txBody>
      </p:sp>
      <p:grpSp>
        <p:nvGrpSpPr>
          <p:cNvPr id="16" name="Group 15"/>
          <p:cNvGrpSpPr/>
          <p:nvPr/>
        </p:nvGrpSpPr>
        <p:grpSpPr>
          <a:xfrm>
            <a:off x="95450" y="3785773"/>
            <a:ext cx="8763000" cy="1853027"/>
            <a:chOff x="95450" y="3381675"/>
            <a:chExt cx="8763000" cy="1853027"/>
          </a:xfrm>
        </p:grpSpPr>
        <p:sp>
          <p:nvSpPr>
            <p:cNvPr id="3" name="Rectangle 2"/>
            <p:cNvSpPr/>
            <p:nvPr/>
          </p:nvSpPr>
          <p:spPr>
            <a:xfrm>
              <a:off x="95450" y="3381675"/>
              <a:ext cx="8763000" cy="1384995"/>
            </a:xfrm>
            <a:prstGeom prst="rect">
              <a:avLst/>
            </a:prstGeom>
          </p:spPr>
          <p:txBody>
            <a:bodyPr wrap="square">
              <a:spAutoFit/>
            </a:bodyPr>
            <a:lstStyle/>
            <a:p>
              <a:pPr marL="457200" indent="-457200">
                <a:buFont typeface="Wingdings" panose="05000000000000000000" pitchFamily="2" charset="2"/>
                <a:buChar char="v"/>
                <a:defRPr/>
              </a:pPr>
              <a:r>
                <a:rPr lang="en-US" sz="2800" b="1" dirty="0">
                  <a:solidFill>
                    <a:srgbClr val="0000FF"/>
                  </a:solidFill>
                  <a:latin typeface="Arial" panose="020B0604020202020204" pitchFamily="34" charset="0"/>
                  <a:cs typeface="Arial" panose="020B0604020202020204" pitchFamily="34" charset="0"/>
                </a:rPr>
                <a:t>For the first seven </a:t>
              </a:r>
              <a:r>
                <a:rPr lang="en-US" sz="2800" b="1" dirty="0" smtClean="0">
                  <a:solidFill>
                    <a:srgbClr val="0000FF"/>
                  </a:solidFill>
                  <a:latin typeface="Arial" panose="020B0604020202020204" pitchFamily="34" charset="0"/>
                  <a:cs typeface="Arial" panose="020B0604020202020204" pitchFamily="34" charset="0"/>
                </a:rPr>
                <a:t>(7) of </a:t>
              </a:r>
              <a:r>
                <a:rPr lang="en-US" sz="2800" b="1" dirty="0">
                  <a:solidFill>
                    <a:srgbClr val="0000FF"/>
                  </a:solidFill>
                  <a:latin typeface="Arial" panose="020B0604020202020204" pitchFamily="34" charset="0"/>
                  <a:cs typeface="Arial" panose="020B0604020202020204" pitchFamily="34" charset="0"/>
                </a:rPr>
                <a:t>the ten </a:t>
              </a:r>
              <a:r>
                <a:rPr lang="en-US" sz="2800" b="1" dirty="0" smtClean="0">
                  <a:solidFill>
                    <a:srgbClr val="0000FF"/>
                  </a:solidFill>
                  <a:latin typeface="Arial" panose="020B0604020202020204" pitchFamily="34" charset="0"/>
                  <a:cs typeface="Arial" panose="020B0604020202020204" pitchFamily="34" charset="0"/>
                </a:rPr>
                <a:t>(10) direct </a:t>
              </a:r>
              <a:r>
                <a:rPr lang="en-US" sz="2800" b="1" dirty="0">
                  <a:solidFill>
                    <a:srgbClr val="0000FF"/>
                  </a:solidFill>
                  <a:latin typeface="Arial" panose="020B0604020202020204" pitchFamily="34" charset="0"/>
                  <a:cs typeface="Arial" panose="020B0604020202020204" pitchFamily="34" charset="0"/>
                </a:rPr>
                <a:t>free </a:t>
              </a:r>
              <a:r>
                <a:rPr lang="en-US" sz="2800" b="1" dirty="0" smtClean="0">
                  <a:solidFill>
                    <a:srgbClr val="0000FF"/>
                  </a:solidFill>
                  <a:latin typeface="Arial" panose="020B0604020202020204" pitchFamily="34" charset="0"/>
                  <a:cs typeface="Arial" panose="020B0604020202020204" pitchFamily="34" charset="0"/>
                </a:rPr>
                <a:t>kick (DFK) </a:t>
              </a:r>
              <a:r>
                <a:rPr lang="en-US" sz="2800" b="1" dirty="0">
                  <a:solidFill>
                    <a:srgbClr val="0000FF"/>
                  </a:solidFill>
                  <a:latin typeface="Arial" panose="020B0604020202020204" pitchFamily="34" charset="0"/>
                  <a:cs typeface="Arial" panose="020B0604020202020204" pitchFamily="34" charset="0"/>
                </a:rPr>
                <a:t>fouls, the referee must determine if the action has been </a:t>
              </a:r>
              <a:r>
                <a:rPr lang="en-US" sz="2800" b="1" dirty="0" smtClean="0">
                  <a:solidFill>
                    <a:srgbClr val="0000FF"/>
                  </a:solidFill>
                  <a:latin typeface="Arial" panose="020B0604020202020204" pitchFamily="34" charset="0"/>
                  <a:cs typeface="Arial" panose="020B0604020202020204" pitchFamily="34" charset="0"/>
                </a:rPr>
                <a:t>committed carelessly or </a:t>
              </a:r>
              <a:endParaRPr lang="en-US" sz="2800" b="1" dirty="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494900" y="4691432"/>
              <a:ext cx="2036546" cy="523220"/>
            </a:xfrm>
            <a:prstGeom prst="rect">
              <a:avLst/>
            </a:prstGeom>
            <a:solidFill>
              <a:srgbClr val="FFFF00"/>
            </a:solidFill>
            <a:ln w="12700">
              <a:solidFill>
                <a:schemeClr val="tx1"/>
              </a:solidFill>
            </a:ln>
          </p:spPr>
          <p:txBody>
            <a:bodyPr wrap="square" rtlCol="0">
              <a:spAutoFit/>
            </a:bodyPr>
            <a:lstStyle/>
            <a:p>
              <a:r>
                <a:rPr lang="en-US" sz="2800" b="1" dirty="0" smtClean="0">
                  <a:latin typeface="Arial" panose="020B0604020202020204" pitchFamily="34" charset="0"/>
                  <a:cs typeface="Arial" panose="020B0604020202020204" pitchFamily="34" charset="0"/>
                </a:rPr>
                <a:t>Recklessly</a:t>
              </a:r>
              <a:endParaRPr lang="en-US" sz="2800" b="1" dirty="0">
                <a:latin typeface="Arial" panose="020B0604020202020204" pitchFamily="34" charset="0"/>
                <a:cs typeface="Arial" panose="020B0604020202020204" pitchFamily="34" charset="0"/>
              </a:endParaRPr>
            </a:p>
          </p:txBody>
        </p:sp>
        <p:sp>
          <p:nvSpPr>
            <p:cNvPr id="12" name="TextBox 11"/>
            <p:cNvSpPr txBox="1"/>
            <p:nvPr/>
          </p:nvSpPr>
          <p:spPr>
            <a:xfrm>
              <a:off x="3839249" y="4711482"/>
              <a:ext cx="3120601" cy="523220"/>
            </a:xfrm>
            <a:prstGeom prst="rect">
              <a:avLst/>
            </a:prstGeom>
            <a:solidFill>
              <a:srgbClr val="FF0000"/>
            </a:solidFill>
            <a:ln w="12700">
              <a:solidFill>
                <a:schemeClr val="tx1"/>
              </a:solidFill>
            </a:ln>
          </p:spPr>
          <p:txBody>
            <a:bodyPr wrap="square" rtlCol="0">
              <a:spAutoFit/>
            </a:bodyPr>
            <a:lstStyle/>
            <a:p>
              <a:r>
                <a:rPr lang="en-US" sz="2800" b="1" dirty="0" smtClean="0">
                  <a:latin typeface="Arial" panose="020B0604020202020204" pitchFamily="34" charset="0"/>
                  <a:cs typeface="Arial" panose="020B0604020202020204" pitchFamily="34" charset="0"/>
                </a:rPr>
                <a:t>Excessive Force.</a:t>
              </a:r>
              <a:endParaRPr lang="en-US" sz="2800" b="1" dirty="0">
                <a:latin typeface="Arial" panose="020B0604020202020204" pitchFamily="34" charset="0"/>
                <a:cs typeface="Arial" panose="020B0604020202020204" pitchFamily="34" charset="0"/>
              </a:endParaRPr>
            </a:p>
          </p:txBody>
        </p:sp>
        <p:sp>
          <p:nvSpPr>
            <p:cNvPr id="14" name="TextBox 13"/>
            <p:cNvSpPr txBox="1"/>
            <p:nvPr/>
          </p:nvSpPr>
          <p:spPr>
            <a:xfrm>
              <a:off x="2531445" y="4691432"/>
              <a:ext cx="1430955" cy="523220"/>
            </a:xfrm>
            <a:prstGeom prst="rect">
              <a:avLst/>
            </a:prstGeom>
            <a:noFill/>
          </p:spPr>
          <p:txBody>
            <a:bodyPr wrap="square" rtlCol="0">
              <a:spAutoFit/>
            </a:bodyPr>
            <a:lstStyle/>
            <a:p>
              <a:r>
                <a:rPr lang="en-US" sz="2800" b="1" dirty="0" smtClean="0">
                  <a:solidFill>
                    <a:srgbClr val="0000FF"/>
                  </a:solidFill>
                  <a:latin typeface="Arial" panose="020B0604020202020204" pitchFamily="34" charset="0"/>
                  <a:cs typeface="Arial" panose="020B0604020202020204" pitchFamily="34" charset="0"/>
                </a:rPr>
                <a:t>or with </a:t>
              </a:r>
              <a:endParaRPr lang="en-US" sz="2800" b="1" dirty="0">
                <a:solidFill>
                  <a:srgbClr val="0000FF"/>
                </a:solidFill>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 y="54166"/>
            <a:ext cx="1048657" cy="1048657"/>
          </a:xfrm>
          <a:prstGeom prst="rect">
            <a:avLst/>
          </a:prstGeom>
        </p:spPr>
      </p:pic>
      <p:pic>
        <p:nvPicPr>
          <p:cNvPr id="17" name="Picture 16"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760" y="77612"/>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271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3278</TotalTime>
  <Words>3512</Words>
  <Application>Microsoft Office PowerPoint</Application>
  <PresentationFormat>On-screen Show (4:3)</PresentationFormat>
  <Paragraphs>429</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Charles Keaney</cp:lastModifiedBy>
  <cp:revision>344</cp:revision>
  <cp:lastPrinted>2016-06-22T03:28:55Z</cp:lastPrinted>
  <dcterms:created xsi:type="dcterms:W3CDTF">2006-08-16T00:00:00Z</dcterms:created>
  <dcterms:modified xsi:type="dcterms:W3CDTF">2016-12-16T13:11:34Z</dcterms:modified>
</cp:coreProperties>
</file>