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384" r:id="rId2"/>
    <p:sldId id="362" r:id="rId3"/>
    <p:sldId id="360" r:id="rId4"/>
    <p:sldId id="386" r:id="rId5"/>
    <p:sldId id="385" r:id="rId6"/>
    <p:sldId id="388" r:id="rId7"/>
    <p:sldId id="361" r:id="rId8"/>
    <p:sldId id="389" r:id="rId9"/>
    <p:sldId id="391"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FF"/>
    <a:srgbClr val="99FFCC"/>
    <a:srgbClr val="FFFFCC"/>
    <a:srgbClr val="FF3300"/>
    <a:srgbClr val="66FFFF"/>
    <a:srgbClr val="FF99FF"/>
    <a:srgbClr val="00FF00"/>
    <a:srgbClr val="33CC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838" autoAdjust="0"/>
    <p:restoredTop sz="94671" autoAdjust="0"/>
  </p:normalViewPr>
  <p:slideViewPr>
    <p:cSldViewPr>
      <p:cViewPr varScale="1">
        <p:scale>
          <a:sx n="65" d="100"/>
          <a:sy n="65" d="100"/>
        </p:scale>
        <p:origin x="629" y="5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294AB8-9D63-4A96-A4F9-EE20CB4C32D3}" type="datetimeFigureOut">
              <a:rPr lang="en-US" smtClean="0"/>
              <a:t>11/2/2015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F49A7E-8536-438E-B865-51CF52BE6A6F}" type="slidenum">
              <a:rPr lang="en-US" smtClean="0"/>
              <a:t>‹#›</a:t>
            </a:fld>
            <a:endParaRPr lang="en-US" dirty="0"/>
          </a:p>
        </p:txBody>
      </p:sp>
    </p:spTree>
    <p:extLst>
      <p:ext uri="{BB962C8B-B14F-4D97-AF65-F5344CB8AC3E}">
        <p14:creationId xmlns:p14="http://schemas.microsoft.com/office/powerpoint/2010/main" val="3992625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dirty="0"/>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28F9390C-FBF9-4D30-91E7-83ECE68FE410}" type="datetimeFigureOut">
              <a:rPr lang="en-US"/>
              <a:pPr>
                <a:defRPr/>
              </a:pPr>
              <a:t>11/2/2015</a:t>
            </a:fld>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dirty="0"/>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AB43E061-34CC-45FB-832C-4E7BA295DF87}" type="slidenum">
              <a:rPr lang="en-US"/>
              <a:pPr>
                <a:defRPr/>
              </a:pPr>
              <a:t>‹#›</a:t>
            </a:fld>
            <a:endParaRPr lang="en-US" dirty="0"/>
          </a:p>
        </p:txBody>
      </p:sp>
    </p:spTree>
    <p:extLst>
      <p:ext uri="{BB962C8B-B14F-4D97-AF65-F5344CB8AC3E}">
        <p14:creationId xmlns:p14="http://schemas.microsoft.com/office/powerpoint/2010/main" val="8140903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Slide </a:t>
            </a:r>
            <a:fld id="{F80D04DC-3FD1-477B-954C-BBADB75E25B5}" type="slidenum">
              <a:rPr lang="en-US" smtClean="0"/>
              <a:pPr>
                <a:defRPr/>
              </a:pPr>
              <a:t>‹#›</a:t>
            </a:fld>
            <a:endParaRPr lang="en-US" dirty="0"/>
          </a:p>
        </p:txBody>
      </p:sp>
      <p:sp>
        <p:nvSpPr>
          <p:cNvPr id="8" name="Footer Placeholder 4"/>
          <p:cNvSpPr>
            <a:spLocks noGrp="1"/>
          </p:cNvSpPr>
          <p:nvPr>
            <p:ph type="ftr" sz="quarter" idx="3"/>
          </p:nvPr>
        </p:nvSpPr>
        <p:spPr>
          <a:xfrm>
            <a:off x="457200" y="6308725"/>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Foul Recognition - 2015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Slide </a:t>
            </a:r>
            <a:fld id="{F80D04DC-3FD1-477B-954C-BBADB75E25B5}" type="slidenum">
              <a:rPr lang="en-US" smtClean="0"/>
              <a:pPr>
                <a:defRPr/>
              </a:pPr>
              <a:t>‹#›</a:t>
            </a:fld>
            <a:endParaRPr lang="en-US" dirty="0"/>
          </a:p>
        </p:txBody>
      </p:sp>
      <p:sp>
        <p:nvSpPr>
          <p:cNvPr id="8" name="Footer Placeholder 4"/>
          <p:cNvSpPr>
            <a:spLocks noGrp="1"/>
          </p:cNvSpPr>
          <p:nvPr>
            <p:ph type="ftr" sz="quarter" idx="3"/>
          </p:nvPr>
        </p:nvSpPr>
        <p:spPr>
          <a:xfrm>
            <a:off x="457200" y="6308725"/>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Foul Recognition - 2015</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Slide </a:t>
            </a:r>
            <a:fld id="{F80D04DC-3FD1-477B-954C-BBADB75E25B5}" type="slidenum">
              <a:rPr lang="en-US" smtClean="0"/>
              <a:pPr>
                <a:defRPr/>
              </a:pPr>
              <a:t>‹#›</a:t>
            </a:fld>
            <a:endParaRPr lang="en-US" dirty="0"/>
          </a:p>
        </p:txBody>
      </p:sp>
      <p:sp>
        <p:nvSpPr>
          <p:cNvPr id="6" name="Footer Placeholder 4"/>
          <p:cNvSpPr>
            <a:spLocks noGrp="1"/>
          </p:cNvSpPr>
          <p:nvPr>
            <p:ph type="ftr" sz="quarter" idx="3"/>
          </p:nvPr>
        </p:nvSpPr>
        <p:spPr>
          <a:xfrm>
            <a:off x="457200" y="6308725"/>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Foul Recognition - 2015</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fld id="{7B5E27A4-016E-446F-AC7A-6052D1E2B471}" type="datetimeFigureOut">
              <a:rPr lang="en-US" smtClean="0"/>
              <a:pPr>
                <a:defRPr/>
              </a:pPr>
              <a:t>11/2/2015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AF0CE33-254B-4B1C-8F50-B38BEE65248D}" type="slidenum">
              <a:rPr lang="en-US" smtClean="0"/>
              <a:pPr>
                <a:defRPr/>
              </a:pPr>
              <a:t>‹#›</a:t>
            </a:fld>
            <a:endParaRPr lang="en-US" dirty="0"/>
          </a:p>
        </p:txBody>
      </p:sp>
    </p:spTree>
    <p:extLst>
      <p:ext uri="{BB962C8B-B14F-4D97-AF65-F5344CB8AC3E}">
        <p14:creationId xmlns:p14="http://schemas.microsoft.com/office/powerpoint/2010/main" val="34548320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cstate="print"/>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57200" y="6308725"/>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Foul Recognition - 2015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Slide </a:t>
            </a:r>
            <a:fld id="{F80D04DC-3FD1-477B-954C-BBADB75E25B5}"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3" r:id="rId3"/>
    <p:sldLayoutId id="2147483660" r:id="rId4"/>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IFK – Dangerous Play</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600200"/>
            <a:ext cx="8382000" cy="4800600"/>
          </a:xfrm>
        </p:spPr>
        <p:txBody>
          <a:bodyPr/>
          <a:lstStyle/>
          <a:p>
            <a:pPr marL="0" indent="0">
              <a:buNone/>
            </a:pPr>
            <a:r>
              <a:rPr lang="en-US" b="1" i="1" dirty="0" smtClean="0">
                <a:latin typeface="Arial" panose="020B0604020202020204" pitchFamily="34" charset="0"/>
                <a:cs typeface="Arial" panose="020B0604020202020204" pitchFamily="34" charset="0"/>
              </a:rPr>
              <a:t>In accordance with the LOTG</a:t>
            </a:r>
            <a:endParaRPr lang="en-US" sz="1400" b="1" i="1" dirty="0" smtClean="0">
              <a:solidFill>
                <a:srgbClr val="FF0000"/>
              </a:solidFill>
              <a:latin typeface="Arial" panose="020B0604020202020204" pitchFamily="34" charset="0"/>
              <a:cs typeface="Arial" panose="020B0604020202020204" pitchFamily="34" charset="0"/>
            </a:endParaRPr>
          </a:p>
          <a:p>
            <a:pPr marL="0" indent="0" algn="ctr">
              <a:buNone/>
            </a:pPr>
            <a:endParaRPr lang="en-US" sz="1800" b="1" i="1" dirty="0" smtClean="0">
              <a:solidFill>
                <a:srgbClr val="FF0000"/>
              </a:solidFill>
              <a:latin typeface="Arial" panose="020B0604020202020204" pitchFamily="34" charset="0"/>
              <a:cs typeface="Arial" panose="020B0604020202020204" pitchFamily="34" charset="0"/>
            </a:endParaRPr>
          </a:p>
          <a:p>
            <a:pPr marL="0" indent="0" algn="ctr">
              <a:buNone/>
            </a:pPr>
            <a:r>
              <a:rPr lang="en-US" sz="4800" b="1" i="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Dangerous Play Decisions </a:t>
            </a:r>
          </a:p>
          <a:p>
            <a:pPr marL="0" indent="0" algn="ctr">
              <a:buNone/>
            </a:pPr>
            <a:r>
              <a:rPr lang="en-US" sz="6000" b="1" i="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lgn="ctr">
              <a:buNone/>
            </a:pPr>
            <a:r>
              <a:rPr lang="en-US" sz="4800" b="1" i="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Player Safety</a:t>
            </a:r>
            <a:endParaRPr lang="en-US" sz="4800" b="1" i="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1</a:t>
            </a:fld>
            <a:endParaRPr lang="en-US" dirty="0"/>
          </a:p>
        </p:txBody>
      </p:sp>
    </p:spTree>
    <p:extLst>
      <p:ext uri="{BB962C8B-B14F-4D97-AF65-F5344CB8AC3E}">
        <p14:creationId xmlns:p14="http://schemas.microsoft.com/office/powerpoint/2010/main" val="3336347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IFK – Dangerous Play</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828800"/>
            <a:ext cx="8382000" cy="3810000"/>
          </a:xfrm>
          <a:solidFill>
            <a:srgbClr val="FFFF99"/>
          </a:solidFill>
          <a:ln>
            <a:solidFill>
              <a:schemeClr val="tx1"/>
            </a:solidFill>
          </a:ln>
        </p:spPr>
        <p:txBody>
          <a:bodyPr/>
          <a:lstStyle/>
          <a:p>
            <a:pPr marL="0" indent="0">
              <a:buNone/>
            </a:pPr>
            <a:r>
              <a:rPr lang="en-US" b="1" dirty="0" smtClean="0">
                <a:latin typeface="Arial" panose="020B0604020202020204" pitchFamily="34" charset="0"/>
                <a:cs typeface="Arial" panose="020B0604020202020204" pitchFamily="34" charset="0"/>
              </a:rPr>
              <a:t>A player is guilty of committing a dangerous play foul when, because of the way the player has either played the ball or how that player is involved with play, he effectively prevents an opponent from being able to play the ball in a normal and safe manner. </a:t>
            </a:r>
          </a:p>
          <a:p>
            <a:pPr marL="0" indent="0">
              <a:buNone/>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2</a:t>
            </a:fld>
            <a:endParaRPr lang="en-US" dirty="0"/>
          </a:p>
        </p:txBody>
      </p:sp>
    </p:spTree>
    <p:extLst>
      <p:ext uri="{BB962C8B-B14F-4D97-AF65-F5344CB8AC3E}">
        <p14:creationId xmlns:p14="http://schemas.microsoft.com/office/powerpoint/2010/main" val="971791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IFK – Dangerous Play</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371600"/>
            <a:ext cx="8229600" cy="5257800"/>
          </a:xfrm>
        </p:spPr>
        <p:txBody>
          <a:bodyPr/>
          <a:lstStyle/>
          <a:p>
            <a:pPr marL="0" indent="0">
              <a:buNone/>
            </a:pPr>
            <a:r>
              <a:rPr lang="en-US" b="1" dirty="0" smtClean="0">
                <a:latin typeface="Arial" panose="020B0604020202020204" pitchFamily="34" charset="0"/>
                <a:cs typeface="Arial" panose="020B0604020202020204" pitchFamily="34" charset="0"/>
              </a:rPr>
              <a:t>More often than not a dangerous play situation is the result of an unintentional act that occurs in the close proximity of an opposing player. </a:t>
            </a:r>
          </a:p>
          <a:p>
            <a:pPr marL="0" indent="0">
              <a:buNone/>
            </a:pPr>
            <a:endParaRPr lang="en-US" sz="1800" b="1" dirty="0">
              <a:latin typeface="Arial" panose="020B0604020202020204" pitchFamily="34" charset="0"/>
              <a:cs typeface="Arial" panose="020B0604020202020204" pitchFamily="34" charset="0"/>
            </a:endParaRPr>
          </a:p>
          <a:p>
            <a:pPr marL="0" indent="0">
              <a:buNone/>
            </a:pPr>
            <a:r>
              <a:rPr lang="en-US" sz="2800" b="1" dirty="0" smtClean="0">
                <a:latin typeface="Arial" panose="020B0604020202020204" pitchFamily="34" charset="0"/>
                <a:cs typeface="Arial" panose="020B0604020202020204" pitchFamily="34" charset="0"/>
              </a:rPr>
              <a:t>… Younger less skilled players simply do not realize what they may be doing is creating a danger</a:t>
            </a:r>
          </a:p>
          <a:p>
            <a:pPr marL="0" indent="0">
              <a:buNone/>
            </a:pPr>
            <a:endParaRPr lang="en-US" sz="1200" b="1" dirty="0">
              <a:latin typeface="Arial" panose="020B0604020202020204" pitchFamily="34" charset="0"/>
              <a:cs typeface="Arial" panose="020B0604020202020204" pitchFamily="34" charset="0"/>
            </a:endParaRPr>
          </a:p>
          <a:p>
            <a:pPr marL="0" indent="0">
              <a:buNone/>
            </a:pPr>
            <a:r>
              <a:rPr lang="en-US" sz="2800" b="1" dirty="0" smtClean="0">
                <a:latin typeface="Arial" panose="020B0604020202020204" pitchFamily="34" charset="0"/>
                <a:cs typeface="Arial" panose="020B0604020202020204" pitchFamily="34" charset="0"/>
              </a:rPr>
              <a:t>…. Older and more skilled players the danger is more likely the result of overzealous play</a:t>
            </a:r>
            <a:endParaRPr lang="en-US" sz="2800" b="1" dirty="0">
              <a:latin typeface="Arial" panose="020B0604020202020204" pitchFamily="34" charset="0"/>
              <a:cs typeface="Arial" panose="020B0604020202020204" pitchFamily="34" charset="0"/>
            </a:endParaRPr>
          </a:p>
          <a:p>
            <a:pPr marL="0" indent="0">
              <a:buNone/>
            </a:pPr>
            <a:endParaRPr lang="en-US" sz="2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3</a:t>
            </a:fld>
            <a:endParaRPr lang="en-US" dirty="0"/>
          </a:p>
        </p:txBody>
      </p:sp>
    </p:spTree>
    <p:extLst>
      <p:ext uri="{BB962C8B-B14F-4D97-AF65-F5344CB8AC3E}">
        <p14:creationId xmlns:p14="http://schemas.microsoft.com/office/powerpoint/2010/main" val="437340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IFK – Dangerous Play</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722437"/>
            <a:ext cx="8382000" cy="4525963"/>
          </a:xfrm>
          <a:solidFill>
            <a:srgbClr val="FFFF99"/>
          </a:solidFill>
          <a:ln>
            <a:solidFill>
              <a:schemeClr val="tx1"/>
            </a:solidFill>
          </a:ln>
        </p:spPr>
        <p:txBody>
          <a:bodyPr/>
          <a:lstStyle/>
          <a:p>
            <a:pPr marL="0" indent="0">
              <a:buNone/>
            </a:pPr>
            <a:r>
              <a:rPr lang="en-US" b="1" dirty="0" smtClean="0">
                <a:latin typeface="Arial" panose="020B0604020202020204" pitchFamily="34" charset="0"/>
                <a:cs typeface="Arial" panose="020B0604020202020204" pitchFamily="34" charset="0"/>
              </a:rPr>
              <a:t>Dangerous play implies no contact … if contact is </a:t>
            </a:r>
            <a:r>
              <a:rPr lang="en-US" b="1" dirty="0">
                <a:latin typeface="Arial" panose="020B0604020202020204" pitchFamily="34" charset="0"/>
                <a:cs typeface="Arial" panose="020B0604020202020204" pitchFamily="34" charset="0"/>
              </a:rPr>
              <a:t>made then </a:t>
            </a:r>
            <a:r>
              <a:rPr lang="en-US" b="1" dirty="0" smtClean="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dangerous play foul goes away </a:t>
            </a:r>
            <a:r>
              <a:rPr lang="en-US" b="1" dirty="0" smtClean="0">
                <a:latin typeface="Arial" panose="020B0604020202020204" pitchFamily="34" charset="0"/>
                <a:cs typeface="Arial" panose="020B0604020202020204" pitchFamily="34" charset="0"/>
              </a:rPr>
              <a:t>and a DFK foul has been committed … </a:t>
            </a:r>
            <a:r>
              <a:rPr lang="en-US" b="1" i="1" dirty="0" smtClean="0">
                <a:solidFill>
                  <a:srgbClr val="0000FF"/>
                </a:solidFill>
                <a:latin typeface="Arial" panose="020B0604020202020204" pitchFamily="34" charset="0"/>
                <a:cs typeface="Arial" panose="020B0604020202020204" pitchFamily="34" charset="0"/>
              </a:rPr>
              <a:t>if an opponent ignores the dangerous situation and follows thru and makes contact then that opponent has committed the more serious offense, …  i.e.  a DFK foul.</a:t>
            </a:r>
            <a:endParaRPr lang="en-US" b="1" i="1" dirty="0">
              <a:solidFill>
                <a:srgbClr val="0000FF"/>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4</a:t>
            </a:fld>
            <a:endParaRPr lang="en-US" dirty="0"/>
          </a:p>
        </p:txBody>
      </p:sp>
    </p:spTree>
    <p:extLst>
      <p:ext uri="{BB962C8B-B14F-4D97-AF65-F5344CB8AC3E}">
        <p14:creationId xmlns:p14="http://schemas.microsoft.com/office/powerpoint/2010/main" val="1121942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IFK – Dangerous Play</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600200"/>
            <a:ext cx="8229600" cy="4800600"/>
          </a:xfrm>
        </p:spPr>
        <p:txBody>
          <a:bodyPr/>
          <a:lstStyle/>
          <a:p>
            <a:pPr marL="0" indent="0">
              <a:buNone/>
            </a:pPr>
            <a:r>
              <a:rPr lang="en-US" b="1" dirty="0" smtClean="0">
                <a:latin typeface="Arial" panose="020B0604020202020204" pitchFamily="34" charset="0"/>
                <a:cs typeface="Arial" panose="020B0604020202020204" pitchFamily="34" charset="0"/>
              </a:rPr>
              <a:t>A dangerous play foul occurs when the act creates a danger to either to oneself or to an opponent … because of the dangerous condition the opponent cannot fairly play the ball.</a:t>
            </a:r>
          </a:p>
          <a:p>
            <a:pPr marL="0" indent="0">
              <a:buNone/>
            </a:pPr>
            <a:endParaRPr lang="en-US" sz="1800" b="1"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But a dangerous play situation with respect to a teammate is </a:t>
            </a:r>
            <a:r>
              <a:rPr lang="en-US" b="1" u="sng" dirty="0" smtClean="0">
                <a:latin typeface="Arial" panose="020B0604020202020204" pitchFamily="34" charset="0"/>
                <a:cs typeface="Arial" panose="020B0604020202020204" pitchFamily="34" charset="0"/>
              </a:rPr>
              <a:t>not</a:t>
            </a:r>
            <a:r>
              <a:rPr lang="en-US" b="1" dirty="0" smtClean="0">
                <a:latin typeface="Arial" panose="020B0604020202020204" pitchFamily="34" charset="0"/>
                <a:cs typeface="Arial" panose="020B0604020202020204" pitchFamily="34" charset="0"/>
              </a:rPr>
              <a:t> a foul… because the ability of an opponent to play the ball is not involved.</a:t>
            </a:r>
            <a:endParaRPr lang="en-US"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5</a:t>
            </a:fld>
            <a:endParaRPr lang="en-US" dirty="0"/>
          </a:p>
        </p:txBody>
      </p:sp>
    </p:spTree>
    <p:extLst>
      <p:ext uri="{BB962C8B-B14F-4D97-AF65-F5344CB8AC3E}">
        <p14:creationId xmlns:p14="http://schemas.microsoft.com/office/powerpoint/2010/main" val="1564784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IFK – Dangerous Play</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304800" y="1295400"/>
            <a:ext cx="8534400" cy="5257800"/>
          </a:xfrm>
          <a:solidFill>
            <a:srgbClr val="FFFF99"/>
          </a:solidFill>
          <a:ln>
            <a:solidFill>
              <a:schemeClr val="tx1"/>
            </a:solidFill>
          </a:ln>
        </p:spPr>
        <p:txBody>
          <a:bodyPr/>
          <a:lstStyle/>
          <a:p>
            <a:pPr marL="0" indent="0">
              <a:buNone/>
            </a:pPr>
            <a:r>
              <a:rPr lang="en-US" sz="2800" b="1" dirty="0" smtClean="0">
                <a:latin typeface="Arial" panose="020B0604020202020204" pitchFamily="34" charset="0"/>
                <a:cs typeface="Arial" panose="020B0604020202020204" pitchFamily="34" charset="0"/>
              </a:rPr>
              <a:t>DO NOT categorize all potential dangerous play situations as a dangerous play foul.  </a:t>
            </a:r>
          </a:p>
          <a:p>
            <a:pPr>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If an opponent is not involved , i.e. is not prevented from playing the ball in a safe manner or has not been caused to hesitate to play the ball, then a foul call is not valid. </a:t>
            </a:r>
          </a:p>
          <a:p>
            <a:pPr>
              <a:buFont typeface="Arial" panose="020B0604020202020204" pitchFamily="34" charset="0"/>
              <a:buChar char="•"/>
            </a:pPr>
            <a:endParaRPr lang="en-US" sz="1200" b="1"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Not all “high kicks” constitute a dangerous play </a:t>
            </a:r>
          </a:p>
          <a:p>
            <a:pPr>
              <a:buFont typeface="Arial" panose="020B0604020202020204" pitchFamily="34" charset="0"/>
              <a:buChar char="•"/>
            </a:pPr>
            <a:endParaRPr lang="en-US" sz="1200" b="1"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Not all “playing the ball while lying on the ground” constitute a dangerous play situation (ex. a slide tackle is an act of “playing the ball while on the ground”, but does not prevent an opponent from playing the ball in a safe manner)</a:t>
            </a:r>
          </a:p>
          <a:p>
            <a:pPr>
              <a:buFont typeface="Arial" panose="020B0604020202020204" pitchFamily="34" charset="0"/>
              <a:buChar char="•"/>
            </a:pPr>
            <a:endParaRPr lang="en-US" sz="2400" b="1" dirty="0">
              <a:latin typeface="Arial" panose="020B0604020202020204" pitchFamily="34" charset="0"/>
              <a:cs typeface="Arial" panose="020B0604020202020204" pitchFamily="34" charset="0"/>
            </a:endParaRPr>
          </a:p>
          <a:p>
            <a:pPr marL="0" indent="0">
              <a:buNone/>
            </a:pPr>
            <a:endParaRPr lang="en-US" sz="2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6</a:t>
            </a:fld>
            <a:endParaRPr lang="en-US" dirty="0"/>
          </a:p>
        </p:txBody>
      </p:sp>
    </p:spTree>
    <p:extLst>
      <p:ext uri="{BB962C8B-B14F-4D97-AF65-F5344CB8AC3E}">
        <p14:creationId xmlns:p14="http://schemas.microsoft.com/office/powerpoint/2010/main" val="3062566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IFK – Dangerous Play</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371600"/>
            <a:ext cx="8229600" cy="5257800"/>
          </a:xfrm>
        </p:spPr>
        <p:txBody>
          <a:bodyPr/>
          <a:lstStyle/>
          <a:p>
            <a:pPr marL="0" indent="0">
              <a:buNone/>
            </a:pPr>
            <a:r>
              <a:rPr lang="en-US" sz="2800" b="1" u="sng" dirty="0" smtClean="0">
                <a:solidFill>
                  <a:srgbClr val="0000FF"/>
                </a:solidFill>
                <a:latin typeface="Arial" panose="020B0604020202020204" pitchFamily="34" charset="0"/>
                <a:cs typeface="Arial" panose="020B0604020202020204" pitchFamily="34" charset="0"/>
              </a:rPr>
              <a:t>Example Situation:  </a:t>
            </a:r>
          </a:p>
          <a:p>
            <a:pPr marL="0" indent="0">
              <a:buNone/>
            </a:pPr>
            <a:r>
              <a:rPr lang="en-US" sz="2800" b="1" dirty="0" smtClean="0">
                <a:solidFill>
                  <a:srgbClr val="0000FF"/>
                </a:solidFill>
                <a:latin typeface="Arial" panose="020B0604020202020204" pitchFamily="34" charset="0"/>
                <a:cs typeface="Arial" panose="020B0604020202020204" pitchFamily="34" charset="0"/>
              </a:rPr>
              <a:t>A player, D5, involuntarily falls down on the ground with the ball near the chest or stomach and having no time or opportunity to play the ball or to stand up.</a:t>
            </a:r>
          </a:p>
          <a:p>
            <a:pPr marL="0" indent="0">
              <a:buNone/>
            </a:pPr>
            <a:endParaRPr lang="en-US" sz="1200" b="1" dirty="0">
              <a:latin typeface="Arial" panose="020B0604020202020204" pitchFamily="34" charset="0"/>
              <a:cs typeface="Arial" panose="020B0604020202020204" pitchFamily="34" charset="0"/>
            </a:endParaRPr>
          </a:p>
          <a:p>
            <a:pPr marL="457200" indent="-457200">
              <a:buFont typeface="+mj-lt"/>
              <a:buAutoNum type="arabicParenR"/>
            </a:pPr>
            <a:r>
              <a:rPr lang="en-US" sz="2400" b="1" dirty="0" smtClean="0">
                <a:latin typeface="Arial" panose="020B0604020202020204" pitchFamily="34" charset="0"/>
                <a:cs typeface="Arial" panose="020B0604020202020204" pitchFamily="34" charset="0"/>
              </a:rPr>
              <a:t>When an opponent, A6, nearby hesitates and does not kick at the ball because of the downed player’s location, then a dangerous play has been created by D5 and an IFK should be awarded to A6’s team.</a:t>
            </a:r>
            <a:endParaRPr lang="en-US" sz="2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7</a:t>
            </a:fld>
            <a:endParaRPr lang="en-US" dirty="0"/>
          </a:p>
        </p:txBody>
      </p:sp>
    </p:spTree>
    <p:extLst>
      <p:ext uri="{BB962C8B-B14F-4D97-AF65-F5344CB8AC3E}">
        <p14:creationId xmlns:p14="http://schemas.microsoft.com/office/powerpoint/2010/main" val="756632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IFK – Dangerous Play</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371600"/>
            <a:ext cx="8229600" cy="5257800"/>
          </a:xfrm>
        </p:spPr>
        <p:txBody>
          <a:bodyPr/>
          <a:lstStyle/>
          <a:p>
            <a:pPr marL="0" indent="0">
              <a:buNone/>
            </a:pPr>
            <a:r>
              <a:rPr lang="en-US" sz="2800" b="1" u="sng" dirty="0" smtClean="0">
                <a:solidFill>
                  <a:srgbClr val="0000FF"/>
                </a:solidFill>
                <a:latin typeface="Arial" panose="020B0604020202020204" pitchFamily="34" charset="0"/>
                <a:cs typeface="Arial" panose="020B0604020202020204" pitchFamily="34" charset="0"/>
              </a:rPr>
              <a:t>Same Example Situation: </a:t>
            </a:r>
          </a:p>
          <a:p>
            <a:pPr marL="0" indent="0">
              <a:buNone/>
            </a:pPr>
            <a:r>
              <a:rPr lang="en-US" sz="2800" b="1" dirty="0" smtClean="0">
                <a:solidFill>
                  <a:srgbClr val="0000FF"/>
                </a:solidFill>
                <a:latin typeface="Arial" panose="020B0604020202020204" pitchFamily="34" charset="0"/>
                <a:cs typeface="Arial" panose="020B0604020202020204" pitchFamily="34" charset="0"/>
              </a:rPr>
              <a:t>A a player, D5, involuntarily falls down on the ground with the ball near the chest or stomach and having no time or opportunity to play the ball or to stand up:</a:t>
            </a:r>
          </a:p>
          <a:p>
            <a:pPr marL="0" indent="0">
              <a:buNone/>
            </a:pPr>
            <a:endParaRPr lang="en-US" sz="1200" b="1" dirty="0">
              <a:latin typeface="Arial" panose="020B0604020202020204" pitchFamily="34" charset="0"/>
              <a:cs typeface="Arial" panose="020B0604020202020204" pitchFamily="34" charset="0"/>
            </a:endParaRPr>
          </a:p>
          <a:p>
            <a:pPr marL="457200" indent="-457200">
              <a:buFont typeface="+mj-lt"/>
              <a:buAutoNum type="arabicParenR" startAt="2"/>
            </a:pPr>
            <a:r>
              <a:rPr lang="en-US" sz="2400" b="1" dirty="0" smtClean="0">
                <a:latin typeface="Arial" panose="020B0604020202020204" pitchFamily="34" charset="0"/>
                <a:cs typeface="Arial" panose="020B0604020202020204" pitchFamily="34" charset="0"/>
              </a:rPr>
              <a:t>When a teammate D7, nearby hesitates and does not kick at the ball because of the downed player’s location, then even though a dangerous play situation has been created by D5 an IFK cannot be awarded since a teammate D7, not an opponent, is being prevented from making a fair play on the ball.</a:t>
            </a:r>
            <a:endParaRPr lang="en-US" sz="2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8</a:t>
            </a:fld>
            <a:endParaRPr lang="en-US" dirty="0"/>
          </a:p>
        </p:txBody>
      </p:sp>
    </p:spTree>
    <p:extLst>
      <p:ext uri="{BB962C8B-B14F-4D97-AF65-F5344CB8AC3E}">
        <p14:creationId xmlns:p14="http://schemas.microsoft.com/office/powerpoint/2010/main" val="1179894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IFK – Dangerous Play</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371600"/>
            <a:ext cx="8229600" cy="5257800"/>
          </a:xfrm>
        </p:spPr>
        <p:txBody>
          <a:bodyPr/>
          <a:lstStyle/>
          <a:p>
            <a:pPr marL="0" indent="0">
              <a:buNone/>
            </a:pPr>
            <a:r>
              <a:rPr lang="en-US" sz="2800" b="1" u="sng" dirty="0" smtClean="0">
                <a:solidFill>
                  <a:srgbClr val="0000FF"/>
                </a:solidFill>
                <a:latin typeface="Arial" panose="020B0604020202020204" pitchFamily="34" charset="0"/>
                <a:cs typeface="Arial" panose="020B0604020202020204" pitchFamily="34" charset="0"/>
              </a:rPr>
              <a:t>Same Example Situation:  </a:t>
            </a:r>
          </a:p>
          <a:p>
            <a:pPr marL="0" indent="0">
              <a:buNone/>
            </a:pPr>
            <a:r>
              <a:rPr lang="en-US" sz="2800" b="1" dirty="0" smtClean="0">
                <a:solidFill>
                  <a:srgbClr val="0000FF"/>
                </a:solidFill>
                <a:latin typeface="Arial" panose="020B0604020202020204" pitchFamily="34" charset="0"/>
                <a:cs typeface="Arial" panose="020B0604020202020204" pitchFamily="34" charset="0"/>
              </a:rPr>
              <a:t>A player, D5, involuntarily falls down on the ground with the ball near the chest or stomach and having no time or opportunity to play the ball or to stand up:</a:t>
            </a:r>
          </a:p>
          <a:p>
            <a:pPr marL="0" indent="0">
              <a:buNone/>
            </a:pPr>
            <a:endParaRPr lang="en-US" sz="1200" b="1" dirty="0">
              <a:latin typeface="Arial" panose="020B0604020202020204" pitchFamily="34" charset="0"/>
              <a:cs typeface="Arial" panose="020B0604020202020204" pitchFamily="34" charset="0"/>
            </a:endParaRPr>
          </a:p>
          <a:p>
            <a:pPr marL="457200" indent="-457200">
              <a:buFont typeface="+mj-lt"/>
              <a:buAutoNum type="arabicParenR" startAt="3"/>
            </a:pPr>
            <a:r>
              <a:rPr lang="en-US" sz="2400" b="1" dirty="0" smtClean="0">
                <a:latin typeface="Arial" panose="020B0604020202020204" pitchFamily="34" charset="0"/>
                <a:cs typeface="Arial" panose="020B0604020202020204" pitchFamily="34" charset="0"/>
              </a:rPr>
              <a:t>When an opponent, A7, takes a swing at the ball with her foot, then the kicker, A7, has effectively ignored the dangerous situation caused by the player D5 on the ground.   A </a:t>
            </a:r>
            <a:r>
              <a:rPr lang="en-US" sz="2400" b="1" dirty="0">
                <a:latin typeface="Arial" panose="020B0604020202020204" pitchFamily="34" charset="0"/>
                <a:cs typeface="Arial" panose="020B0604020202020204" pitchFamily="34" charset="0"/>
              </a:rPr>
              <a:t>D</a:t>
            </a:r>
            <a:r>
              <a:rPr lang="en-US" sz="2400" b="1" dirty="0" smtClean="0">
                <a:latin typeface="Arial" panose="020B0604020202020204" pitchFamily="34" charset="0"/>
                <a:cs typeface="Arial" panose="020B0604020202020204" pitchFamily="34" charset="0"/>
              </a:rPr>
              <a:t>FK should then be given to D5’s team in this case for kicking or kicking at (attempted kicking) an opponent  by A7.</a:t>
            </a:r>
            <a:endParaRPr lang="en-US" sz="2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9</a:t>
            </a:fld>
            <a:endParaRPr lang="en-US" dirty="0"/>
          </a:p>
        </p:txBody>
      </p:sp>
    </p:spTree>
    <p:extLst>
      <p:ext uri="{BB962C8B-B14F-4D97-AF65-F5344CB8AC3E}">
        <p14:creationId xmlns:p14="http://schemas.microsoft.com/office/powerpoint/2010/main" val="3533925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18219</TotalTime>
  <Words>685</Words>
  <Application>Microsoft Office PowerPoint</Application>
  <PresentationFormat>On-screen Show (4:3)</PresentationFormat>
  <Paragraphs>60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Comic Sans MS</vt:lpstr>
      <vt:lpstr>Office Theme</vt:lpstr>
      <vt:lpstr>IFK – Dangerous Play</vt:lpstr>
      <vt:lpstr>IFK – Dangerous Play</vt:lpstr>
      <vt:lpstr>IFK – Dangerous Play</vt:lpstr>
      <vt:lpstr>IFK – Dangerous Play</vt:lpstr>
      <vt:lpstr>IFK – Dangerous Play</vt:lpstr>
      <vt:lpstr>IFK – Dangerous Play</vt:lpstr>
      <vt:lpstr>IFK – Dangerous Play</vt:lpstr>
      <vt:lpstr>IFK – Dangerous Play</vt:lpstr>
      <vt:lpstr>IFK – Dangerous Play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FOULS &amp; MISCONDUCT</dc:title>
  <dc:creator>OSSRC</dc:creator>
  <cp:lastModifiedBy>BJ Jabbari</cp:lastModifiedBy>
  <cp:revision>368</cp:revision>
  <cp:lastPrinted>2014-10-26T12:29:09Z</cp:lastPrinted>
  <dcterms:created xsi:type="dcterms:W3CDTF">2008-03-24T20:57:09Z</dcterms:created>
  <dcterms:modified xsi:type="dcterms:W3CDTF">2015-11-02T16:53:25Z</dcterms:modified>
</cp:coreProperties>
</file>