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382" r:id="rId2"/>
    <p:sldId id="374" r:id="rId3"/>
    <p:sldId id="383" r:id="rId4"/>
    <p:sldId id="376" r:id="rId5"/>
    <p:sldId id="267" r:id="rId6"/>
    <p:sldId id="385" r:id="rId7"/>
    <p:sldId id="358" r:id="rId8"/>
    <p:sldId id="359" r:id="rId9"/>
    <p:sldId id="377" r:id="rId10"/>
    <p:sldId id="378" r:id="rId11"/>
    <p:sldId id="379" r:id="rId12"/>
    <p:sldId id="387" r:id="rId13"/>
    <p:sldId id="384" r:id="rId14"/>
    <p:sldId id="386" r:id="rId15"/>
    <p:sldId id="38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FF"/>
    <a:srgbClr val="99FFCC"/>
    <a:srgbClr val="FFFFCC"/>
    <a:srgbClr val="FF3300"/>
    <a:srgbClr val="66FFFF"/>
    <a:srgbClr val="FF99FF"/>
    <a:srgbClr val="00FF00"/>
    <a:srgbClr val="33CC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1838" autoAdjust="0"/>
    <p:restoredTop sz="94671" autoAdjust="0"/>
  </p:normalViewPr>
  <p:slideViewPr>
    <p:cSldViewPr>
      <p:cViewPr>
        <p:scale>
          <a:sx n="66" d="100"/>
          <a:sy n="66" d="100"/>
        </p:scale>
        <p:origin x="-1260" y="-18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294AB8-9D63-4A96-A4F9-EE20CB4C32D3}" type="datetimeFigureOut">
              <a:rPr lang="en-US" smtClean="0"/>
              <a:t>11/2/2015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F49A7E-8536-438E-B865-51CF52BE6A6F}" type="slidenum">
              <a:rPr lang="en-US" smtClean="0"/>
              <a:t>‹#›</a:t>
            </a:fld>
            <a:endParaRPr lang="en-US" dirty="0"/>
          </a:p>
        </p:txBody>
      </p:sp>
    </p:spTree>
    <p:extLst>
      <p:ext uri="{BB962C8B-B14F-4D97-AF65-F5344CB8AC3E}">
        <p14:creationId xmlns:p14="http://schemas.microsoft.com/office/powerpoint/2010/main" val="3992625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8F9390C-FBF9-4D30-91E7-83ECE68FE410}" type="datetimeFigureOut">
              <a:rPr lang="en-US"/>
              <a:pPr>
                <a:defRPr/>
              </a:pPr>
              <a:t>11/2/2015</a:t>
            </a:fld>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B43E061-34CC-45FB-832C-4E7BA295DF87}" type="slidenum">
              <a:rPr lang="en-US"/>
              <a:pPr>
                <a:defRPr/>
              </a:pPr>
              <a:t>‹#›</a:t>
            </a:fld>
            <a:endParaRPr lang="en-US" dirty="0"/>
          </a:p>
        </p:txBody>
      </p:sp>
    </p:spTree>
    <p:extLst>
      <p:ext uri="{BB962C8B-B14F-4D97-AF65-F5344CB8AC3E}">
        <p14:creationId xmlns:p14="http://schemas.microsoft.com/office/powerpoint/2010/main" val="814090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61210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43E061-34CC-45FB-832C-4E7BA295DF87}" type="slidenum">
              <a:rPr lang="en-US" smtClean="0"/>
              <a:pPr>
                <a:defRPr/>
              </a:pPr>
              <a:t>12</a:t>
            </a:fld>
            <a:endParaRPr lang="en-US" dirty="0"/>
          </a:p>
        </p:txBody>
      </p:sp>
    </p:spTree>
    <p:extLst>
      <p:ext uri="{BB962C8B-B14F-4D97-AF65-F5344CB8AC3E}">
        <p14:creationId xmlns:p14="http://schemas.microsoft.com/office/powerpoint/2010/main" val="197838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latin typeface="Arial" pitchFamily="34" charset="0"/>
                <a:cs typeface="Arial" pitchFamily="34" charset="0"/>
              </a:rPr>
              <a:t>Online</a:t>
            </a:r>
            <a:r>
              <a:rPr lang="en-US" sz="1200" b="1" baseline="0" dirty="0" smtClean="0">
                <a:latin typeface="Arial" pitchFamily="34" charset="0"/>
                <a:cs typeface="Arial" pitchFamily="34" charset="0"/>
              </a:rPr>
              <a:t> Training Script:</a:t>
            </a:r>
          </a:p>
          <a:p>
            <a:endParaRPr lang="en-US" sz="1200" baseline="0" dirty="0" smtClean="0">
              <a:latin typeface="Arial" pitchFamily="34" charset="0"/>
              <a:cs typeface="Arial" pitchFamily="34" charset="0"/>
            </a:endParaRPr>
          </a:p>
          <a:p>
            <a:r>
              <a:rPr lang="en-US" sz="1200" b="1" dirty="0" smtClean="0">
                <a:latin typeface="Arial" pitchFamily="34" charset="0"/>
                <a:cs typeface="Arial" pitchFamily="34" charset="0"/>
              </a:rPr>
              <a:t>Classroom</a:t>
            </a:r>
            <a:r>
              <a:rPr lang="en-US" sz="1200" b="1" baseline="0" dirty="0" smtClean="0">
                <a:latin typeface="Arial" pitchFamily="34" charset="0"/>
                <a:cs typeface="Arial" pitchFamily="34" charset="0"/>
              </a:rPr>
              <a:t> Instructor Talking Points:</a:t>
            </a:r>
          </a:p>
        </p:txBody>
      </p:sp>
      <p:sp>
        <p:nvSpPr>
          <p:cNvPr id="4" name="Slide Number Placeholder 3"/>
          <p:cNvSpPr>
            <a:spLocks noGrp="1"/>
          </p:cNvSpPr>
          <p:nvPr>
            <p:ph type="sldNum" sz="quarter" idx="10"/>
          </p:nvPr>
        </p:nvSpPr>
        <p:spPr/>
        <p:txBody>
          <a:bodyPr/>
          <a:lstStyle/>
          <a:p>
            <a:fld id="{8AF1DF44-49E7-4C37-AC1E-BBD3806906FF}" type="slidenum">
              <a:rPr lang="en-US" smtClean="0"/>
              <a:t>13</a:t>
            </a:fld>
            <a:endParaRPr lang="en-US" dirty="0"/>
          </a:p>
        </p:txBody>
      </p:sp>
    </p:spTree>
    <p:extLst>
      <p:ext uri="{BB962C8B-B14F-4D97-AF65-F5344CB8AC3E}">
        <p14:creationId xmlns:p14="http://schemas.microsoft.com/office/powerpoint/2010/main" val="2754197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latin typeface="Arial" pitchFamily="34" charset="0"/>
                <a:cs typeface="Arial" pitchFamily="34" charset="0"/>
              </a:rPr>
              <a:t>Online</a:t>
            </a:r>
            <a:r>
              <a:rPr lang="en-US" sz="1200" b="1" baseline="0" dirty="0" smtClean="0">
                <a:latin typeface="Arial" pitchFamily="34" charset="0"/>
                <a:cs typeface="Arial" pitchFamily="34" charset="0"/>
              </a:rPr>
              <a:t> Training Script:</a:t>
            </a:r>
          </a:p>
          <a:p>
            <a:endParaRPr lang="en-US" sz="1200" baseline="0" dirty="0" smtClean="0">
              <a:latin typeface="Arial" pitchFamily="34" charset="0"/>
              <a:cs typeface="Arial" pitchFamily="34" charset="0"/>
            </a:endParaRPr>
          </a:p>
          <a:p>
            <a:r>
              <a:rPr lang="en-US" sz="1200" b="1" dirty="0" smtClean="0">
                <a:latin typeface="Arial" pitchFamily="34" charset="0"/>
                <a:cs typeface="Arial" pitchFamily="34" charset="0"/>
              </a:rPr>
              <a:t>Classroom</a:t>
            </a:r>
            <a:r>
              <a:rPr lang="en-US" sz="1200" b="1" baseline="0" dirty="0" smtClean="0">
                <a:latin typeface="Arial" pitchFamily="34" charset="0"/>
                <a:cs typeface="Arial" pitchFamily="34" charset="0"/>
              </a:rPr>
              <a:t> Instructor Talking Points:</a:t>
            </a:r>
          </a:p>
        </p:txBody>
      </p:sp>
      <p:sp>
        <p:nvSpPr>
          <p:cNvPr id="4" name="Slide Number Placeholder 3"/>
          <p:cNvSpPr>
            <a:spLocks noGrp="1"/>
          </p:cNvSpPr>
          <p:nvPr>
            <p:ph type="sldNum" sz="quarter" idx="10"/>
          </p:nvPr>
        </p:nvSpPr>
        <p:spPr/>
        <p:txBody>
          <a:bodyPr/>
          <a:lstStyle/>
          <a:p>
            <a:fld id="{8AF1DF44-49E7-4C37-AC1E-BBD3806906FF}" type="slidenum">
              <a:rPr lang="en-US" smtClean="0"/>
              <a:t>14</a:t>
            </a:fld>
            <a:endParaRPr lang="en-US" dirty="0"/>
          </a:p>
        </p:txBody>
      </p:sp>
    </p:spTree>
    <p:extLst>
      <p:ext uri="{BB962C8B-B14F-4D97-AF65-F5344CB8AC3E}">
        <p14:creationId xmlns:p14="http://schemas.microsoft.com/office/powerpoint/2010/main" val="2754197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
        <p:nvSpPr>
          <p:cNvPr id="8"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
        <p:nvSpPr>
          <p:cNvPr id="8"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
        <p:nvSpPr>
          <p:cNvPr id="6"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7B5E27A4-016E-446F-AC7A-6052D1E2B471}" type="datetimeFigureOut">
              <a:rPr lang="en-US" smtClean="0"/>
              <a:pPr>
                <a:defRPr/>
              </a:pPr>
              <a:t>11/2/2015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AF0CE33-254B-4B1C-8F50-B38BEE65248D}" type="slidenum">
              <a:rPr lang="en-US" smtClean="0"/>
              <a:pPr>
                <a:defRPr/>
              </a:pPr>
              <a:t>‹#›</a:t>
            </a:fld>
            <a:endParaRPr lang="en-US" dirty="0"/>
          </a:p>
        </p:txBody>
      </p:sp>
    </p:spTree>
    <p:extLst>
      <p:ext uri="{BB962C8B-B14F-4D97-AF65-F5344CB8AC3E}">
        <p14:creationId xmlns:p14="http://schemas.microsoft.com/office/powerpoint/2010/main" val="34548320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3" r:id="rId3"/>
    <p:sldLayoutId id="2147483660" r:id="rId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header_01.jpg"/>
          <p:cNvPicPr>
            <a:picLocks noChangeAspect="1"/>
          </p:cNvPicPr>
          <p:nvPr/>
        </p:nvPicPr>
        <p:blipFill>
          <a:blip r:embed="rId3" cstate="print"/>
          <a:srcRect/>
          <a:stretch>
            <a:fillRect/>
          </a:stretch>
        </p:blipFill>
        <p:spPr bwMode="auto">
          <a:xfrm>
            <a:off x="0" y="0"/>
            <a:ext cx="9144000" cy="1412875"/>
          </a:xfrm>
          <a:prstGeom prst="rect">
            <a:avLst/>
          </a:prstGeom>
          <a:noFill/>
          <a:ln w="9525">
            <a:noFill/>
            <a:miter lim="800000"/>
            <a:headEnd/>
            <a:tailEnd/>
          </a:ln>
        </p:spPr>
      </p:pic>
      <p:sp>
        <p:nvSpPr>
          <p:cNvPr id="6" name="Rectangle 5"/>
          <p:cNvSpPr>
            <a:spLocks noChangeArrowheads="1"/>
          </p:cNvSpPr>
          <p:nvPr/>
        </p:nvSpPr>
        <p:spPr bwMode="auto">
          <a:xfrm>
            <a:off x="381000" y="1676400"/>
            <a:ext cx="8382000" cy="838200"/>
          </a:xfrm>
          <a:prstGeom prst="rect">
            <a:avLst/>
          </a:prstGeom>
          <a:noFill/>
          <a:ln w="12700">
            <a:noFill/>
            <a:miter lim="800000"/>
            <a:headEnd type="none" w="sm" len="sm"/>
            <a:tailEnd type="none" w="sm" len="sm"/>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4400" b="1" dirty="0" smtClean="0">
                <a:solidFill>
                  <a:srgbClr val="FF0000"/>
                </a:solidFill>
                <a:effectLst>
                  <a:outerShdw blurRad="38100" dist="38100" dir="2700000" algn="tl">
                    <a:srgbClr val="000000">
                      <a:alpha val="43137"/>
                    </a:srgbClr>
                  </a:outerShdw>
                </a:effectLst>
                <a:latin typeface="Comic Sans MS" pitchFamily="66" charset="0"/>
              </a:rPr>
              <a:t>Observed Points of Concern</a:t>
            </a:r>
          </a:p>
          <a:p>
            <a:pPr algn="ctr" eaLnBrk="0" hangingPunct="0">
              <a:defRPr/>
            </a:pPr>
            <a:endParaRPr lang="en-US" b="1" dirty="0" smtClean="0">
              <a:solidFill>
                <a:schemeClr val="tx1">
                  <a:lumMod val="95000"/>
                  <a:lumOff val="5000"/>
                </a:schemeClr>
              </a:solidFill>
              <a:effectLst>
                <a:outerShdw blurRad="38100" dist="38100" dir="2700000" algn="tl">
                  <a:srgbClr val="000000">
                    <a:alpha val="43137"/>
                  </a:srgbClr>
                </a:outerShdw>
              </a:effectLst>
              <a:latin typeface="Comic Sans MS" pitchFamily="66" charset="0"/>
            </a:endParaRPr>
          </a:p>
          <a:p>
            <a:pPr algn="ctr" eaLnBrk="0" hangingPunct="0">
              <a:defRPr/>
            </a:pPr>
            <a:endParaRPr lang="en-US" dirty="0" smtClean="0">
              <a:solidFill>
                <a:schemeClr val="tx1">
                  <a:lumMod val="95000"/>
                  <a:lumOff val="5000"/>
                </a:schemeClr>
              </a:solidFill>
              <a:effectLst>
                <a:outerShdw blurRad="38100" dist="38100" dir="2700000" algn="tl">
                  <a:srgbClr val="C0C0C0"/>
                </a:outerShdw>
              </a:effectLst>
              <a:latin typeface="Comic Sans MS" pitchFamily="66" charset="0"/>
            </a:endParaRPr>
          </a:p>
          <a:p>
            <a:pPr algn="ctr" eaLnBrk="0" hangingPunct="0">
              <a:defRPr/>
            </a:pPr>
            <a:r>
              <a:rPr lang="en-US" sz="4400" b="1" dirty="0" smtClean="0">
                <a:solidFill>
                  <a:schemeClr val="tx1">
                    <a:lumMod val="95000"/>
                    <a:lumOff val="5000"/>
                  </a:schemeClr>
                </a:solidFill>
                <a:effectLst>
                  <a:outerShdw blurRad="38100" dist="38100" dir="2700000" algn="tl">
                    <a:srgbClr val="C0C0C0"/>
                  </a:outerShdw>
                </a:effectLst>
                <a:latin typeface="Comic Sans MS" pitchFamily="66" charset="0"/>
              </a:rPr>
              <a:t>Age/Skill </a:t>
            </a:r>
          </a:p>
          <a:p>
            <a:pPr algn="ctr" eaLnBrk="0" hangingPunct="0">
              <a:defRPr/>
            </a:pPr>
            <a:r>
              <a:rPr lang="en-US" sz="4400" b="1" dirty="0" smtClean="0">
                <a:solidFill>
                  <a:schemeClr val="tx1">
                    <a:lumMod val="95000"/>
                    <a:lumOff val="5000"/>
                  </a:schemeClr>
                </a:solidFill>
                <a:effectLst>
                  <a:outerShdw blurRad="38100" dist="38100" dir="2700000" algn="tl">
                    <a:srgbClr val="C0C0C0"/>
                  </a:outerShdw>
                </a:effectLst>
                <a:latin typeface="Comic Sans MS" pitchFamily="66" charset="0"/>
              </a:rPr>
              <a:t>Appropriate Fouls</a:t>
            </a:r>
          </a:p>
        </p:txBody>
      </p:sp>
      <p:sp>
        <p:nvSpPr>
          <p:cNvPr id="4" name="Subtitle 2"/>
          <p:cNvSpPr>
            <a:spLocks noGrp="1"/>
          </p:cNvSpPr>
          <p:nvPr>
            <p:ph type="subTitle" idx="1"/>
          </p:nvPr>
        </p:nvSpPr>
        <p:spPr>
          <a:xfrm>
            <a:off x="0" y="4800600"/>
            <a:ext cx="9144000" cy="1828800"/>
          </a:xfrm>
          <a:noFill/>
        </p:spPr>
        <p:txBody>
          <a:bodyPr>
            <a:normAutofit/>
          </a:bodyPr>
          <a:lstStyle/>
          <a:p>
            <a:pPr eaLnBrk="1" hangingPunct="1"/>
            <a:endParaRPr lang="en-US" sz="800" b="1" dirty="0">
              <a:solidFill>
                <a:srgbClr val="0D0D0D"/>
              </a:solidFill>
              <a:latin typeface="Comic Sans MS" pitchFamily="66" charset="0"/>
            </a:endParaRPr>
          </a:p>
          <a:p>
            <a:pPr eaLnBrk="1" hangingPunct="1"/>
            <a:r>
              <a:rPr lang="en-US" sz="2800" b="1" dirty="0">
                <a:solidFill>
                  <a:srgbClr val="0D0D0D"/>
                </a:solidFill>
                <a:latin typeface="Comic Sans MS" pitchFamily="66" charset="0"/>
              </a:rPr>
              <a:t>Ohio South </a:t>
            </a:r>
            <a:r>
              <a:rPr lang="en-US" sz="2800" b="1" dirty="0" smtClean="0">
                <a:solidFill>
                  <a:srgbClr val="0D0D0D"/>
                </a:solidFill>
                <a:latin typeface="Comic Sans MS" pitchFamily="66" charset="0"/>
              </a:rPr>
              <a:t>2016</a:t>
            </a:r>
            <a:endParaRPr lang="en-US" sz="2800" b="1" dirty="0">
              <a:solidFill>
                <a:srgbClr val="0D0D0D"/>
              </a:solidFill>
              <a:latin typeface="Comic Sans MS" pitchFamily="66" charset="0"/>
            </a:endParaRPr>
          </a:p>
          <a:p>
            <a:pPr>
              <a:defRPr/>
            </a:pPr>
            <a:r>
              <a:rPr lang="en-US" sz="2800" b="1" dirty="0">
                <a:solidFill>
                  <a:srgbClr val="0D0D0D"/>
                </a:solidFill>
                <a:latin typeface="Comic Sans MS" pitchFamily="66" charset="0"/>
              </a:rPr>
              <a:t> Advanced Referee Recertification </a:t>
            </a:r>
          </a:p>
          <a:p>
            <a:pPr>
              <a:defRPr/>
            </a:pPr>
            <a:r>
              <a:rPr lang="en-US" sz="2800" b="1" dirty="0">
                <a:solidFill>
                  <a:srgbClr val="0D0D0D"/>
                </a:solidFill>
                <a:latin typeface="Comic Sans MS" pitchFamily="66" charset="0"/>
              </a:rPr>
              <a:t>Mod “C” Training </a:t>
            </a:r>
            <a:endParaRPr lang="en-US" sz="6000" dirty="0">
              <a:solidFill>
                <a:srgbClr val="0D0D0D"/>
              </a:solidFill>
              <a:effectLst>
                <a:outerShdw blurRad="38100" dist="38100" dir="2700000" algn="tl">
                  <a:srgbClr val="C0C0C0"/>
                </a:outerShdw>
              </a:effectLst>
              <a:latin typeface="Comic Sans MS" pitchFamily="66" charset="0"/>
            </a:endParaRPr>
          </a:p>
          <a:p>
            <a:pPr eaLnBrk="1" hangingPunct="1"/>
            <a:endParaRPr lang="en-US" sz="2400" b="1" dirty="0" smtClean="0">
              <a:solidFill>
                <a:schemeClr val="tx1"/>
              </a:solidFill>
              <a:latin typeface="Comic Sans MS" pitchFamily="66" charset="0"/>
            </a:endParaRPr>
          </a:p>
        </p:txBody>
      </p:sp>
    </p:spTree>
    <p:extLst>
      <p:ext uri="{BB962C8B-B14F-4D97-AF65-F5344CB8AC3E}">
        <p14:creationId xmlns:p14="http://schemas.microsoft.com/office/powerpoint/2010/main" val="108549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effectLst>
                  <a:outerShdw blurRad="38100" dist="38100" dir="2700000" algn="tl">
                    <a:srgbClr val="000000">
                      <a:alpha val="43137"/>
                    </a:srgbClr>
                  </a:outerShdw>
                </a:effectLst>
              </a:rPr>
              <a:t>Misconduct – Type and Timing</a:t>
            </a:r>
            <a:endParaRPr lang="en-US" b="1" dirty="0">
              <a:solidFill>
                <a:srgbClr val="0070C0"/>
              </a:solidFill>
              <a:effectLst>
                <a:outerShdw blurRad="38100" dist="38100" dir="2700000" algn="tl">
                  <a:srgbClr val="000000">
                    <a:alpha val="43137"/>
                  </a:srgbClr>
                </a:outerShdw>
              </a:effectLst>
            </a:endParaRPr>
          </a:p>
        </p:txBody>
      </p:sp>
      <p:sp>
        <p:nvSpPr>
          <p:cNvPr id="5" name="Content Placeholder 2"/>
          <p:cNvSpPr txBox="1">
            <a:spLocks/>
          </p:cNvSpPr>
          <p:nvPr/>
        </p:nvSpPr>
        <p:spPr>
          <a:xfrm>
            <a:off x="609600" y="1633728"/>
            <a:ext cx="8229600" cy="4309871"/>
          </a:xfrm>
          <a:prstGeom prst="rect">
            <a:avLst/>
          </a:prstGeom>
        </p:spPr>
        <p:txBody>
          <a:bodyPr vert="horz" numCol="2">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3000" b="1" dirty="0" smtClean="0">
                <a:solidFill>
                  <a:srgbClr val="FF0000"/>
                </a:solidFill>
                <a:effectLst>
                  <a:outerShdw blurRad="38100" dist="38100" dir="2700000" algn="tl">
                    <a:srgbClr val="000000">
                      <a:alpha val="43137"/>
                    </a:srgbClr>
                  </a:outerShdw>
                </a:effectLst>
              </a:rPr>
              <a:t>Oldest Ages</a:t>
            </a:r>
          </a:p>
          <a:p>
            <a:pPr lvl="1">
              <a:buClr>
                <a:schemeClr val="accent2"/>
              </a:buClr>
              <a:buFont typeface="Arial" panose="020B0604020202020204" pitchFamily="34" charset="0"/>
              <a:buChar char="•"/>
            </a:pPr>
            <a:r>
              <a:rPr lang="en-US" sz="2600" b="1" dirty="0" smtClean="0">
                <a:effectLst>
                  <a:outerShdw blurRad="38100" dist="38100" dir="2700000" algn="tl">
                    <a:srgbClr val="000000">
                      <a:alpha val="43137"/>
                    </a:srgbClr>
                  </a:outerShdw>
                </a:effectLst>
              </a:rPr>
              <a:t>Vs. Players</a:t>
            </a:r>
          </a:p>
          <a:p>
            <a:pPr lvl="2">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Calculated</a:t>
            </a:r>
          </a:p>
          <a:p>
            <a:pPr lvl="2">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Retaliatory</a:t>
            </a:r>
            <a:endParaRPr lang="en-US" sz="2600" b="1" dirty="0">
              <a:effectLst>
                <a:outerShdw blurRad="38100" dist="38100" dir="2700000" algn="tl">
                  <a:srgbClr val="000000">
                    <a:alpha val="43137"/>
                  </a:srgbClr>
                </a:outerShdw>
              </a:effectLst>
            </a:endParaRPr>
          </a:p>
          <a:p>
            <a:pPr lvl="1">
              <a:buClr>
                <a:schemeClr val="accent2"/>
              </a:buClr>
              <a:buFont typeface="Arial" panose="020B0604020202020204" pitchFamily="34" charset="0"/>
              <a:buChar char="•"/>
            </a:pPr>
            <a:endParaRPr lang="en-US" b="1" dirty="0" smtClean="0">
              <a:effectLst>
                <a:outerShdw blurRad="38100" dist="38100" dir="2700000" algn="tl">
                  <a:srgbClr val="000000">
                    <a:alpha val="43137"/>
                  </a:srgbClr>
                </a:outerShdw>
              </a:effectLst>
            </a:endParaRPr>
          </a:p>
          <a:p>
            <a:pPr lvl="1">
              <a:buClr>
                <a:schemeClr val="accent2"/>
              </a:buClr>
              <a:buFont typeface="Arial" panose="020B0604020202020204" pitchFamily="34" charset="0"/>
              <a:buChar char="•"/>
            </a:pPr>
            <a:r>
              <a:rPr lang="en-US" sz="2600" b="1" dirty="0" smtClean="0">
                <a:effectLst>
                  <a:outerShdw blurRad="38100" dist="38100" dir="2700000" algn="tl">
                    <a:srgbClr val="000000">
                      <a:alpha val="43137"/>
                    </a:srgbClr>
                  </a:outerShdw>
                </a:effectLst>
              </a:rPr>
              <a:t>Vs. Referees</a:t>
            </a:r>
          </a:p>
          <a:p>
            <a:pPr lvl="2">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Direct, In-Your-Face</a:t>
            </a:r>
          </a:p>
          <a:p>
            <a:pPr lvl="2">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Intimidating</a:t>
            </a:r>
          </a:p>
          <a:p>
            <a:pPr lvl="2">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Testing Reactions</a:t>
            </a:r>
          </a:p>
          <a:p>
            <a:pPr lvl="1">
              <a:buClr>
                <a:schemeClr val="accent2"/>
              </a:buClr>
              <a:buFont typeface="Lucida Sans Unicode" panose="020B0602030504020204" pitchFamily="34" charset="0"/>
              <a:buChar char="‣"/>
            </a:pPr>
            <a:endParaRPr lang="en-US" b="1" dirty="0">
              <a:effectLst>
                <a:outerShdw blurRad="38100" dist="38100" dir="2700000" algn="tl">
                  <a:srgbClr val="000000">
                    <a:alpha val="43137"/>
                  </a:srgbClr>
                </a:outerShdw>
              </a:effectLst>
            </a:endParaRPr>
          </a:p>
          <a:p>
            <a:pPr marL="393192" lvl="1" indent="0">
              <a:buClr>
                <a:schemeClr val="accent2"/>
              </a:buClr>
              <a:buNone/>
            </a:pPr>
            <a:endParaRPr lang="en-US" b="1" dirty="0" smtClean="0">
              <a:effectLst>
                <a:outerShdw blurRad="38100" dist="38100" dir="2700000" algn="tl">
                  <a:srgbClr val="000000">
                    <a:alpha val="43137"/>
                  </a:srgbClr>
                </a:outerShdw>
              </a:effectLst>
            </a:endParaRPr>
          </a:p>
          <a:p>
            <a:pPr marL="109728" indent="0">
              <a:buClr>
                <a:schemeClr val="accent2"/>
              </a:buClr>
              <a:buNone/>
            </a:pPr>
            <a:r>
              <a:rPr lang="en-US" sz="3000" b="1" dirty="0" smtClean="0">
                <a:solidFill>
                  <a:srgbClr val="FF0000"/>
                </a:solidFill>
                <a:effectLst>
                  <a:outerShdw blurRad="38100" dist="38100" dir="2700000" algn="tl">
                    <a:srgbClr val="000000">
                      <a:alpha val="43137"/>
                    </a:srgbClr>
                  </a:outerShdw>
                </a:effectLst>
              </a:rPr>
              <a:t>Younger Ages</a:t>
            </a:r>
          </a:p>
          <a:p>
            <a:pPr lvl="1">
              <a:buClr>
                <a:schemeClr val="accent2"/>
              </a:buClr>
              <a:buFont typeface="Arial" panose="020B0604020202020204" pitchFamily="34" charset="0"/>
              <a:buChar char="•"/>
            </a:pPr>
            <a:r>
              <a:rPr lang="en-US" sz="2600" b="1" dirty="0" smtClean="0">
                <a:effectLst>
                  <a:outerShdw blurRad="38100" dist="38100" dir="2700000" algn="tl">
                    <a:srgbClr val="000000">
                      <a:alpha val="43137"/>
                    </a:srgbClr>
                  </a:outerShdw>
                </a:effectLst>
              </a:rPr>
              <a:t>Vs. Players</a:t>
            </a:r>
          </a:p>
          <a:p>
            <a:pPr lvl="2">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Reactive, Immediate</a:t>
            </a:r>
          </a:p>
          <a:p>
            <a:pPr marL="393192" lvl="1" indent="0">
              <a:buClr>
                <a:schemeClr val="accent2"/>
              </a:buClr>
              <a:buNone/>
            </a:pPr>
            <a:endParaRPr lang="en-US" b="1" dirty="0">
              <a:effectLst>
                <a:outerShdw blurRad="38100" dist="38100" dir="2700000" algn="tl">
                  <a:srgbClr val="000000">
                    <a:alpha val="43137"/>
                  </a:srgbClr>
                </a:outerShdw>
              </a:effectLst>
            </a:endParaRPr>
          </a:p>
          <a:p>
            <a:pPr lvl="1">
              <a:buClr>
                <a:schemeClr val="accent2"/>
              </a:buClr>
              <a:buFont typeface="Arial" panose="020B0604020202020204" pitchFamily="34" charset="0"/>
              <a:buChar char="•"/>
            </a:pPr>
            <a:r>
              <a:rPr lang="en-US" sz="2600" b="1" dirty="0" smtClean="0">
                <a:effectLst>
                  <a:outerShdw blurRad="38100" dist="38100" dir="2700000" algn="tl">
                    <a:srgbClr val="000000">
                      <a:alpha val="43137"/>
                    </a:srgbClr>
                  </a:outerShdw>
                </a:effectLst>
              </a:rPr>
              <a:t>Vs. Referees</a:t>
            </a:r>
          </a:p>
          <a:p>
            <a:pPr lvl="2">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Indirect, Verbal</a:t>
            </a:r>
          </a:p>
          <a:p>
            <a:pPr lvl="2">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Seeking Justice</a:t>
            </a:r>
          </a:p>
          <a:p>
            <a:pPr lvl="1">
              <a:buClr>
                <a:schemeClr val="accent2"/>
              </a:buClr>
              <a:buFont typeface="Arial" panose="020B0604020202020204" pitchFamily="34" charset="0"/>
              <a:buChar char="•"/>
            </a:pPr>
            <a:endParaRPr lang="en-US" b="1" dirty="0">
              <a:effectLst>
                <a:outerShdw blurRad="38100" dist="38100" dir="2700000" algn="tl">
                  <a:srgbClr val="000000">
                    <a:alpha val="43137"/>
                  </a:srgbClr>
                </a:outerShdw>
              </a:effectLst>
            </a:endParaRPr>
          </a:p>
          <a:p>
            <a:pPr lvl="1">
              <a:buClr>
                <a:schemeClr val="accent2"/>
              </a:buClr>
              <a:buFont typeface="Arial" panose="020B0604020202020204" pitchFamily="34" charset="0"/>
              <a:buChar char="•"/>
            </a:pPr>
            <a:endParaRPr lang="en-US" b="1" dirty="0" smtClean="0">
              <a:effectLst>
                <a:outerShdw blurRad="38100" dist="38100" dir="2700000" algn="tl">
                  <a:srgbClr val="000000">
                    <a:alpha val="43137"/>
                  </a:srgbClr>
                </a:outerShdw>
              </a:effectLst>
            </a:endParaRPr>
          </a:p>
          <a:p>
            <a:pPr lvl="1">
              <a:buClr>
                <a:schemeClr val="accent2"/>
              </a:buClr>
              <a:buFont typeface="Arial" panose="020B0604020202020204" pitchFamily="34" charset="0"/>
              <a:buChar char="•"/>
            </a:pPr>
            <a:endParaRPr lang="en-US" b="1" dirty="0" smtClean="0">
              <a:effectLst>
                <a:outerShdw blurRad="38100" dist="38100" dir="2700000" algn="tl">
                  <a:srgbClr val="000000">
                    <a:alpha val="43137"/>
                  </a:srgbClr>
                </a:outerShdw>
              </a:effectLst>
            </a:endParaRPr>
          </a:p>
          <a:p>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0942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numCol="2"/>
          <a:lstStyle/>
          <a:p>
            <a:pPr marL="109728" indent="0">
              <a:buNone/>
            </a:pPr>
            <a:r>
              <a:rPr lang="en-US" b="1" dirty="0" smtClean="0">
                <a:solidFill>
                  <a:srgbClr val="FF0000"/>
                </a:solidFill>
                <a:effectLst>
                  <a:outerShdw blurRad="38100" dist="38100" dir="2700000" algn="tl">
                    <a:srgbClr val="000000">
                      <a:alpha val="43137"/>
                    </a:srgbClr>
                  </a:outerShdw>
                </a:effectLst>
              </a:rPr>
              <a:t>Older Youth</a:t>
            </a:r>
          </a:p>
          <a:p>
            <a:pPr lvl="1">
              <a:buClr>
                <a:schemeClr val="accent2"/>
              </a:buClr>
              <a:buFont typeface="Arial" panose="020B0604020202020204" pitchFamily="34" charset="0"/>
              <a:buChar char="•"/>
            </a:pPr>
            <a:r>
              <a:rPr lang="en-US" b="1" dirty="0" smtClean="0">
                <a:effectLst>
                  <a:outerShdw blurRad="38100" dist="38100" dir="2700000" algn="tl">
                    <a:srgbClr val="000000">
                      <a:alpha val="43137"/>
                    </a:srgbClr>
                  </a:outerShdw>
                </a:effectLst>
              </a:rPr>
              <a:t>Treat with respect </a:t>
            </a:r>
          </a:p>
          <a:p>
            <a:pPr lvl="1">
              <a:buClr>
                <a:schemeClr val="accent2"/>
              </a:buClr>
              <a:buFont typeface="Arial" panose="020B0604020202020204" pitchFamily="34" charset="0"/>
              <a:buChar char="•"/>
            </a:pPr>
            <a:endParaRPr lang="en-US" sz="1200" b="1" dirty="0" smtClean="0">
              <a:effectLst>
                <a:outerShdw blurRad="38100" dist="38100" dir="2700000" algn="tl">
                  <a:srgbClr val="000000">
                    <a:alpha val="43137"/>
                  </a:srgbClr>
                </a:outerShdw>
              </a:effectLst>
            </a:endParaRPr>
          </a:p>
          <a:p>
            <a:pPr lvl="1">
              <a:buClr>
                <a:schemeClr val="accent2"/>
              </a:buClr>
              <a:buFont typeface="Arial" panose="020B0604020202020204" pitchFamily="34" charset="0"/>
              <a:buChar char="•"/>
            </a:pPr>
            <a:r>
              <a:rPr lang="en-US" b="1" dirty="0" smtClean="0">
                <a:effectLst>
                  <a:outerShdw blurRad="38100" dist="38100" dir="2700000" algn="tl">
                    <a:srgbClr val="000000">
                      <a:alpha val="43137"/>
                    </a:srgbClr>
                  </a:outerShdw>
                </a:effectLst>
              </a:rPr>
              <a:t>They want to be treated more like adults; not children</a:t>
            </a:r>
          </a:p>
          <a:p>
            <a:pPr lvl="1">
              <a:buClr>
                <a:schemeClr val="accent2"/>
              </a:buClr>
              <a:buFont typeface="Arial" panose="020B0604020202020204" pitchFamily="34" charset="0"/>
              <a:buChar char="•"/>
            </a:pPr>
            <a:endParaRPr lang="en-US" sz="1200" b="1" dirty="0" smtClean="0">
              <a:effectLst>
                <a:outerShdw blurRad="38100" dist="38100" dir="2700000" algn="tl">
                  <a:srgbClr val="000000">
                    <a:alpha val="43137"/>
                  </a:srgbClr>
                </a:outerShdw>
              </a:effectLst>
            </a:endParaRPr>
          </a:p>
          <a:p>
            <a:pPr lvl="1">
              <a:buClr>
                <a:schemeClr val="accent2"/>
              </a:buClr>
              <a:buFont typeface="Arial" panose="020B0604020202020204" pitchFamily="34" charset="0"/>
              <a:buChar char="•"/>
            </a:pPr>
            <a:r>
              <a:rPr lang="en-US" b="1" dirty="0" smtClean="0">
                <a:effectLst>
                  <a:outerShdw blurRad="38100" dist="38100" dir="2700000" algn="tl">
                    <a:srgbClr val="000000">
                      <a:alpha val="43137"/>
                    </a:srgbClr>
                  </a:outerShdw>
                </a:effectLst>
              </a:rPr>
              <a:t>Do not get into arguments; remain calm</a:t>
            </a:r>
          </a:p>
          <a:p>
            <a:pPr marL="109728" indent="0">
              <a:buClr>
                <a:schemeClr val="accent2"/>
              </a:buClr>
              <a:buNone/>
            </a:pPr>
            <a:endParaRPr lang="en-US" b="1" dirty="0" smtClean="0">
              <a:solidFill>
                <a:srgbClr val="FF0000"/>
              </a:solidFill>
              <a:effectLst>
                <a:outerShdw blurRad="38100" dist="38100" dir="2700000" algn="tl">
                  <a:srgbClr val="000000">
                    <a:alpha val="43137"/>
                  </a:srgbClr>
                </a:outerShdw>
              </a:effectLst>
            </a:endParaRPr>
          </a:p>
          <a:p>
            <a:pPr marL="109728" indent="0">
              <a:buClr>
                <a:schemeClr val="accent2"/>
              </a:buClr>
              <a:buNone/>
            </a:pPr>
            <a:r>
              <a:rPr lang="en-US" b="1" dirty="0" smtClean="0">
                <a:solidFill>
                  <a:srgbClr val="FF0000"/>
                </a:solidFill>
                <a:effectLst>
                  <a:outerShdw blurRad="38100" dist="38100" dir="2700000" algn="tl">
                    <a:srgbClr val="000000">
                      <a:alpha val="43137"/>
                    </a:srgbClr>
                  </a:outerShdw>
                </a:effectLst>
              </a:rPr>
              <a:t>Younger Ages</a:t>
            </a:r>
          </a:p>
          <a:p>
            <a:pPr lvl="1">
              <a:buClr>
                <a:schemeClr val="accent2"/>
              </a:buClr>
              <a:buFont typeface="Arial" panose="020B0604020202020204" pitchFamily="34" charset="0"/>
              <a:buChar char="•"/>
            </a:pPr>
            <a:r>
              <a:rPr lang="en-US" b="1" dirty="0" smtClean="0">
                <a:effectLst>
                  <a:outerShdw blurRad="38100" dist="38100" dir="2700000" algn="tl">
                    <a:srgbClr val="000000">
                      <a:alpha val="43137"/>
                    </a:srgbClr>
                  </a:outerShdw>
                </a:effectLst>
              </a:rPr>
              <a:t>Treat with respect</a:t>
            </a:r>
          </a:p>
          <a:p>
            <a:pPr lvl="1">
              <a:buClr>
                <a:schemeClr val="accent2"/>
              </a:buClr>
              <a:buFont typeface="Arial" panose="020B0604020202020204" pitchFamily="34" charset="0"/>
              <a:buChar char="•"/>
            </a:pPr>
            <a:endParaRPr lang="en-US" sz="1200" b="1" dirty="0" smtClean="0">
              <a:effectLst>
                <a:outerShdw blurRad="38100" dist="38100" dir="2700000" algn="tl">
                  <a:srgbClr val="000000">
                    <a:alpha val="43137"/>
                  </a:srgbClr>
                </a:outerShdw>
              </a:effectLst>
            </a:endParaRPr>
          </a:p>
          <a:p>
            <a:pPr lvl="1">
              <a:buClr>
                <a:schemeClr val="accent2"/>
              </a:buClr>
              <a:buFont typeface="Arial" panose="020B0604020202020204" pitchFamily="34" charset="0"/>
              <a:buChar char="•"/>
            </a:pPr>
            <a:r>
              <a:rPr lang="en-US" b="1" dirty="0" smtClean="0">
                <a:effectLst>
                  <a:outerShdw blurRad="38100" dist="38100" dir="2700000" algn="tl">
                    <a:srgbClr val="000000">
                      <a:alpha val="43137"/>
                    </a:srgbClr>
                  </a:outerShdw>
                </a:effectLst>
              </a:rPr>
              <a:t>You are the authority figure</a:t>
            </a:r>
          </a:p>
          <a:p>
            <a:pPr lvl="1">
              <a:buClr>
                <a:schemeClr val="accent2"/>
              </a:buClr>
            </a:pPr>
            <a:endParaRPr lang="en-US" sz="1200" b="1" dirty="0" smtClean="0">
              <a:effectLst>
                <a:outerShdw blurRad="38100" dist="38100" dir="2700000" algn="tl">
                  <a:srgbClr val="000000">
                    <a:alpha val="43137"/>
                  </a:srgbClr>
                </a:outerShdw>
              </a:effectLst>
            </a:endParaRPr>
          </a:p>
          <a:p>
            <a:pPr lvl="1">
              <a:buClr>
                <a:schemeClr val="accent2"/>
              </a:buClr>
              <a:buFont typeface="Arial" panose="020B0604020202020204" pitchFamily="34" charset="0"/>
              <a:buChar char="•"/>
            </a:pPr>
            <a:r>
              <a:rPr lang="en-US" b="1" dirty="0" smtClean="0">
                <a:effectLst>
                  <a:outerShdw blurRad="38100" dist="38100" dir="2700000" algn="tl">
                    <a:srgbClr val="000000">
                      <a:alpha val="43137"/>
                    </a:srgbClr>
                  </a:outerShdw>
                </a:effectLst>
              </a:rPr>
              <a:t>Avoid intimidating</a:t>
            </a:r>
          </a:p>
          <a:p>
            <a:pPr lvl="1">
              <a:buClr>
                <a:schemeClr val="accent2"/>
              </a:buClr>
            </a:pPr>
            <a:endParaRPr lang="en-US" b="1" dirty="0" smtClean="0">
              <a:effectLst>
                <a:outerShdw blurRad="38100" dist="38100" dir="2700000" algn="tl">
                  <a:srgbClr val="000000">
                    <a:alpha val="43137"/>
                  </a:srgbClr>
                </a:outerShdw>
              </a:effectLst>
            </a:endParaRPr>
          </a:p>
          <a:p>
            <a:endParaRPr lang="en-US" b="1" dirty="0">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lstStyle/>
          <a:p>
            <a:r>
              <a:rPr lang="en-US" b="1" u="sng" dirty="0" smtClean="0">
                <a:solidFill>
                  <a:srgbClr val="0070C0"/>
                </a:solidFill>
                <a:effectLst>
                  <a:outerShdw blurRad="38100" dist="38100" dir="2700000" algn="tl">
                    <a:srgbClr val="000000">
                      <a:alpha val="43137"/>
                    </a:srgbClr>
                  </a:outerShdw>
                </a:effectLst>
              </a:rPr>
              <a:t>How to Talk to Players</a:t>
            </a:r>
            <a:endParaRPr lang="en-US" b="1"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7753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3810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RECOGNIZING A FOUL</a:t>
            </a:r>
          </a:p>
        </p:txBody>
      </p:sp>
      <p:sp>
        <p:nvSpPr>
          <p:cNvPr id="3" name="TextBox 2"/>
          <p:cNvSpPr txBox="1"/>
          <p:nvPr/>
        </p:nvSpPr>
        <p:spPr>
          <a:xfrm>
            <a:off x="1152099" y="4572000"/>
            <a:ext cx="7162800" cy="2123658"/>
          </a:xfrm>
          <a:prstGeom prst="rect">
            <a:avLst/>
          </a:prstGeom>
          <a:solidFill>
            <a:srgbClr val="FFFF99"/>
          </a:solidFill>
          <a:ln>
            <a:solidFill>
              <a:schemeClr val="tx1"/>
            </a:solidFill>
          </a:ln>
        </p:spPr>
        <p:txBody>
          <a:bodyPr wrap="square" rtlCol="0">
            <a:spAutoFit/>
          </a:bodyPr>
          <a:lstStyle/>
          <a:p>
            <a:pPr algn="ctr"/>
            <a:r>
              <a:rPr lang="en-US" sz="4000" b="1" dirty="0" smtClean="0">
                <a:latin typeface="Comic Sans MS" pitchFamily="66" charset="0"/>
              </a:rPr>
              <a:t>Is it really a foul?</a:t>
            </a:r>
          </a:p>
          <a:p>
            <a:pPr algn="ctr"/>
            <a:endParaRPr lang="en-US" sz="1200" b="1" dirty="0" smtClean="0">
              <a:latin typeface="Comic Sans MS" pitchFamily="66" charset="0"/>
            </a:endParaRPr>
          </a:p>
          <a:p>
            <a:pPr algn="ctr"/>
            <a:r>
              <a:rPr lang="en-US" sz="4000" b="1" dirty="0" smtClean="0">
                <a:latin typeface="Comic Sans MS" pitchFamily="66" charset="0"/>
              </a:rPr>
              <a:t>If it is a foul, does it </a:t>
            </a:r>
            <a:r>
              <a:rPr lang="en-US" sz="4000" b="1" u="sng" dirty="0" smtClean="0">
                <a:latin typeface="Comic Sans MS" pitchFamily="66" charset="0"/>
              </a:rPr>
              <a:t>need</a:t>
            </a:r>
            <a:r>
              <a:rPr lang="en-US" sz="4000" b="1" dirty="0" smtClean="0">
                <a:latin typeface="Comic Sans MS" pitchFamily="66" charset="0"/>
              </a:rPr>
              <a:t> to be called?</a:t>
            </a:r>
          </a:p>
        </p:txBody>
      </p:sp>
      <p:pic>
        <p:nvPicPr>
          <p:cNvPr id="77826" name="Picture 2" descr="http://rds.yahoo.com/_ylt=A0WTefYJhuZIrI8AvBGjzbkF/SIG=127qb7ahv/EXP=1223153545/**http%3A/www.rainews24.it/ran24/immagini/collina2.jpg"/>
          <p:cNvPicPr>
            <a:picLocks noChangeAspect="1" noChangeArrowheads="1"/>
          </p:cNvPicPr>
          <p:nvPr/>
        </p:nvPicPr>
        <p:blipFill>
          <a:blip r:embed="rId3" cstate="print"/>
          <a:srcRect/>
          <a:stretch>
            <a:fillRect/>
          </a:stretch>
        </p:blipFill>
        <p:spPr bwMode="auto">
          <a:xfrm>
            <a:off x="2286000" y="1169504"/>
            <a:ext cx="4343400" cy="3021496"/>
          </a:xfrm>
          <a:prstGeom prst="rect">
            <a:avLst/>
          </a:prstGeom>
          <a:noFill/>
        </p:spPr>
      </p:pic>
    </p:spTree>
    <p:extLst>
      <p:ext uri="{BB962C8B-B14F-4D97-AF65-F5344CB8AC3E}">
        <p14:creationId xmlns:p14="http://schemas.microsoft.com/office/powerpoint/2010/main" val="147705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mooney\Documents\Presentations\Templates\PPTgraphic2011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p:cNvSpPr txBox="1">
            <a:spLocks/>
          </p:cNvSpPr>
          <p:nvPr/>
        </p:nvSpPr>
        <p:spPr>
          <a:xfrm>
            <a:off x="76200" y="1295400"/>
            <a:ext cx="8991600" cy="5029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en-US" dirty="0" smtClean="0">
              <a:latin typeface="Arial" pitchFamily="34" charset="0"/>
              <a:cs typeface="Arial" pitchFamily="34" charset="0"/>
            </a:endParaRPr>
          </a:p>
        </p:txBody>
      </p:sp>
      <p:sp>
        <p:nvSpPr>
          <p:cNvPr id="6" name="Title 1"/>
          <p:cNvSpPr txBox="1">
            <a:spLocks/>
          </p:cNvSpPr>
          <p:nvPr/>
        </p:nvSpPr>
        <p:spPr>
          <a:xfrm>
            <a:off x="1219200" y="274637"/>
            <a:ext cx="7848600" cy="944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4000" b="1" u="sng" dirty="0" smtClean="0">
                <a:solidFill>
                  <a:srgbClr val="FF0000"/>
                </a:solidFill>
                <a:effectLst>
                  <a:outerShdw blurRad="38100" dist="38100" dir="2700000" algn="tl">
                    <a:srgbClr val="000000">
                      <a:alpha val="43137"/>
                    </a:srgbClr>
                  </a:outerShdw>
                </a:effectLst>
                <a:latin typeface="Comic Sans MS" pitchFamily="66" charset="0"/>
              </a:rPr>
              <a:t>Skill Level – Brain Teaser #9</a:t>
            </a:r>
            <a:endParaRPr lang="en-US" sz="4000" b="1" dirty="0" smtClean="0">
              <a:solidFill>
                <a:schemeClr val="bg1"/>
              </a:solidFill>
              <a:latin typeface="Arial" pitchFamily="34" charset="0"/>
              <a:cs typeface="Arial" pitchFamily="34" charset="0"/>
            </a:endParaRPr>
          </a:p>
        </p:txBody>
      </p:sp>
      <p:sp>
        <p:nvSpPr>
          <p:cNvPr id="5" name="Content Placeholder 2"/>
          <p:cNvSpPr txBox="1">
            <a:spLocks/>
          </p:cNvSpPr>
          <p:nvPr/>
        </p:nvSpPr>
        <p:spPr>
          <a:xfrm>
            <a:off x="228600" y="1447800"/>
            <a:ext cx="8686800" cy="4724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en-US" dirty="0" smtClean="0">
              <a:latin typeface="Arial" pitchFamily="34" charset="0"/>
              <a:cs typeface="Arial" pitchFamily="34" charset="0"/>
            </a:endParaRPr>
          </a:p>
        </p:txBody>
      </p:sp>
      <p:sp>
        <p:nvSpPr>
          <p:cNvPr id="7" name="Content Placeholder 2"/>
          <p:cNvSpPr txBox="1">
            <a:spLocks/>
          </p:cNvSpPr>
          <p:nvPr/>
        </p:nvSpPr>
        <p:spPr>
          <a:xfrm>
            <a:off x="152400" y="1371600"/>
            <a:ext cx="8839200" cy="4876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Courier New" pitchFamily="49" charset="0"/>
              <a:buChar char="o"/>
            </a:pPr>
            <a:endParaRPr lang="en-US" dirty="0" smtClean="0">
              <a:latin typeface="Arial" pitchFamily="34" charset="0"/>
              <a:cs typeface="Arial" pitchFamily="34" charset="0"/>
            </a:endParaRPr>
          </a:p>
        </p:txBody>
      </p:sp>
      <p:sp>
        <p:nvSpPr>
          <p:cNvPr id="27" name="Content Placeholder 2"/>
          <p:cNvSpPr txBox="1">
            <a:spLocks/>
          </p:cNvSpPr>
          <p:nvPr/>
        </p:nvSpPr>
        <p:spPr>
          <a:xfrm>
            <a:off x="304800" y="1447800"/>
            <a:ext cx="8534400" cy="1676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latin typeface="Arial" panose="020B0604020202020204" pitchFamily="34" charset="0"/>
                <a:cs typeface="Arial" panose="020B0604020202020204" pitchFamily="34" charset="0"/>
              </a:rPr>
              <a:t>In a BU19 State Cup match a </a:t>
            </a:r>
            <a:r>
              <a:rPr lang="en-US" sz="1800" b="1" dirty="0">
                <a:latin typeface="Arial" panose="020B0604020202020204" pitchFamily="34" charset="0"/>
                <a:cs typeface="Arial" panose="020B0604020202020204" pitchFamily="34" charset="0"/>
              </a:rPr>
              <a:t>hard kicked ball is coming right toward </a:t>
            </a:r>
            <a:r>
              <a:rPr lang="en-US" sz="1800" b="1" dirty="0" smtClean="0">
                <a:latin typeface="Arial" panose="020B0604020202020204" pitchFamily="34" charset="0"/>
                <a:cs typeface="Arial" panose="020B0604020202020204" pitchFamily="34" charset="0"/>
              </a:rPr>
              <a:t>player </a:t>
            </a:r>
            <a:r>
              <a:rPr lang="en-US" sz="1800" b="1" dirty="0">
                <a:latin typeface="Arial" panose="020B0604020202020204" pitchFamily="34" charset="0"/>
                <a:cs typeface="Arial" panose="020B0604020202020204" pitchFamily="34" charset="0"/>
              </a:rPr>
              <a:t>A6's head.   </a:t>
            </a:r>
            <a:r>
              <a:rPr lang="en-US" sz="1800" b="1" dirty="0" smtClean="0">
                <a:latin typeface="Arial" panose="020B0604020202020204" pitchFamily="34" charset="0"/>
                <a:cs typeface="Arial" panose="020B0604020202020204" pitchFamily="34" charset="0"/>
              </a:rPr>
              <a:t>Reflectively</a:t>
            </a:r>
            <a:r>
              <a:rPr lang="en-US" sz="1800" b="1" dirty="0">
                <a:latin typeface="Arial" panose="020B0604020202020204" pitchFamily="34" charset="0"/>
                <a:cs typeface="Arial" panose="020B0604020202020204" pitchFamily="34" charset="0"/>
              </a:rPr>
              <a:t>, the player A6 raises both hands to protect his face and the ball then hits A6's forearm and falls to the ground at his feet.  A6 immediately collects the ball with his feet and dribbles the ball around a defender D2 and kicks the ball into the goal.  The referee should </a:t>
            </a:r>
            <a:r>
              <a:rPr lang="en-US" sz="1800" dirty="0">
                <a:latin typeface="Arial" panose="020B0604020202020204" pitchFamily="34" charset="0"/>
                <a:cs typeface="Arial" panose="020B0604020202020204" pitchFamily="34" charset="0"/>
              </a:rPr>
              <a:t>(more than one correct answer may be possible):</a:t>
            </a:r>
          </a:p>
          <a:p>
            <a:pPr marL="0" indent="0">
              <a:buNone/>
            </a:pPr>
            <a:endParaRPr lang="en-US" sz="1600" dirty="0">
              <a:latin typeface="Arial" panose="020B0604020202020204" pitchFamily="34" charset="0"/>
              <a:cs typeface="Arial" panose="020B0604020202020204" pitchFamily="34" charset="0"/>
            </a:endParaRPr>
          </a:p>
        </p:txBody>
      </p:sp>
      <p:sp>
        <p:nvSpPr>
          <p:cNvPr id="2" name="TextBox 1"/>
          <p:cNvSpPr txBox="1"/>
          <p:nvPr/>
        </p:nvSpPr>
        <p:spPr>
          <a:xfrm>
            <a:off x="1219200" y="3429000"/>
            <a:ext cx="7467600" cy="2308324"/>
          </a:xfrm>
          <a:prstGeom prst="rect">
            <a:avLst/>
          </a:prstGeom>
          <a:noFill/>
        </p:spPr>
        <p:txBody>
          <a:bodyPr wrap="square" rtlCol="0">
            <a:spAutoFit/>
          </a:bodyPr>
          <a:lstStyle/>
          <a:p>
            <a:pPr marL="342900" indent="-342900" defTabSz="457200">
              <a:buFont typeface="+mj-lt"/>
              <a:buAutoNum type="alphaUcPeriod"/>
            </a:pPr>
            <a:r>
              <a:rPr lang="en-US" b="1" dirty="0">
                <a:solidFill>
                  <a:srgbClr val="FF0000"/>
                </a:solidFill>
              </a:rPr>
              <a:t>Allow the goal, since no foul has occurred</a:t>
            </a:r>
          </a:p>
          <a:p>
            <a:pPr marL="342900" indent="-342900" defTabSz="640080">
              <a:buFont typeface="+mj-lt"/>
              <a:buAutoNum type="alphaUcPeriod"/>
            </a:pPr>
            <a:r>
              <a:rPr lang="en-US" b="1" dirty="0"/>
              <a:t>Do not allow the goal and call the foul on A6 for deliberately 	handling the ball</a:t>
            </a:r>
          </a:p>
          <a:p>
            <a:pPr marL="342900" indent="-342900" defTabSz="640080">
              <a:buFont typeface="+mj-lt"/>
              <a:buAutoNum type="alphaUcPeriod"/>
            </a:pPr>
            <a:r>
              <a:rPr lang="en-US" b="1" dirty="0"/>
              <a:t>Do not allow the goal and call a foul on A6 because he gained 	an unfair advantage from the ball to hand contact.</a:t>
            </a:r>
          </a:p>
          <a:p>
            <a:pPr marL="342900" indent="-342900" defTabSz="457200">
              <a:buFont typeface="+mj-lt"/>
              <a:buAutoNum type="alphaUcPeriod"/>
            </a:pPr>
            <a:r>
              <a:rPr lang="en-US" b="1" dirty="0">
                <a:solidFill>
                  <a:srgbClr val="FF0000"/>
                </a:solidFill>
              </a:rPr>
              <a:t>Restart with a kick-off</a:t>
            </a:r>
          </a:p>
          <a:p>
            <a:pPr marL="342900" indent="-342900" defTabSz="457200">
              <a:buFont typeface="+mj-lt"/>
              <a:buAutoNum type="alphaUcPeriod"/>
            </a:pPr>
            <a:r>
              <a:rPr lang="en-US" b="1" dirty="0"/>
              <a:t>Restart with a DFK for D2’s team</a:t>
            </a:r>
          </a:p>
          <a:p>
            <a:pPr marL="342900" indent="-342900" defTabSz="457200">
              <a:buFont typeface="+mj-lt"/>
              <a:buAutoNum type="alphaUcPeriod"/>
            </a:pPr>
            <a:r>
              <a:rPr lang="en-US" b="1" dirty="0"/>
              <a:t>Restart with an IFK for D2’s team</a:t>
            </a:r>
          </a:p>
        </p:txBody>
      </p:sp>
    </p:spTree>
    <p:extLst>
      <p:ext uri="{BB962C8B-B14F-4D97-AF65-F5344CB8AC3E}">
        <p14:creationId xmlns:p14="http://schemas.microsoft.com/office/powerpoint/2010/main" val="4107431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mooney\Documents\Presentations\Templates\PPTgraphic2011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p:cNvSpPr txBox="1">
            <a:spLocks/>
          </p:cNvSpPr>
          <p:nvPr/>
        </p:nvSpPr>
        <p:spPr>
          <a:xfrm>
            <a:off x="76200" y="1295400"/>
            <a:ext cx="8991600" cy="5029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en-US" dirty="0" smtClean="0">
              <a:latin typeface="Arial" pitchFamily="34" charset="0"/>
              <a:cs typeface="Arial" pitchFamily="34" charset="0"/>
            </a:endParaRPr>
          </a:p>
        </p:txBody>
      </p:sp>
      <p:sp>
        <p:nvSpPr>
          <p:cNvPr id="5" name="Content Placeholder 2"/>
          <p:cNvSpPr txBox="1">
            <a:spLocks/>
          </p:cNvSpPr>
          <p:nvPr/>
        </p:nvSpPr>
        <p:spPr>
          <a:xfrm>
            <a:off x="228600" y="1447800"/>
            <a:ext cx="8686800" cy="4724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indent="0">
              <a:buNone/>
            </a:pPr>
            <a:endParaRPr lang="en-US" dirty="0" smtClean="0">
              <a:latin typeface="Arial" pitchFamily="34" charset="0"/>
              <a:cs typeface="Arial" pitchFamily="34" charset="0"/>
            </a:endParaRPr>
          </a:p>
        </p:txBody>
      </p:sp>
      <p:sp>
        <p:nvSpPr>
          <p:cNvPr id="7" name="Content Placeholder 2"/>
          <p:cNvSpPr txBox="1">
            <a:spLocks/>
          </p:cNvSpPr>
          <p:nvPr/>
        </p:nvSpPr>
        <p:spPr>
          <a:xfrm>
            <a:off x="152400" y="1371600"/>
            <a:ext cx="8839200" cy="4876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Courier New" pitchFamily="49" charset="0"/>
              <a:buChar char="o"/>
            </a:pPr>
            <a:endParaRPr lang="en-US" dirty="0" smtClean="0">
              <a:latin typeface="Arial" pitchFamily="34" charset="0"/>
              <a:cs typeface="Arial" pitchFamily="34" charset="0"/>
            </a:endParaRPr>
          </a:p>
        </p:txBody>
      </p:sp>
      <p:sp>
        <p:nvSpPr>
          <p:cNvPr id="27" name="Content Placeholder 2"/>
          <p:cNvSpPr txBox="1">
            <a:spLocks/>
          </p:cNvSpPr>
          <p:nvPr/>
        </p:nvSpPr>
        <p:spPr>
          <a:xfrm>
            <a:off x="304800" y="1447800"/>
            <a:ext cx="8534400" cy="1676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latin typeface="Arial" panose="020B0604020202020204" pitchFamily="34" charset="0"/>
                <a:cs typeface="Arial" panose="020B0604020202020204" pitchFamily="34" charset="0"/>
              </a:rPr>
              <a:t>In a GU10 Division C match a </a:t>
            </a:r>
            <a:r>
              <a:rPr lang="en-US" sz="1800" b="1" dirty="0">
                <a:latin typeface="Arial" panose="020B0604020202020204" pitchFamily="34" charset="0"/>
                <a:cs typeface="Arial" panose="020B0604020202020204" pitchFamily="34" charset="0"/>
              </a:rPr>
              <a:t>hard kicked ball is coming right toward </a:t>
            </a:r>
            <a:r>
              <a:rPr lang="en-US" sz="1800" b="1" dirty="0" smtClean="0">
                <a:latin typeface="Arial" panose="020B0604020202020204" pitchFamily="34" charset="0"/>
                <a:cs typeface="Arial" panose="020B0604020202020204" pitchFamily="34" charset="0"/>
              </a:rPr>
              <a:t>an attacking player A9's </a:t>
            </a:r>
            <a:r>
              <a:rPr lang="en-US" sz="1800" b="1" dirty="0">
                <a:latin typeface="Arial" panose="020B0604020202020204" pitchFamily="34" charset="0"/>
                <a:cs typeface="Arial" panose="020B0604020202020204" pitchFamily="34" charset="0"/>
              </a:rPr>
              <a:t>head.   </a:t>
            </a:r>
            <a:r>
              <a:rPr lang="en-US" sz="1800" b="1" dirty="0" smtClean="0">
                <a:latin typeface="Arial" panose="020B0604020202020204" pitchFamily="34" charset="0"/>
                <a:cs typeface="Arial" panose="020B0604020202020204" pitchFamily="34" charset="0"/>
              </a:rPr>
              <a:t>Reflectively</a:t>
            </a:r>
            <a:r>
              <a:rPr lang="en-US" sz="1800" b="1" dirty="0">
                <a:latin typeface="Arial" panose="020B0604020202020204" pitchFamily="34" charset="0"/>
                <a:cs typeface="Arial" panose="020B0604020202020204" pitchFamily="34" charset="0"/>
              </a:rPr>
              <a:t>, the player </a:t>
            </a:r>
            <a:r>
              <a:rPr lang="en-US" sz="1800" b="1" dirty="0" smtClean="0">
                <a:latin typeface="Arial" panose="020B0604020202020204" pitchFamily="34" charset="0"/>
                <a:cs typeface="Arial" panose="020B0604020202020204" pitchFamily="34" charset="0"/>
              </a:rPr>
              <a:t>A9 </a:t>
            </a:r>
            <a:r>
              <a:rPr lang="en-US" sz="1800" b="1" dirty="0">
                <a:latin typeface="Arial" panose="020B0604020202020204" pitchFamily="34" charset="0"/>
                <a:cs typeface="Arial" panose="020B0604020202020204" pitchFamily="34" charset="0"/>
              </a:rPr>
              <a:t>raises both hands to protect </a:t>
            </a:r>
            <a:r>
              <a:rPr lang="en-US" sz="1800" b="1" dirty="0" smtClean="0">
                <a:latin typeface="Arial" panose="020B0604020202020204" pitchFamily="34" charset="0"/>
                <a:cs typeface="Arial" panose="020B0604020202020204" pitchFamily="34" charset="0"/>
              </a:rPr>
              <a:t>her </a:t>
            </a:r>
            <a:r>
              <a:rPr lang="en-US" sz="1800" b="1" dirty="0">
                <a:latin typeface="Arial" panose="020B0604020202020204" pitchFamily="34" charset="0"/>
                <a:cs typeface="Arial" panose="020B0604020202020204" pitchFamily="34" charset="0"/>
              </a:rPr>
              <a:t>face and the ball then hits </a:t>
            </a:r>
            <a:r>
              <a:rPr lang="en-US" sz="1800" b="1" dirty="0" smtClean="0">
                <a:latin typeface="Arial" panose="020B0604020202020204" pitchFamily="34" charset="0"/>
                <a:cs typeface="Arial" panose="020B0604020202020204" pitchFamily="34" charset="0"/>
              </a:rPr>
              <a:t>her </a:t>
            </a:r>
            <a:r>
              <a:rPr lang="en-US" sz="1800" b="1" dirty="0">
                <a:latin typeface="Arial" panose="020B0604020202020204" pitchFamily="34" charset="0"/>
                <a:cs typeface="Arial" panose="020B0604020202020204" pitchFamily="34" charset="0"/>
              </a:rPr>
              <a:t>forearm and falls to the ground at </a:t>
            </a:r>
            <a:r>
              <a:rPr lang="en-US" sz="1800" b="1" dirty="0" smtClean="0">
                <a:latin typeface="Arial" panose="020B0604020202020204" pitchFamily="34" charset="0"/>
                <a:cs typeface="Arial" panose="020B0604020202020204" pitchFamily="34" charset="0"/>
              </a:rPr>
              <a:t>her </a:t>
            </a:r>
            <a:r>
              <a:rPr lang="en-US" sz="1800" b="1" dirty="0">
                <a:latin typeface="Arial" panose="020B0604020202020204" pitchFamily="34" charset="0"/>
                <a:cs typeface="Arial" panose="020B0604020202020204" pitchFamily="34" charset="0"/>
              </a:rPr>
              <a:t>feet.  </a:t>
            </a:r>
            <a:r>
              <a:rPr lang="en-US" sz="1800" b="1" dirty="0" smtClean="0">
                <a:latin typeface="Arial" panose="020B0604020202020204" pitchFamily="34" charset="0"/>
                <a:cs typeface="Arial" panose="020B0604020202020204" pitchFamily="34" charset="0"/>
              </a:rPr>
              <a:t>A9 </a:t>
            </a:r>
            <a:r>
              <a:rPr lang="en-US" sz="1800" b="1" dirty="0">
                <a:latin typeface="Arial" panose="020B0604020202020204" pitchFamily="34" charset="0"/>
                <a:cs typeface="Arial" panose="020B0604020202020204" pitchFamily="34" charset="0"/>
              </a:rPr>
              <a:t>immediately collects the ball with </a:t>
            </a:r>
            <a:r>
              <a:rPr lang="en-US" sz="1800" b="1" dirty="0" smtClean="0">
                <a:latin typeface="Arial" panose="020B0604020202020204" pitchFamily="34" charset="0"/>
                <a:cs typeface="Arial" panose="020B0604020202020204" pitchFamily="34" charset="0"/>
              </a:rPr>
              <a:t>her </a:t>
            </a:r>
            <a:r>
              <a:rPr lang="en-US" sz="1800" b="1" dirty="0">
                <a:latin typeface="Arial" panose="020B0604020202020204" pitchFamily="34" charset="0"/>
                <a:cs typeface="Arial" panose="020B0604020202020204" pitchFamily="34" charset="0"/>
              </a:rPr>
              <a:t>feet and </a:t>
            </a:r>
            <a:r>
              <a:rPr lang="en-US" sz="1800" b="1" smtClean="0">
                <a:latin typeface="Arial" panose="020B0604020202020204" pitchFamily="34" charset="0"/>
                <a:cs typeface="Arial" panose="020B0604020202020204" pitchFamily="34" charset="0"/>
              </a:rPr>
              <a:t>kicks it into </a:t>
            </a:r>
            <a:r>
              <a:rPr lang="en-US" sz="1800" b="1" dirty="0">
                <a:latin typeface="Arial" panose="020B0604020202020204" pitchFamily="34" charset="0"/>
                <a:cs typeface="Arial" panose="020B0604020202020204" pitchFamily="34" charset="0"/>
              </a:rPr>
              <a:t>the goal.  The referee should </a:t>
            </a:r>
            <a:r>
              <a:rPr lang="en-US" sz="1800" dirty="0">
                <a:latin typeface="Arial" panose="020B0604020202020204" pitchFamily="34" charset="0"/>
                <a:cs typeface="Arial" panose="020B0604020202020204" pitchFamily="34" charset="0"/>
              </a:rPr>
              <a:t>(more than one correct answer may be possible):</a:t>
            </a:r>
          </a:p>
          <a:p>
            <a:pPr marL="0" indent="0">
              <a:buNone/>
            </a:pPr>
            <a:endParaRPr lang="en-US" sz="1600" dirty="0">
              <a:latin typeface="Arial" panose="020B0604020202020204" pitchFamily="34" charset="0"/>
              <a:cs typeface="Arial" panose="020B0604020202020204" pitchFamily="34" charset="0"/>
            </a:endParaRPr>
          </a:p>
        </p:txBody>
      </p:sp>
      <p:sp>
        <p:nvSpPr>
          <p:cNvPr id="2" name="TextBox 1"/>
          <p:cNvSpPr txBox="1"/>
          <p:nvPr/>
        </p:nvSpPr>
        <p:spPr>
          <a:xfrm>
            <a:off x="1219200" y="3200400"/>
            <a:ext cx="7467600" cy="2308324"/>
          </a:xfrm>
          <a:prstGeom prst="rect">
            <a:avLst/>
          </a:prstGeom>
          <a:noFill/>
        </p:spPr>
        <p:txBody>
          <a:bodyPr wrap="square" rtlCol="0">
            <a:spAutoFit/>
          </a:bodyPr>
          <a:lstStyle/>
          <a:p>
            <a:pPr marL="342900" indent="-342900" defTabSz="457200">
              <a:buFont typeface="+mj-lt"/>
              <a:buAutoNum type="alphaUcPeriod"/>
            </a:pPr>
            <a:r>
              <a:rPr lang="en-US" b="1" dirty="0">
                <a:solidFill>
                  <a:srgbClr val="FF0000"/>
                </a:solidFill>
              </a:rPr>
              <a:t>Allow the goal, since no foul has occurred</a:t>
            </a:r>
          </a:p>
          <a:p>
            <a:pPr marL="342900" indent="-342900" defTabSz="640080">
              <a:buFont typeface="+mj-lt"/>
              <a:buAutoNum type="alphaUcPeriod"/>
            </a:pPr>
            <a:r>
              <a:rPr lang="en-US" b="1" dirty="0"/>
              <a:t>Do not allow the goal and call the foul on </a:t>
            </a:r>
            <a:r>
              <a:rPr lang="en-US" b="1" dirty="0" smtClean="0"/>
              <a:t>A9 </a:t>
            </a:r>
            <a:r>
              <a:rPr lang="en-US" b="1" dirty="0"/>
              <a:t>for deliberately 	handling the ball</a:t>
            </a:r>
          </a:p>
          <a:p>
            <a:pPr marL="342900" indent="-342900" defTabSz="640080">
              <a:buFont typeface="+mj-lt"/>
              <a:buAutoNum type="alphaUcPeriod"/>
            </a:pPr>
            <a:r>
              <a:rPr lang="en-US" b="1" dirty="0"/>
              <a:t>Do not allow the goal and call a foul on </a:t>
            </a:r>
            <a:r>
              <a:rPr lang="en-US" b="1" dirty="0" smtClean="0"/>
              <a:t>A9 </a:t>
            </a:r>
            <a:r>
              <a:rPr lang="en-US" b="1" dirty="0"/>
              <a:t>because </a:t>
            </a:r>
            <a:r>
              <a:rPr lang="en-US" b="1" dirty="0" smtClean="0"/>
              <a:t>she </a:t>
            </a:r>
            <a:r>
              <a:rPr lang="en-US" b="1" dirty="0"/>
              <a:t>gained 	an unfair advantage from the ball to hand contact.</a:t>
            </a:r>
          </a:p>
          <a:p>
            <a:pPr marL="342900" indent="-342900" defTabSz="457200">
              <a:buFont typeface="+mj-lt"/>
              <a:buAutoNum type="alphaUcPeriod"/>
            </a:pPr>
            <a:r>
              <a:rPr lang="en-US" b="1" dirty="0">
                <a:solidFill>
                  <a:srgbClr val="FF0000"/>
                </a:solidFill>
              </a:rPr>
              <a:t>Restart with a kick-off</a:t>
            </a:r>
          </a:p>
          <a:p>
            <a:pPr marL="342900" indent="-342900" defTabSz="457200">
              <a:buFont typeface="+mj-lt"/>
              <a:buAutoNum type="alphaUcPeriod"/>
            </a:pPr>
            <a:r>
              <a:rPr lang="en-US" b="1" dirty="0"/>
              <a:t>Restart with a DFK for </a:t>
            </a:r>
            <a:r>
              <a:rPr lang="en-US" b="1" dirty="0" smtClean="0"/>
              <a:t>the defending </a:t>
            </a:r>
            <a:r>
              <a:rPr lang="en-US" b="1" dirty="0"/>
              <a:t>team</a:t>
            </a:r>
          </a:p>
          <a:p>
            <a:pPr marL="342900" indent="-342900" defTabSz="457200">
              <a:buFont typeface="+mj-lt"/>
              <a:buAutoNum type="alphaUcPeriod"/>
            </a:pPr>
            <a:r>
              <a:rPr lang="en-US" b="1" dirty="0"/>
              <a:t>Restart with an IFK for </a:t>
            </a:r>
            <a:r>
              <a:rPr lang="en-US" b="1" dirty="0" smtClean="0"/>
              <a:t>the defending </a:t>
            </a:r>
            <a:r>
              <a:rPr lang="en-US" b="1" dirty="0"/>
              <a:t>team</a:t>
            </a:r>
          </a:p>
        </p:txBody>
      </p:sp>
      <p:sp>
        <p:nvSpPr>
          <p:cNvPr id="11" name="Title 1"/>
          <p:cNvSpPr txBox="1">
            <a:spLocks/>
          </p:cNvSpPr>
          <p:nvPr/>
        </p:nvSpPr>
        <p:spPr>
          <a:xfrm>
            <a:off x="1066800" y="198437"/>
            <a:ext cx="7848600" cy="944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4000" b="1" u="sng" dirty="0" smtClean="0">
                <a:solidFill>
                  <a:srgbClr val="FF0000"/>
                </a:solidFill>
                <a:effectLst>
                  <a:outerShdw blurRad="38100" dist="38100" dir="2700000" algn="tl">
                    <a:srgbClr val="000000">
                      <a:alpha val="43137"/>
                    </a:srgbClr>
                  </a:outerShdw>
                </a:effectLst>
                <a:latin typeface="Comic Sans MS" pitchFamily="66" charset="0"/>
              </a:rPr>
              <a:t>Skill Level – Brain Teaser #10</a:t>
            </a:r>
            <a:endParaRPr lang="en-US" sz="4000" b="1"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910855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4191000"/>
          </a:xfrm>
        </p:spPr>
        <p:txBody>
          <a:bodyPr numCol="2">
            <a:normAutofit lnSpcReduction="10000"/>
          </a:bodyPr>
          <a:lstStyle/>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Experience</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Learning from 	Experience</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Positioning</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Fitness</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Confidence</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Courage</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Player-Management</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Concentration</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Dealing with 	Confrontations</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Applying the Laws of 	the Game</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Remaining Calm 	Under Pressure</a:t>
            </a:r>
          </a:p>
          <a:p>
            <a:pPr>
              <a:buClr>
                <a:srgbClr val="FF0000"/>
              </a:buClr>
              <a:buSzPct val="100000"/>
              <a:buFont typeface="Arial" panose="020B0604020202020204" pitchFamily="34" charset="0"/>
              <a:buChar char="•"/>
            </a:pPr>
            <a:r>
              <a:rPr lang="en-US" b="1" dirty="0" smtClean="0">
                <a:effectLst>
                  <a:outerShdw blurRad="38100" dist="38100" dir="2700000" algn="tl">
                    <a:srgbClr val="000000">
                      <a:alpha val="43137"/>
                    </a:srgbClr>
                  </a:outerShdw>
                </a:effectLst>
              </a:rPr>
              <a:t>Personality</a:t>
            </a:r>
          </a:p>
        </p:txBody>
      </p:sp>
      <p:sp>
        <p:nvSpPr>
          <p:cNvPr id="2" name="Title 1"/>
          <p:cNvSpPr>
            <a:spLocks noGrp="1"/>
          </p:cNvSpPr>
          <p:nvPr>
            <p:ph type="title"/>
          </p:nvPr>
        </p:nvSpPr>
        <p:spPr>
          <a:xfrm>
            <a:off x="457200" y="76200"/>
            <a:ext cx="8229600" cy="1143000"/>
          </a:xfrm>
        </p:spPr>
        <p:txBody>
          <a:bodyPr>
            <a:normAutofit/>
          </a:bodyPr>
          <a:lstStyle/>
          <a:p>
            <a:r>
              <a:rPr lang="en-US" b="1" u="sng" dirty="0" smtClean="0">
                <a:solidFill>
                  <a:srgbClr val="0070C0"/>
                </a:solidFill>
                <a:effectLst>
                  <a:outerShdw blurRad="38100" dist="38100" dir="2700000" algn="tl">
                    <a:srgbClr val="000000">
                      <a:alpha val="43137"/>
                    </a:srgbClr>
                  </a:outerShdw>
                </a:effectLst>
              </a:rPr>
              <a:t>Qualities of Top Level Referees</a:t>
            </a:r>
            <a:endParaRPr lang="en-US" b="1" u="sng" dirty="0">
              <a:solidFill>
                <a:srgbClr val="0070C0"/>
              </a:solidFill>
              <a:effectLst>
                <a:outerShdw blurRad="38100" dist="38100" dir="2700000" algn="tl">
                  <a:srgbClr val="000000">
                    <a:alpha val="43137"/>
                  </a:srgbClr>
                </a:outerShdw>
              </a:effectLst>
            </a:endParaRPr>
          </a:p>
        </p:txBody>
      </p:sp>
      <p:sp>
        <p:nvSpPr>
          <p:cNvPr id="4" name="TextBox 3"/>
          <p:cNvSpPr txBox="1"/>
          <p:nvPr/>
        </p:nvSpPr>
        <p:spPr>
          <a:xfrm>
            <a:off x="1143000" y="5552182"/>
            <a:ext cx="6629400" cy="1077218"/>
          </a:xfrm>
          <a:prstGeom prst="rect">
            <a:avLst/>
          </a:prstGeom>
          <a:noFill/>
        </p:spPr>
        <p:txBody>
          <a:bodyPr wrap="square" rtlCol="0">
            <a:spAutoFit/>
          </a:bodyPr>
          <a:lstStyle/>
          <a:p>
            <a:r>
              <a:rPr lang="en-US" sz="3200" b="1" dirty="0" smtClean="0">
                <a:solidFill>
                  <a:srgbClr val="C00000"/>
                </a:solidFill>
                <a:latin typeface="Comic Sans MS" panose="030F0702030302020204" pitchFamily="66" charset="0"/>
              </a:rPr>
              <a:t>ALL Referees should be striving to maximize these Qualities </a:t>
            </a:r>
            <a:endParaRPr lang="en-US" sz="3200" b="1"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3443186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838200"/>
            <a:ext cx="8077200" cy="5257800"/>
          </a:xfrm>
          <a:solidFill>
            <a:srgbClr val="FFFF99"/>
          </a:solidFill>
          <a:ln>
            <a:solidFill>
              <a:schemeClr val="tx1"/>
            </a:solidFill>
          </a:ln>
        </p:spPr>
        <p:txBody>
          <a:bodyPr/>
          <a:lstStyle/>
          <a:p>
            <a:pPr marL="0" indent="0">
              <a:buNone/>
            </a:pPr>
            <a:r>
              <a:rPr lang="en-US" b="1" dirty="0" smtClean="0">
                <a:solidFill>
                  <a:schemeClr val="tx1">
                    <a:lumMod val="95000"/>
                    <a:lumOff val="5000"/>
                  </a:schemeClr>
                </a:solidFill>
                <a:effectLst>
                  <a:outerShdw blurRad="38100" dist="38100" dir="2700000" algn="tl">
                    <a:srgbClr val="C0C0C0"/>
                  </a:outerShdw>
                </a:effectLst>
                <a:latin typeface="Comic Sans MS" pitchFamily="66" charset="0"/>
              </a:rPr>
              <a:t>Age/Skill Level Items of Concern</a:t>
            </a:r>
          </a:p>
          <a:p>
            <a:pPr marL="0" indent="0">
              <a:buNone/>
            </a:pPr>
            <a:endParaRPr lang="en-US" sz="1800" b="1" dirty="0">
              <a:solidFill>
                <a:schemeClr val="tx1">
                  <a:lumMod val="95000"/>
                  <a:lumOff val="5000"/>
                </a:schemeClr>
              </a:solidFill>
              <a:effectLst>
                <a:outerShdw blurRad="38100" dist="38100" dir="2700000" algn="tl">
                  <a:srgbClr val="C0C0C0"/>
                </a:outerShdw>
              </a:effectLst>
              <a:latin typeface="Comic Sans MS" pitchFamily="66" charset="0"/>
            </a:endParaRPr>
          </a:p>
          <a:p>
            <a:pPr lvl="1">
              <a:buFont typeface="Wingdings" panose="05000000000000000000" pitchFamily="2" charset="2"/>
              <a:buChar char="v"/>
            </a:pPr>
            <a:r>
              <a:rPr lang="en-US" b="1" dirty="0" smtClean="0">
                <a:solidFill>
                  <a:schemeClr val="tx1">
                    <a:lumMod val="95000"/>
                    <a:lumOff val="5000"/>
                  </a:schemeClr>
                </a:solidFill>
                <a:effectLst>
                  <a:outerShdw blurRad="38100" dist="38100" dir="2700000" algn="tl">
                    <a:srgbClr val="C0C0C0"/>
                  </a:outerShdw>
                </a:effectLst>
                <a:latin typeface="Comic Sans MS" pitchFamily="66" charset="0"/>
              </a:rPr>
              <a:t> </a:t>
            </a:r>
            <a:r>
              <a:rPr lang="en-US" b="1" dirty="0" smtClean="0">
                <a:solidFill>
                  <a:srgbClr val="C00000"/>
                </a:solidFill>
                <a:effectLst>
                  <a:outerShdw blurRad="38100" dist="38100" dir="2700000" algn="tl">
                    <a:srgbClr val="C0C0C0"/>
                  </a:outerShdw>
                </a:effectLst>
                <a:latin typeface="Comic Sans MS" pitchFamily="66" charset="0"/>
              </a:rPr>
              <a:t>SAFETY</a:t>
            </a:r>
            <a:r>
              <a:rPr lang="en-US" b="1" dirty="0" smtClean="0">
                <a:solidFill>
                  <a:schemeClr val="tx1">
                    <a:lumMod val="95000"/>
                    <a:lumOff val="5000"/>
                  </a:schemeClr>
                </a:solidFill>
                <a:effectLst>
                  <a:outerShdw blurRad="38100" dist="38100" dir="2700000" algn="tl">
                    <a:srgbClr val="C0C0C0"/>
                  </a:outerShdw>
                </a:effectLst>
                <a:latin typeface="Comic Sans MS" pitchFamily="66" charset="0"/>
              </a:rPr>
              <a:t> must be a priority at all levels 		of play </a:t>
            </a:r>
          </a:p>
          <a:p>
            <a:pPr lvl="1">
              <a:buFont typeface="Wingdings" panose="05000000000000000000" pitchFamily="2" charset="2"/>
              <a:buChar char="v"/>
            </a:pPr>
            <a:endParaRPr lang="en-US" sz="1000" b="1" dirty="0">
              <a:solidFill>
                <a:schemeClr val="tx1">
                  <a:lumMod val="95000"/>
                  <a:lumOff val="5000"/>
                </a:schemeClr>
              </a:solidFill>
              <a:effectLst>
                <a:outerShdw blurRad="38100" dist="38100" dir="2700000" algn="tl">
                  <a:srgbClr val="C0C0C0"/>
                </a:outerShdw>
              </a:effectLst>
              <a:latin typeface="Comic Sans MS" pitchFamily="66" charset="0"/>
            </a:endParaRPr>
          </a:p>
          <a:p>
            <a:pPr lvl="1">
              <a:buFont typeface="Wingdings" panose="05000000000000000000" pitchFamily="2" charset="2"/>
              <a:buChar char="v"/>
            </a:pPr>
            <a:r>
              <a:rPr lang="en-US" b="1" dirty="0" smtClean="0">
                <a:solidFill>
                  <a:schemeClr val="tx1">
                    <a:lumMod val="95000"/>
                    <a:lumOff val="5000"/>
                  </a:schemeClr>
                </a:solidFill>
                <a:effectLst>
                  <a:outerShdw blurRad="38100" dist="38100" dir="2700000" algn="tl">
                    <a:srgbClr val="C0C0C0"/>
                  </a:outerShdw>
                </a:effectLst>
                <a:latin typeface="Comic Sans MS" pitchFamily="66" charset="0"/>
              </a:rPr>
              <a:t> Game should be managed more with 			respect to the individual Skill 			Level of Play, i.e. not necessarily 		to the Age Level of the teams</a:t>
            </a:r>
          </a:p>
          <a:p>
            <a:pPr lvl="1">
              <a:buFont typeface="Wingdings" panose="05000000000000000000" pitchFamily="2" charset="2"/>
              <a:buChar char="v"/>
            </a:pPr>
            <a:endParaRPr lang="en-US" sz="1000" b="1" dirty="0">
              <a:solidFill>
                <a:schemeClr val="tx1">
                  <a:lumMod val="95000"/>
                  <a:lumOff val="5000"/>
                </a:schemeClr>
              </a:solidFill>
              <a:effectLst>
                <a:outerShdw blurRad="38100" dist="38100" dir="2700000" algn="tl">
                  <a:srgbClr val="C0C0C0"/>
                </a:outerShdw>
              </a:effectLst>
              <a:latin typeface="Comic Sans MS" pitchFamily="66" charset="0"/>
            </a:endParaRPr>
          </a:p>
          <a:p>
            <a:pPr lvl="1">
              <a:buFont typeface="Wingdings" panose="05000000000000000000" pitchFamily="2" charset="2"/>
              <a:buChar char="v"/>
            </a:pPr>
            <a:r>
              <a:rPr lang="en-US" b="1" dirty="0" smtClean="0">
                <a:solidFill>
                  <a:schemeClr val="tx1">
                    <a:lumMod val="95000"/>
                    <a:lumOff val="5000"/>
                  </a:schemeClr>
                </a:solidFill>
                <a:effectLst>
                  <a:outerShdw blurRad="38100" dist="38100" dir="2700000" algn="tl">
                    <a:srgbClr val="C0C0C0"/>
                  </a:outerShdw>
                </a:effectLst>
                <a:latin typeface="Comic Sans MS" pitchFamily="66" charset="0"/>
              </a:rPr>
              <a:t> Must differentiate when a player or a 		team needs to have a foul called 		or not</a:t>
            </a:r>
            <a:endParaRPr lang="en-US" dirty="0"/>
          </a:p>
        </p:txBody>
      </p:sp>
    </p:spTree>
    <p:extLst>
      <p:ext uri="{BB962C8B-B14F-4D97-AF65-F5344CB8AC3E}">
        <p14:creationId xmlns:p14="http://schemas.microsoft.com/office/powerpoint/2010/main" val="830388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76400"/>
            <a:ext cx="7239000" cy="3505200"/>
          </a:xfrm>
          <a:solidFill>
            <a:srgbClr val="FFFF99"/>
          </a:solidFill>
          <a:ln>
            <a:solidFill>
              <a:schemeClr val="tx1"/>
            </a:solidFill>
          </a:ln>
        </p:spPr>
        <p:txBody>
          <a:bodyPr>
            <a:normAutofit/>
          </a:bodyPr>
          <a:lstStyle/>
          <a:p>
            <a:pPr marL="109728" indent="0">
              <a:buNone/>
            </a:pPr>
            <a:endParaRPr lang="en-US" sz="1000" b="1" dirty="0" smtClean="0">
              <a:effectLst>
                <a:outerShdw blurRad="38100" dist="38100" dir="2700000" algn="tl">
                  <a:srgbClr val="000000">
                    <a:alpha val="43137"/>
                  </a:srgbClr>
                </a:outerShdw>
              </a:effectLst>
            </a:endParaRPr>
          </a:p>
          <a:p>
            <a:pPr marL="109728" indent="0">
              <a:buNone/>
            </a:pPr>
            <a:r>
              <a:rPr lang="en-US" b="1" dirty="0" smtClean="0">
                <a:solidFill>
                  <a:srgbClr val="FF0000"/>
                </a:solidFill>
                <a:effectLst>
                  <a:outerShdw blurRad="38100" dist="38100" dir="2700000" algn="tl">
                    <a:srgbClr val="000000">
                      <a:alpha val="43137"/>
                    </a:srgbClr>
                  </a:outerShdw>
                </a:effectLst>
              </a:rPr>
              <a:t>1) </a:t>
            </a:r>
            <a:r>
              <a:rPr lang="en-US" b="1" dirty="0">
                <a:solidFill>
                  <a:srgbClr val="FF0000"/>
                </a:solidFill>
                <a:effectLst>
                  <a:outerShdw blurRad="38100" dist="38100" dir="2700000" algn="tl">
                    <a:srgbClr val="000000">
                      <a:alpha val="43137"/>
                    </a:srgbClr>
                  </a:outerShdw>
                </a:effectLst>
              </a:rPr>
              <a:t>Nature of </a:t>
            </a:r>
            <a:r>
              <a:rPr lang="en-US" b="1" dirty="0" smtClean="0">
                <a:solidFill>
                  <a:srgbClr val="FF0000"/>
                </a:solidFill>
                <a:effectLst>
                  <a:outerShdw blurRad="38100" dist="38100" dir="2700000" algn="tl">
                    <a:srgbClr val="000000">
                      <a:alpha val="43137"/>
                    </a:srgbClr>
                  </a:outerShdw>
                </a:effectLst>
              </a:rPr>
              <a:t>Fouls</a:t>
            </a:r>
          </a:p>
          <a:p>
            <a:pPr marL="109728" indent="0">
              <a:buNone/>
            </a:pPr>
            <a:endParaRPr lang="en-US" sz="1000" b="1" dirty="0" smtClean="0">
              <a:solidFill>
                <a:srgbClr val="FF0000"/>
              </a:solidFill>
              <a:effectLst>
                <a:outerShdw blurRad="38100" dist="38100" dir="2700000" algn="tl">
                  <a:srgbClr val="000000">
                    <a:alpha val="43137"/>
                  </a:srgbClr>
                </a:outerShdw>
              </a:effectLst>
            </a:endParaRPr>
          </a:p>
          <a:p>
            <a:pPr marL="109728" indent="0">
              <a:buNone/>
            </a:pPr>
            <a:r>
              <a:rPr lang="en-US" b="1" dirty="0" smtClean="0">
                <a:effectLst>
                  <a:outerShdw blurRad="38100" dist="38100" dir="2700000" algn="tl">
                    <a:srgbClr val="000000">
                      <a:alpha val="43137"/>
                    </a:srgbClr>
                  </a:outerShdw>
                </a:effectLst>
              </a:rPr>
              <a:t>2) Speed </a:t>
            </a:r>
            <a:r>
              <a:rPr lang="en-US" b="1" dirty="0">
                <a:effectLst>
                  <a:outerShdw blurRad="38100" dist="38100" dir="2700000" algn="tl">
                    <a:srgbClr val="000000">
                      <a:alpha val="43137"/>
                    </a:srgbClr>
                  </a:outerShdw>
                </a:effectLst>
              </a:rPr>
              <a:t>of the </a:t>
            </a:r>
            <a:r>
              <a:rPr lang="en-US" b="1" dirty="0" smtClean="0">
                <a:effectLst>
                  <a:outerShdw blurRad="38100" dist="38100" dir="2700000" algn="tl">
                    <a:srgbClr val="000000">
                      <a:alpha val="43137"/>
                    </a:srgbClr>
                  </a:outerShdw>
                </a:effectLst>
              </a:rPr>
              <a:t>Game</a:t>
            </a:r>
          </a:p>
          <a:p>
            <a:pPr marL="109728" indent="0">
              <a:buNone/>
            </a:pPr>
            <a:endParaRPr lang="en-US" sz="1000" b="1" dirty="0" smtClean="0">
              <a:effectLst>
                <a:outerShdw blurRad="38100" dist="38100" dir="2700000" algn="tl">
                  <a:srgbClr val="000000">
                    <a:alpha val="43137"/>
                  </a:srgbClr>
                </a:outerShdw>
              </a:effectLst>
            </a:endParaRPr>
          </a:p>
          <a:p>
            <a:pPr marL="109728" indent="0">
              <a:buNone/>
            </a:pPr>
            <a:r>
              <a:rPr lang="en-US" b="1" dirty="0" smtClean="0">
                <a:solidFill>
                  <a:srgbClr val="FF0000"/>
                </a:solidFill>
                <a:effectLst>
                  <a:outerShdw blurRad="38100" dist="38100" dir="2700000" algn="tl">
                    <a:srgbClr val="000000">
                      <a:alpha val="43137"/>
                    </a:srgbClr>
                  </a:outerShdw>
                </a:effectLst>
              </a:rPr>
              <a:t>3) Misconduct - Type </a:t>
            </a:r>
            <a:r>
              <a:rPr lang="en-US" b="1" dirty="0">
                <a:solidFill>
                  <a:srgbClr val="FF0000"/>
                </a:solidFill>
                <a:effectLst>
                  <a:outerShdw blurRad="38100" dist="38100" dir="2700000" algn="tl">
                    <a:srgbClr val="000000">
                      <a:alpha val="43137"/>
                    </a:srgbClr>
                  </a:outerShdw>
                </a:effectLst>
              </a:rPr>
              <a:t>and </a:t>
            </a:r>
            <a:r>
              <a:rPr lang="en-US" b="1" dirty="0" smtClean="0">
                <a:solidFill>
                  <a:srgbClr val="FF0000"/>
                </a:solidFill>
                <a:effectLst>
                  <a:outerShdw blurRad="38100" dist="38100" dir="2700000" algn="tl">
                    <a:srgbClr val="000000">
                      <a:alpha val="43137"/>
                    </a:srgbClr>
                  </a:outerShdw>
                </a:effectLst>
              </a:rPr>
              <a:t>Timing</a:t>
            </a:r>
          </a:p>
          <a:p>
            <a:pPr marL="109728" indent="0">
              <a:buNone/>
            </a:pPr>
            <a:endParaRPr lang="en-US" sz="1000" b="1" dirty="0" smtClean="0">
              <a:solidFill>
                <a:srgbClr val="FF0000"/>
              </a:solidFill>
              <a:effectLst>
                <a:outerShdw blurRad="38100" dist="38100" dir="2700000" algn="tl">
                  <a:srgbClr val="000000">
                    <a:alpha val="43137"/>
                  </a:srgbClr>
                </a:outerShdw>
              </a:effectLst>
            </a:endParaRPr>
          </a:p>
          <a:p>
            <a:pPr marL="109728" indent="0">
              <a:buNone/>
            </a:pPr>
            <a:r>
              <a:rPr lang="en-US" b="1" dirty="0" smtClean="0">
                <a:effectLst>
                  <a:outerShdw blurRad="38100" dist="38100" dir="2700000" algn="tl">
                    <a:srgbClr val="000000">
                      <a:alpha val="43137"/>
                    </a:srgbClr>
                  </a:outerShdw>
                </a:effectLst>
              </a:rPr>
              <a:t>4) How </a:t>
            </a:r>
            <a:r>
              <a:rPr lang="en-US" b="1" dirty="0">
                <a:effectLst>
                  <a:outerShdw blurRad="38100" dist="38100" dir="2700000" algn="tl">
                    <a:srgbClr val="000000">
                      <a:alpha val="43137"/>
                    </a:srgbClr>
                  </a:outerShdw>
                </a:effectLst>
              </a:rPr>
              <a:t>to </a:t>
            </a:r>
            <a:r>
              <a:rPr lang="en-US" b="1" dirty="0" smtClean="0">
                <a:effectLst>
                  <a:outerShdw blurRad="38100" dist="38100" dir="2700000" algn="tl">
                    <a:srgbClr val="000000">
                      <a:alpha val="43137"/>
                    </a:srgbClr>
                  </a:outerShdw>
                </a:effectLst>
              </a:rPr>
              <a:t>Talk </a:t>
            </a:r>
            <a:r>
              <a:rPr lang="en-US" b="1" dirty="0">
                <a:effectLst>
                  <a:outerShdw blurRad="38100" dist="38100" dir="2700000" algn="tl">
                    <a:srgbClr val="000000">
                      <a:alpha val="43137"/>
                    </a:srgbClr>
                  </a:outerShdw>
                </a:effectLst>
              </a:rPr>
              <a:t>to </a:t>
            </a:r>
            <a:r>
              <a:rPr lang="en-US" b="1" dirty="0" smtClean="0">
                <a:effectLst>
                  <a:outerShdw blurRad="38100" dist="38100" dir="2700000" algn="tl">
                    <a:srgbClr val="000000">
                      <a:alpha val="43137"/>
                    </a:srgbClr>
                  </a:outerShdw>
                </a:effectLst>
              </a:rPr>
              <a:t>Players</a:t>
            </a:r>
          </a:p>
          <a:p>
            <a:pPr marL="109728" indent="0">
              <a:buNone/>
            </a:pPr>
            <a:endParaRPr lang="en-US" sz="1000" b="1"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lstStyle/>
          <a:p>
            <a:pPr algn="ctr"/>
            <a:r>
              <a:rPr lang="en-US" b="1" u="sng" dirty="0" smtClean="0">
                <a:solidFill>
                  <a:srgbClr val="0070C0"/>
                </a:solidFill>
                <a:effectLst>
                  <a:outerShdw blurRad="38100" dist="38100" dir="2700000" algn="tl">
                    <a:srgbClr val="000000">
                      <a:alpha val="43137"/>
                    </a:srgbClr>
                  </a:outerShdw>
                </a:effectLst>
              </a:rPr>
              <a:t>Age Level Differences</a:t>
            </a:r>
            <a:endParaRPr lang="en-US" b="1"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9910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534400" cy="5562600"/>
          </a:xfrm>
        </p:spPr>
        <p:txBody>
          <a:bodyPr numCol="2">
            <a:normAutofit/>
          </a:bodyPr>
          <a:lstStyle/>
          <a:p>
            <a:pPr marL="109728" indent="0">
              <a:buNone/>
            </a:pPr>
            <a:r>
              <a:rPr lang="en-US" b="1" dirty="0" smtClean="0">
                <a:solidFill>
                  <a:srgbClr val="FF0000"/>
                </a:solidFill>
                <a:effectLst>
                  <a:outerShdw blurRad="38100" dist="38100" dir="2700000" algn="tl">
                    <a:srgbClr val="000000">
                      <a:alpha val="43137"/>
                    </a:srgbClr>
                  </a:outerShdw>
                </a:effectLst>
              </a:rPr>
              <a:t>Older Youth</a:t>
            </a: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Fouls are more 	calculated</a:t>
            </a:r>
          </a:p>
          <a:p>
            <a:pPr lvl="1">
              <a:buClr>
                <a:srgbClr val="FF0000"/>
              </a:buClr>
              <a:buFont typeface="Arial" panose="020B0604020202020204" pitchFamily="34" charset="0"/>
              <a:buChar char="•"/>
            </a:pPr>
            <a:endParaRPr lang="en-US" sz="1300" b="1" dirty="0" smtClean="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Oftentimes used to send a message</a:t>
            </a:r>
          </a:p>
          <a:p>
            <a:pPr lvl="2">
              <a:buClr>
                <a:srgbClr val="FF0000"/>
              </a:buClr>
              <a:buSzPct val="150000"/>
              <a:buFont typeface="Lucida Sans Unicode" panose="020B0602030504020204" pitchFamily="34" charset="0"/>
              <a:buChar char="‣"/>
            </a:pPr>
            <a:r>
              <a:rPr lang="en-US" b="1" dirty="0" smtClean="0">
                <a:effectLst>
                  <a:outerShdw blurRad="38100" dist="38100" dir="2700000" algn="tl">
                    <a:srgbClr val="000000">
                      <a:alpha val="43137"/>
                    </a:srgbClr>
                  </a:outerShdw>
                </a:effectLst>
              </a:rPr>
              <a:t>Must be dealt with properly to send a message to the player and for the game</a:t>
            </a:r>
          </a:p>
          <a:p>
            <a:pPr lvl="1">
              <a:buClr>
                <a:srgbClr val="FF0000"/>
              </a:buClr>
              <a:buFont typeface="Arial" panose="020B0604020202020204" pitchFamily="34" charset="0"/>
              <a:buChar char="•"/>
            </a:pPr>
            <a:endParaRPr lang="en-US" sz="1300" b="1" dirty="0" smtClean="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Tendency to be more tactical </a:t>
            </a:r>
          </a:p>
          <a:p>
            <a:pPr marL="457200" lvl="1" indent="0">
              <a:buClr>
                <a:srgbClr val="FF0000"/>
              </a:buClr>
              <a:buNone/>
            </a:pPr>
            <a:r>
              <a:rPr lang="en-US" b="1" dirty="0" smtClean="0">
                <a:solidFill>
                  <a:srgbClr val="FF0000"/>
                </a:solidFill>
                <a:effectLst>
                  <a:outerShdw blurRad="38100" dist="38100" dir="2700000" algn="tl">
                    <a:srgbClr val="000000">
                      <a:alpha val="43137"/>
                    </a:srgbClr>
                  </a:outerShdw>
                </a:effectLst>
              </a:rPr>
              <a:t>Younger Ages</a:t>
            </a: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Fouls are more likely to be careless</a:t>
            </a:r>
          </a:p>
          <a:p>
            <a:pPr lvl="1">
              <a:buClr>
                <a:srgbClr val="FF0000"/>
              </a:buClr>
              <a:buFont typeface="Arial" panose="020B0604020202020204" pitchFamily="34" charset="0"/>
              <a:buChar char="•"/>
            </a:pPr>
            <a:endParaRPr lang="en-US" sz="1300" b="1" dirty="0" smtClean="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Trifling fouls due to lack of coordination</a:t>
            </a:r>
          </a:p>
          <a:p>
            <a:pPr lvl="1">
              <a:buClr>
                <a:srgbClr val="FF0000"/>
              </a:buClr>
              <a:buFont typeface="Arial" panose="020B0604020202020204" pitchFamily="34" charset="0"/>
              <a:buChar char="•"/>
            </a:pPr>
            <a:endParaRPr lang="en-US" sz="1300" b="1" dirty="0" smtClean="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Incidental Contact</a:t>
            </a:r>
          </a:p>
          <a:p>
            <a:pPr lvl="1">
              <a:buClr>
                <a:srgbClr val="FF0000"/>
              </a:buClr>
              <a:buFont typeface="Arial" panose="020B0604020202020204" pitchFamily="34" charset="0"/>
              <a:buChar char="•"/>
            </a:pPr>
            <a:endParaRPr lang="en-US" sz="1200" b="1" dirty="0" smtClean="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Balancing Careless vs. Reckless</a:t>
            </a:r>
          </a:p>
        </p:txBody>
      </p:sp>
      <p:sp>
        <p:nvSpPr>
          <p:cNvPr id="2" name="Title 1"/>
          <p:cNvSpPr>
            <a:spLocks noGrp="1"/>
          </p:cNvSpPr>
          <p:nvPr>
            <p:ph type="title"/>
          </p:nvPr>
        </p:nvSpPr>
        <p:spPr>
          <a:xfrm>
            <a:off x="457200" y="76200"/>
            <a:ext cx="8229600" cy="1143000"/>
          </a:xfrm>
        </p:spPr>
        <p:txBody>
          <a:bodyPr/>
          <a:lstStyle/>
          <a:p>
            <a:r>
              <a:rPr lang="en-US" b="1" u="sng" dirty="0" smtClean="0">
                <a:solidFill>
                  <a:srgbClr val="0070C0"/>
                </a:solidFill>
                <a:effectLst>
                  <a:outerShdw blurRad="38100" dist="38100" dir="2700000" algn="tl">
                    <a:srgbClr val="000000">
                      <a:alpha val="43137"/>
                    </a:srgbClr>
                  </a:outerShdw>
                </a:effectLst>
              </a:rPr>
              <a:t>Nature of Fouls</a:t>
            </a:r>
            <a:endParaRPr lang="en-US" b="1"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0153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Age/Skill Appropriate Fouls</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81000" y="1600200"/>
            <a:ext cx="8458200" cy="5029200"/>
          </a:xfrm>
          <a:solidFill>
            <a:srgbClr val="FFFF99"/>
          </a:solidFill>
          <a:ln>
            <a:solidFill>
              <a:schemeClr val="tx1"/>
            </a:solidFill>
          </a:ln>
        </p:spPr>
        <p:txBody>
          <a:bodyPr/>
          <a:lstStyle/>
          <a:p>
            <a:pPr marL="0" indent="0">
              <a:buNone/>
            </a:pPr>
            <a:r>
              <a:rPr lang="en-US" sz="2800" b="1" dirty="0" smtClean="0">
                <a:latin typeface="Arial" panose="020B0604020202020204" pitchFamily="34" charset="0"/>
                <a:cs typeface="Arial" panose="020B0604020202020204" pitchFamily="34" charset="0"/>
              </a:rPr>
              <a:t>Foul calls must be recognized and adjusted to:</a:t>
            </a:r>
          </a:p>
          <a:p>
            <a:pPr>
              <a:buFont typeface="Arial" panose="020B0604020202020204" pitchFamily="34" charset="0"/>
              <a:buChar char="•"/>
            </a:pPr>
            <a:r>
              <a:rPr lang="en-US" sz="2200" dirty="0">
                <a:latin typeface="Arial" panose="020B0604020202020204" pitchFamily="34" charset="0"/>
                <a:cs typeface="Arial" panose="020B0604020202020204" pitchFamily="34" charset="0"/>
              </a:rPr>
              <a:t>Insure the </a:t>
            </a:r>
            <a:r>
              <a:rPr lang="en-US" sz="2200" b="1" dirty="0">
                <a:solidFill>
                  <a:srgbClr val="FF0000"/>
                </a:solidFill>
                <a:latin typeface="Arial" panose="020B0604020202020204" pitchFamily="34" charset="0"/>
                <a:cs typeface="Arial" panose="020B0604020202020204" pitchFamily="34" charset="0"/>
              </a:rPr>
              <a:t>SAFETY</a:t>
            </a:r>
            <a:r>
              <a:rPr lang="en-US" sz="2200" dirty="0">
                <a:latin typeface="Arial" panose="020B0604020202020204" pitchFamily="34" charset="0"/>
                <a:cs typeface="Arial" panose="020B0604020202020204" pitchFamily="34" charset="0"/>
              </a:rPr>
              <a:t> of all participants above all other criteria</a:t>
            </a:r>
          </a:p>
          <a:p>
            <a:pPr>
              <a:buFont typeface="Arial" panose="020B0604020202020204" pitchFamily="34" charset="0"/>
              <a:buChar char="•"/>
            </a:pPr>
            <a:r>
              <a:rPr lang="en-US" sz="2200" dirty="0" smtClean="0">
                <a:latin typeface="Arial" panose="020B0604020202020204" pitchFamily="34" charset="0"/>
                <a:cs typeface="Arial" panose="020B0604020202020204" pitchFamily="34" charset="0"/>
              </a:rPr>
              <a:t>Fit the acceptable age level of the match (U16, U11, etc.)</a:t>
            </a:r>
          </a:p>
          <a:p>
            <a:pPr>
              <a:buFont typeface="Arial" panose="020B0604020202020204" pitchFamily="34" charset="0"/>
              <a:buChar char="•"/>
            </a:pPr>
            <a:r>
              <a:rPr lang="en-US" sz="2200" dirty="0">
                <a:latin typeface="Arial" panose="020B0604020202020204" pitchFamily="34" charset="0"/>
                <a:cs typeface="Arial" panose="020B0604020202020204" pitchFamily="34" charset="0"/>
              </a:rPr>
              <a:t>Suit the level of ability of the individual player being fouled (skilled, average, unskilled, etc.)</a:t>
            </a:r>
          </a:p>
          <a:p>
            <a:pPr>
              <a:buFont typeface="Arial" panose="020B0604020202020204" pitchFamily="34" charset="0"/>
              <a:buChar char="•"/>
            </a:pPr>
            <a:r>
              <a:rPr lang="en-US" sz="2200" dirty="0" smtClean="0">
                <a:latin typeface="Arial" panose="020B0604020202020204" pitchFamily="34" charset="0"/>
                <a:cs typeface="Arial" panose="020B0604020202020204" pitchFamily="34" charset="0"/>
              </a:rPr>
              <a:t>Fit the level of an individual play situation (deliberate, reckless, excessive, etc.)</a:t>
            </a:r>
          </a:p>
          <a:p>
            <a:pPr>
              <a:buFont typeface="Arial" panose="020B0604020202020204" pitchFamily="34" charset="0"/>
              <a:buChar char="•"/>
            </a:pPr>
            <a:r>
              <a:rPr lang="en-US" sz="2200" dirty="0" smtClean="0">
                <a:latin typeface="Arial" panose="020B0604020202020204" pitchFamily="34" charset="0"/>
                <a:cs typeface="Arial" panose="020B0604020202020204" pitchFamily="34" charset="0"/>
              </a:rPr>
              <a:t>Differentiate between klutziness and purposeful</a:t>
            </a:r>
          </a:p>
          <a:p>
            <a:pPr>
              <a:buFont typeface="Arial" panose="020B0604020202020204" pitchFamily="34" charset="0"/>
              <a:buChar char="•"/>
            </a:pPr>
            <a:r>
              <a:rPr lang="en-US" sz="2200" dirty="0" smtClean="0">
                <a:latin typeface="Arial" panose="020B0604020202020204" pitchFamily="34" charset="0"/>
                <a:cs typeface="Arial" panose="020B0604020202020204" pitchFamily="34" charset="0"/>
              </a:rPr>
              <a:t>Fit the gender differences and tendencies</a:t>
            </a:r>
          </a:p>
          <a:p>
            <a:pPr>
              <a:buFont typeface="Arial" panose="020B0604020202020204" pitchFamily="34" charset="0"/>
              <a:buChar char="•"/>
            </a:pPr>
            <a:r>
              <a:rPr lang="en-US" sz="2200" dirty="0" smtClean="0">
                <a:latin typeface="Arial" panose="020B0604020202020204" pitchFamily="34" charset="0"/>
                <a:cs typeface="Arial" panose="020B0604020202020204" pitchFamily="34" charset="0"/>
              </a:rPr>
              <a:t>Fit the nature of a play (tactical or not, DOGSO or not, etc.)</a:t>
            </a:r>
          </a:p>
          <a:p>
            <a:pPr>
              <a:buFont typeface="Arial" panose="020B0604020202020204" pitchFamily="34" charset="0"/>
              <a:buChar char="•"/>
            </a:pPr>
            <a:r>
              <a:rPr lang="en-US" sz="2200" dirty="0" smtClean="0">
                <a:latin typeface="Arial" panose="020B0604020202020204" pitchFamily="34" charset="0"/>
                <a:cs typeface="Arial" panose="020B0604020202020204" pitchFamily="34" charset="0"/>
              </a:rPr>
              <a:t>Fit the temperature of the game situation (intense &amp; competitive or relaxed &amp; uneventful, etc.)</a:t>
            </a:r>
          </a:p>
          <a:p>
            <a:pPr>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1347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95400"/>
            <a:ext cx="8382000" cy="5262979"/>
          </a:xfrm>
          <a:prstGeom prst="rect">
            <a:avLst/>
          </a:prstGeom>
          <a:solidFill>
            <a:srgbClr val="FFFF99"/>
          </a:solidFill>
          <a:ln>
            <a:solidFill>
              <a:schemeClr val="tx1"/>
            </a:solidFill>
          </a:ln>
        </p:spPr>
        <p:txBody>
          <a:bodyPr wrap="square" rtlCol="0">
            <a:spAutoFit/>
          </a:bodyPr>
          <a:lstStyle/>
          <a:p>
            <a:r>
              <a:rPr lang="en-US" sz="2400" b="1" dirty="0" smtClean="0"/>
              <a:t>Referees must apply their discretionary powers and employ the concept of “BEST” (Law 18 – Common Sense) vs. “RIGHT” (Letter of the Law) as it pertains to the skill level and player expectations.</a:t>
            </a:r>
          </a:p>
          <a:p>
            <a:endParaRPr lang="en-US" sz="1200" b="1" dirty="0"/>
          </a:p>
          <a:p>
            <a:endParaRPr lang="en-US" sz="1200" b="1" dirty="0"/>
          </a:p>
          <a:p>
            <a:r>
              <a:rPr lang="en-US" sz="2400" b="1" u="sng" dirty="0" smtClean="0">
                <a:solidFill>
                  <a:srgbClr val="FF0000"/>
                </a:solidFill>
              </a:rPr>
              <a:t>The two extreme ends of the spectrum:</a:t>
            </a:r>
          </a:p>
          <a:p>
            <a:pPr marL="800100" lvl="1" indent="-342900">
              <a:buFont typeface="Wingdings" panose="05000000000000000000" pitchFamily="2" charset="2"/>
              <a:buChar char="§"/>
            </a:pPr>
            <a:r>
              <a:rPr lang="en-US" sz="2400" b="1" i="1" dirty="0" smtClean="0"/>
              <a:t>The oldest and more-skilled male players are more likely to want the referee to implement the what </a:t>
            </a:r>
            <a:r>
              <a:rPr lang="en-US" sz="2400" b="1" i="1" dirty="0"/>
              <a:t>is “BEST</a:t>
            </a:r>
            <a:r>
              <a:rPr lang="en-US" sz="2400" b="1" i="1" dirty="0" smtClean="0"/>
              <a:t>” approach and allow the game to flow with as little foul stoppages as possible.</a:t>
            </a:r>
          </a:p>
          <a:p>
            <a:pPr marL="800100" lvl="1" indent="-342900">
              <a:buFont typeface="Wingdings" panose="05000000000000000000" pitchFamily="2" charset="2"/>
              <a:buChar char="§"/>
            </a:pPr>
            <a:endParaRPr lang="en-US" sz="1200" b="1" dirty="0" smtClean="0"/>
          </a:p>
          <a:p>
            <a:pPr marL="800100" lvl="1" indent="-342900">
              <a:buFont typeface="Wingdings" panose="05000000000000000000" pitchFamily="2" charset="2"/>
              <a:buChar char="§"/>
            </a:pPr>
            <a:r>
              <a:rPr lang="en-US" sz="2400" b="1" i="1" dirty="0" smtClean="0"/>
              <a:t>The youngest less-skilled female players are wanting the referee to implement the what is “RIGHT” approach and call every foul.</a:t>
            </a:r>
            <a:r>
              <a:rPr lang="en-US" sz="2400" b="1" i="1" dirty="0"/>
              <a:t>	</a:t>
            </a:r>
          </a:p>
        </p:txBody>
      </p:sp>
      <p:sp>
        <p:nvSpPr>
          <p:cNvPr id="5" name="TextBox 4"/>
          <p:cNvSpPr txBox="1"/>
          <p:nvPr/>
        </p:nvSpPr>
        <p:spPr>
          <a:xfrm>
            <a:off x="533400" y="282714"/>
            <a:ext cx="8001000" cy="830997"/>
          </a:xfrm>
          <a:prstGeom prst="rect">
            <a:avLst/>
          </a:prstGeom>
          <a:noFill/>
        </p:spPr>
        <p:txBody>
          <a:bodyPr wrap="square" rtlCol="0">
            <a:spAutoFit/>
          </a:bodyPr>
          <a:lstStyle/>
          <a:p>
            <a:pPr algn="ctr"/>
            <a:r>
              <a:rPr lang="en-US" sz="4800" b="1" dirty="0" smtClean="0">
                <a:effectLst>
                  <a:outerShdw blurRad="38100" dist="38100" dir="2700000" algn="tl">
                    <a:srgbClr val="000000">
                      <a:alpha val="43137"/>
                    </a:srgbClr>
                  </a:outerShdw>
                </a:effectLst>
                <a:latin typeface="Comic Sans MS" panose="030F0702030302020204" pitchFamily="66" charset="0"/>
              </a:rPr>
              <a:t>“Right” vs “Best” Concept</a:t>
            </a:r>
            <a:endParaRPr lang="en-US" sz="4800" b="1" dirty="0">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911038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Age/Skill Appropriate Fouls</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295400"/>
            <a:ext cx="8229600" cy="5105400"/>
          </a:xfrm>
          <a:solidFill>
            <a:srgbClr val="FFFF99"/>
          </a:solidFill>
          <a:ln>
            <a:solidFill>
              <a:schemeClr val="tx1"/>
            </a:solidFill>
          </a:ln>
        </p:spPr>
        <p:txBody>
          <a:bodyPr/>
          <a:lstStyle/>
          <a:p>
            <a:pPr marL="0" indent="0">
              <a:buNone/>
            </a:pPr>
            <a:r>
              <a:rPr lang="en-US" sz="2400" b="1" dirty="0" smtClean="0">
                <a:latin typeface="Arial" panose="020B0604020202020204" pitchFamily="34" charset="0"/>
                <a:cs typeface="Arial" panose="020B0604020202020204" pitchFamily="34" charset="0"/>
              </a:rPr>
              <a:t>Referees </a:t>
            </a:r>
            <a:r>
              <a:rPr lang="en-US" sz="2400" b="1" dirty="0">
                <a:latin typeface="Arial" panose="020B0604020202020204" pitchFamily="34" charset="0"/>
                <a:cs typeface="Arial" panose="020B0604020202020204" pitchFamily="34" charset="0"/>
              </a:rPr>
              <a:t>must be mindful that not all foul incidences are the </a:t>
            </a:r>
            <a:r>
              <a:rPr lang="en-US" sz="2400" b="1" dirty="0" smtClean="0">
                <a:latin typeface="Arial" panose="020B0604020202020204" pitchFamily="34" charset="0"/>
                <a:cs typeface="Arial" panose="020B0604020202020204" pitchFamily="34" charset="0"/>
              </a:rPr>
              <a:t>same …. </a:t>
            </a:r>
            <a:endParaRPr lang="en-US" sz="2400" b="1" dirty="0">
              <a:latin typeface="Arial" panose="020B0604020202020204" pitchFamily="34" charset="0"/>
              <a:cs typeface="Arial" panose="020B0604020202020204" pitchFamily="34" charset="0"/>
            </a:endParaRPr>
          </a:p>
          <a:p>
            <a:pPr marL="914400">
              <a:buFont typeface="Arial" panose="020B0604020202020204" pitchFamily="34" charset="0"/>
              <a:buChar char="•"/>
            </a:pPr>
            <a:r>
              <a:rPr lang="en-US" sz="2000" b="1" i="1" dirty="0" smtClean="0">
                <a:latin typeface="Arial" panose="020B0604020202020204" pitchFamily="34" charset="0"/>
                <a:cs typeface="Arial" panose="020B0604020202020204" pitchFamily="34" charset="0"/>
              </a:rPr>
              <a:t>Striking in a U12 game is not the same as Striking in a U18 game</a:t>
            </a:r>
          </a:p>
          <a:p>
            <a:pPr marL="914400">
              <a:buFont typeface="Arial" panose="020B0604020202020204" pitchFamily="34" charset="0"/>
              <a:buChar char="•"/>
            </a:pPr>
            <a:r>
              <a:rPr lang="en-US" sz="2000" b="1" i="1" dirty="0" smtClean="0">
                <a:latin typeface="Arial" panose="020B0604020202020204" pitchFamily="34" charset="0"/>
                <a:cs typeface="Arial" panose="020B0604020202020204" pitchFamily="34" charset="0"/>
              </a:rPr>
              <a:t>Pushing in a U14 girls match is not the same as Pushing in a U14 boys match.</a:t>
            </a:r>
            <a:endParaRPr lang="en-US" sz="2000" b="1" i="1" dirty="0">
              <a:latin typeface="Arial" panose="020B0604020202020204" pitchFamily="34" charset="0"/>
              <a:cs typeface="Arial" panose="020B0604020202020204" pitchFamily="34" charset="0"/>
            </a:endParaRPr>
          </a:p>
          <a:p>
            <a:pPr marL="914400">
              <a:buFont typeface="Arial" panose="020B0604020202020204" pitchFamily="34" charset="0"/>
              <a:buChar char="•"/>
            </a:pPr>
            <a:r>
              <a:rPr lang="en-US" sz="2000" b="1" i="1" dirty="0" smtClean="0">
                <a:latin typeface="Arial" panose="020B0604020202020204" pitchFamily="34" charset="0"/>
                <a:cs typeface="Arial" panose="020B0604020202020204" pitchFamily="34" charset="0"/>
              </a:rPr>
              <a:t>Holding player #14 is not the same as Holding player #22 on the same team in the same game</a:t>
            </a:r>
            <a:endParaRPr lang="en-US" sz="2000" b="1" i="1" dirty="0">
              <a:latin typeface="Arial" panose="020B0604020202020204" pitchFamily="34" charset="0"/>
              <a:cs typeface="Arial" panose="020B0604020202020204" pitchFamily="34" charset="0"/>
            </a:endParaRPr>
          </a:p>
          <a:p>
            <a:pPr marL="914400">
              <a:buFont typeface="Arial" panose="020B0604020202020204" pitchFamily="34" charset="0"/>
              <a:buChar char="•"/>
            </a:pPr>
            <a:r>
              <a:rPr lang="en-US" sz="2000" b="1" i="1" dirty="0" smtClean="0">
                <a:latin typeface="Arial" panose="020B0604020202020204" pitchFamily="34" charset="0"/>
                <a:cs typeface="Arial" panose="020B0604020202020204" pitchFamily="34" charset="0"/>
              </a:rPr>
              <a:t>Misconduct in a U16 match is not handled the same as Misconduct in a U13 match</a:t>
            </a:r>
          </a:p>
          <a:p>
            <a:pPr marL="914400">
              <a:buFont typeface="Arial" panose="020B0604020202020204" pitchFamily="34" charset="0"/>
              <a:buChar char="•"/>
            </a:pPr>
            <a:r>
              <a:rPr lang="en-US" sz="2000" b="1" i="1" dirty="0" smtClean="0">
                <a:latin typeface="Arial" panose="020B0604020202020204" pitchFamily="34" charset="0"/>
                <a:cs typeface="Arial" panose="020B0604020202020204" pitchFamily="34" charset="0"/>
              </a:rPr>
              <a:t>What may be considered as a “light” foul (trifling) in one game may not be in another game …. and even in the same game a trifling foul committed against one player may not be trifling when committed against another player.</a:t>
            </a:r>
            <a:endParaRPr lang="en-US" sz="20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3451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Age/Skill Appropriate Fouls</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295400"/>
            <a:ext cx="8229600" cy="5105400"/>
          </a:xfrm>
        </p:spPr>
        <p:txBody>
          <a:bodyPr/>
          <a:lstStyle/>
          <a:p>
            <a:pPr marL="0" indent="0">
              <a:buNone/>
            </a:pPr>
            <a:r>
              <a:rPr lang="en-US" b="1" u="sng" dirty="0" smtClean="0">
                <a:solidFill>
                  <a:srgbClr val="0000FF"/>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WATCH-OUTS</a:t>
            </a:r>
          </a:p>
          <a:p>
            <a:pPr marL="0" indent="0">
              <a:buNone/>
            </a:pPr>
            <a:endParaRPr lang="en-US" sz="1200" b="1" dirty="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Youth-age referees must be aware </a:t>
            </a:r>
            <a:r>
              <a:rPr lang="en-US" sz="2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a:t>
            </a:r>
            <a:r>
              <a:rPr lang="en-US" sz="2400" b="1" dirty="0" smtClean="0">
                <a:latin typeface="Arial" panose="020B0604020202020204" pitchFamily="34" charset="0"/>
                <a:cs typeface="Arial" panose="020B0604020202020204" pitchFamily="34" charset="0"/>
              </a:rPr>
              <a:t> to officiate younger matches at the same level or with the same expectations as they may play their own games.</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rPr>
              <a:t>Adult referees must also be aware not to officiate all games as if they were a U18 competitive boys match, or conversely, also not as if they were all a U11 match.</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2400" b="1" dirty="0" smtClean="0">
                <a:solidFill>
                  <a:srgbClr val="FF0000"/>
                </a:solidFill>
                <a:latin typeface="Arial" panose="020B0604020202020204" pitchFamily="34" charset="0"/>
                <a:cs typeface="Arial" panose="020B0604020202020204" pitchFamily="34" charset="0"/>
              </a:rPr>
              <a:t>Referees …. You MUST continually adapt and adjust your game to be in concert with the match and the play-by-play situations as the events develop.</a:t>
            </a:r>
            <a:endParaRPr 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726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p:spPr>
        <p:txBody>
          <a:bodyPr numCol="2">
            <a:normAutofit fontScale="70000" lnSpcReduction="20000"/>
          </a:bodyPr>
          <a:lstStyle/>
          <a:p>
            <a:pPr marL="109728" indent="0">
              <a:buNone/>
            </a:pPr>
            <a:r>
              <a:rPr lang="en-US" b="1" dirty="0" smtClean="0">
                <a:solidFill>
                  <a:srgbClr val="FF0000"/>
                </a:solidFill>
                <a:effectLst>
                  <a:outerShdw blurRad="38100" dist="38100" dir="2700000" algn="tl">
                    <a:srgbClr val="000000">
                      <a:alpha val="43137"/>
                    </a:srgbClr>
                  </a:outerShdw>
                </a:effectLst>
              </a:rPr>
              <a:t>Older Ages</a:t>
            </a: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More skilled players, bigger, faster</a:t>
            </a:r>
          </a:p>
          <a:p>
            <a:pPr lvl="1">
              <a:buClr>
                <a:srgbClr val="FF0000"/>
              </a:buClr>
              <a:buFont typeface="Arial" panose="020B0604020202020204" pitchFamily="34" charset="0"/>
              <a:buChar char="•"/>
            </a:pPr>
            <a:endParaRPr lang="en-US" sz="1200" b="1" dirty="0" smtClean="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Quicker, requires faster reaction time</a:t>
            </a:r>
          </a:p>
          <a:p>
            <a:pPr lvl="1">
              <a:buClr>
                <a:srgbClr val="FF0000"/>
              </a:buClr>
              <a:buFont typeface="Arial" panose="020B0604020202020204" pitchFamily="34" charset="0"/>
              <a:buChar char="•"/>
            </a:pPr>
            <a:endParaRPr lang="en-US" sz="1200" b="1" dirty="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Pace may be slower due to tactical approach</a:t>
            </a:r>
          </a:p>
          <a:p>
            <a:pPr lvl="1">
              <a:buClr>
                <a:srgbClr val="FF0000"/>
              </a:buClr>
              <a:buFont typeface="Arial" panose="020B0604020202020204" pitchFamily="34" charset="0"/>
              <a:buChar char="•"/>
            </a:pPr>
            <a:endParaRPr lang="en-US" sz="1100" b="1" dirty="0" smtClean="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Defensive play</a:t>
            </a:r>
          </a:p>
          <a:p>
            <a:pPr lvl="2">
              <a:buClr>
                <a:srgbClr val="FF0000"/>
              </a:buClr>
              <a:buSzPct val="150000"/>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Man-to-Man marking</a:t>
            </a:r>
          </a:p>
          <a:p>
            <a:pPr lvl="2">
              <a:buClr>
                <a:srgbClr val="FF0000"/>
              </a:buClr>
              <a:buSzPct val="150000"/>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Zonal marking</a:t>
            </a:r>
          </a:p>
          <a:p>
            <a:pPr lvl="2">
              <a:buClr>
                <a:srgbClr val="FF0000"/>
              </a:buClr>
              <a:buSzPct val="150000"/>
              <a:buFont typeface="Lucida Sans Unicode" panose="020B0602030504020204" pitchFamily="34" charset="0"/>
              <a:buChar char="‣"/>
            </a:pPr>
            <a:r>
              <a:rPr lang="en-US" sz="2600" b="1" dirty="0">
                <a:effectLst>
                  <a:outerShdw blurRad="38100" dist="38100" dir="2700000" algn="tl">
                    <a:srgbClr val="000000">
                      <a:alpha val="43137"/>
                    </a:srgbClr>
                  </a:outerShdw>
                </a:effectLst>
              </a:rPr>
              <a:t>Aerial </a:t>
            </a:r>
            <a:r>
              <a:rPr lang="en-US" sz="2600" b="1" dirty="0" smtClean="0">
                <a:effectLst>
                  <a:outerShdw blurRad="38100" dist="38100" dir="2700000" algn="tl">
                    <a:srgbClr val="000000">
                      <a:alpha val="43137"/>
                    </a:srgbClr>
                  </a:outerShdw>
                </a:effectLst>
              </a:rPr>
              <a:t>play</a:t>
            </a:r>
          </a:p>
          <a:p>
            <a:pPr marL="109728" indent="0">
              <a:buClr>
                <a:srgbClr val="FF0000"/>
              </a:buClr>
              <a:buNone/>
            </a:pPr>
            <a:endParaRPr lang="en-US" b="1" dirty="0" smtClean="0">
              <a:solidFill>
                <a:srgbClr val="FF0000"/>
              </a:solidFill>
              <a:effectLst>
                <a:outerShdw blurRad="38100" dist="38100" dir="2700000" algn="tl">
                  <a:srgbClr val="000000">
                    <a:alpha val="43137"/>
                  </a:srgbClr>
                </a:outerShdw>
              </a:effectLst>
            </a:endParaRPr>
          </a:p>
          <a:p>
            <a:pPr marL="109728" indent="0">
              <a:buClr>
                <a:srgbClr val="FF0000"/>
              </a:buClr>
              <a:buNone/>
            </a:pPr>
            <a:endParaRPr lang="en-US" b="1" dirty="0">
              <a:solidFill>
                <a:srgbClr val="FF0000"/>
              </a:solidFill>
              <a:effectLst>
                <a:outerShdw blurRad="38100" dist="38100" dir="2700000" algn="tl">
                  <a:srgbClr val="000000">
                    <a:alpha val="43137"/>
                  </a:srgbClr>
                </a:outerShdw>
              </a:effectLst>
            </a:endParaRPr>
          </a:p>
          <a:p>
            <a:pPr marL="109728" indent="0">
              <a:buClr>
                <a:srgbClr val="FF0000"/>
              </a:buClr>
              <a:buNone/>
            </a:pPr>
            <a:endParaRPr lang="en-US" b="1" dirty="0" smtClean="0">
              <a:solidFill>
                <a:srgbClr val="FF0000"/>
              </a:solidFill>
              <a:effectLst>
                <a:outerShdw blurRad="38100" dist="38100" dir="2700000" algn="tl">
                  <a:srgbClr val="000000">
                    <a:alpha val="43137"/>
                  </a:srgbClr>
                </a:outerShdw>
              </a:effectLst>
            </a:endParaRPr>
          </a:p>
          <a:p>
            <a:pPr marL="109728" indent="0">
              <a:buClr>
                <a:srgbClr val="FF0000"/>
              </a:buClr>
              <a:buNone/>
            </a:pPr>
            <a:endParaRPr lang="en-US" b="1" dirty="0">
              <a:solidFill>
                <a:srgbClr val="FF0000"/>
              </a:solidFill>
              <a:effectLst>
                <a:outerShdw blurRad="38100" dist="38100" dir="2700000" algn="tl">
                  <a:srgbClr val="000000">
                    <a:alpha val="43137"/>
                  </a:srgbClr>
                </a:outerShdw>
              </a:effectLst>
            </a:endParaRPr>
          </a:p>
          <a:p>
            <a:pPr marL="109728" indent="0">
              <a:buClr>
                <a:srgbClr val="FF0000"/>
              </a:buClr>
              <a:buNone/>
            </a:pPr>
            <a:r>
              <a:rPr lang="en-US" b="1" dirty="0" smtClean="0">
                <a:solidFill>
                  <a:srgbClr val="FF0000"/>
                </a:solidFill>
                <a:effectLst>
                  <a:outerShdw blurRad="38100" dist="38100" dir="2700000" algn="tl">
                    <a:srgbClr val="000000">
                      <a:alpha val="43137"/>
                    </a:srgbClr>
                  </a:outerShdw>
                </a:effectLst>
              </a:rPr>
              <a:t>Younger Ages</a:t>
            </a: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Skilled players mixed with unskilled players</a:t>
            </a:r>
          </a:p>
          <a:p>
            <a:pPr lvl="1">
              <a:buClr>
                <a:srgbClr val="FF0000"/>
              </a:buClr>
              <a:buFont typeface="Arial" panose="020B0604020202020204" pitchFamily="34" charset="0"/>
              <a:buChar char="•"/>
            </a:pPr>
            <a:endParaRPr lang="en-US" sz="1300" b="1" dirty="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High intensity, more helter-skelter</a:t>
            </a:r>
          </a:p>
          <a:p>
            <a:pPr lvl="1">
              <a:buClr>
                <a:srgbClr val="FF0000"/>
              </a:buClr>
              <a:buFont typeface="Arial" panose="020B0604020202020204" pitchFamily="34" charset="0"/>
              <a:buChar char="•"/>
            </a:pPr>
            <a:endParaRPr lang="en-US" sz="1100" b="1" dirty="0" smtClean="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Fast paced due to less tactical approach</a:t>
            </a:r>
          </a:p>
          <a:p>
            <a:pPr lvl="1">
              <a:buClr>
                <a:srgbClr val="FF0000"/>
              </a:buClr>
              <a:buFont typeface="Arial" panose="020B0604020202020204" pitchFamily="34" charset="0"/>
              <a:buChar char="•"/>
            </a:pPr>
            <a:endParaRPr lang="en-US" sz="1300" b="1" dirty="0" smtClean="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Slower due to player size and strength</a:t>
            </a:r>
          </a:p>
          <a:p>
            <a:pPr lvl="1">
              <a:buClr>
                <a:srgbClr val="FF0000"/>
              </a:buClr>
              <a:buFont typeface="Arial" panose="020B0604020202020204" pitchFamily="34" charset="0"/>
              <a:buChar char="•"/>
            </a:pPr>
            <a:endParaRPr lang="en-US" sz="1300" b="1" dirty="0">
              <a:effectLst>
                <a:outerShdw blurRad="38100" dist="38100" dir="2700000" algn="tl">
                  <a:srgbClr val="000000">
                    <a:alpha val="43137"/>
                  </a:srgbClr>
                </a:outerShdw>
              </a:effectLst>
            </a:endParaRPr>
          </a:p>
          <a:p>
            <a:pPr lvl="1">
              <a:buClr>
                <a:srgbClr val="FF0000"/>
              </a:buClr>
              <a:buFont typeface="Arial" panose="020B0604020202020204" pitchFamily="34" charset="0"/>
              <a:buChar char="•"/>
            </a:pPr>
            <a:r>
              <a:rPr lang="en-US" b="1" dirty="0" smtClean="0">
                <a:effectLst>
                  <a:outerShdw blurRad="38100" dist="38100" dir="2700000" algn="tl">
                    <a:srgbClr val="000000">
                      <a:alpha val="43137"/>
                    </a:srgbClr>
                  </a:outerShdw>
                </a:effectLst>
              </a:rPr>
              <a:t>Attacking play</a:t>
            </a:r>
          </a:p>
          <a:p>
            <a:pPr lvl="2">
              <a:buClr>
                <a:srgbClr val="FF0000"/>
              </a:buClr>
              <a:buSzPct val="150000"/>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Direct play</a:t>
            </a:r>
          </a:p>
          <a:p>
            <a:pPr lvl="2">
              <a:buClr>
                <a:srgbClr val="FF0000"/>
              </a:buClr>
              <a:buSzPct val="150000"/>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Wide play</a:t>
            </a:r>
          </a:p>
          <a:p>
            <a:pPr lvl="2">
              <a:buClr>
                <a:srgbClr val="FF0000"/>
              </a:buClr>
              <a:buSzPct val="150000"/>
              <a:buFont typeface="Lucida Sans Unicode" panose="020B0602030504020204" pitchFamily="34" charset="0"/>
              <a:buChar char="‣"/>
            </a:pPr>
            <a:r>
              <a:rPr lang="en-US" sz="2600" b="1" dirty="0" smtClean="0">
                <a:effectLst>
                  <a:outerShdw blurRad="38100" dist="38100" dir="2700000" algn="tl">
                    <a:srgbClr val="000000">
                      <a:alpha val="43137"/>
                    </a:srgbClr>
                  </a:outerShdw>
                </a:effectLst>
              </a:rPr>
              <a:t>Pace play</a:t>
            </a:r>
          </a:p>
          <a:p>
            <a:endParaRPr lang="en-US" b="1" dirty="0">
              <a:effectLst>
                <a:outerShdw blurRad="38100" dist="38100" dir="2700000" algn="tl">
                  <a:srgbClr val="000000">
                    <a:alpha val="43137"/>
                  </a:srgbClr>
                </a:outerShdw>
              </a:effectLst>
            </a:endParaRPr>
          </a:p>
        </p:txBody>
      </p:sp>
      <p:sp>
        <p:nvSpPr>
          <p:cNvPr id="2" name="Title 1"/>
          <p:cNvSpPr>
            <a:spLocks noGrp="1"/>
          </p:cNvSpPr>
          <p:nvPr>
            <p:ph type="title"/>
          </p:nvPr>
        </p:nvSpPr>
        <p:spPr>
          <a:ln>
            <a:solidFill>
              <a:schemeClr val="bg1"/>
            </a:solidFill>
          </a:ln>
        </p:spPr>
        <p:txBody>
          <a:bodyPr/>
          <a:lstStyle/>
          <a:p>
            <a:r>
              <a:rPr lang="en-US" b="1" u="sng" dirty="0" smtClean="0">
                <a:solidFill>
                  <a:srgbClr val="0070C0"/>
                </a:solidFill>
                <a:effectLst>
                  <a:outerShdw blurRad="38100" dist="38100" dir="2700000" algn="tl">
                    <a:srgbClr val="000000">
                      <a:alpha val="43137"/>
                    </a:srgbClr>
                  </a:outerShdw>
                </a:effectLst>
              </a:rPr>
              <a:t>Speed of the Game</a:t>
            </a:r>
            <a:endParaRPr lang="en-US" b="1"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6015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19234</TotalTime>
  <Words>956</Words>
  <Application>Microsoft Office PowerPoint</Application>
  <PresentationFormat>On-screen Show (4:3)</PresentationFormat>
  <Paragraphs>182</Paragraphs>
  <Slides>15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Comic Sans MS</vt:lpstr>
      <vt:lpstr>Courier New</vt:lpstr>
      <vt:lpstr>Lucida Sans Unicode</vt:lpstr>
      <vt:lpstr>Verdana</vt:lpstr>
      <vt:lpstr>Wingdings</vt:lpstr>
      <vt:lpstr>Wingdings 3</vt:lpstr>
      <vt:lpstr>Office Theme</vt:lpstr>
      <vt:lpstr>PowerPoint Presentation</vt:lpstr>
      <vt:lpstr>PowerPoint Presentation</vt:lpstr>
      <vt:lpstr>Age Level Differences</vt:lpstr>
      <vt:lpstr>Nature of Fouls</vt:lpstr>
      <vt:lpstr>Age/Skill Appropriate Fouls</vt:lpstr>
      <vt:lpstr>PowerPoint Presentation</vt:lpstr>
      <vt:lpstr>Age/Skill Appropriate Fouls</vt:lpstr>
      <vt:lpstr>Age/Skill Appropriate Fouls</vt:lpstr>
      <vt:lpstr>Speed of the Game</vt:lpstr>
      <vt:lpstr>Misconduct – Type and Timing</vt:lpstr>
      <vt:lpstr>How to Talk to Players</vt:lpstr>
      <vt:lpstr>PowerPoint Presentation</vt:lpstr>
      <vt:lpstr>PowerPoint Presentation</vt:lpstr>
      <vt:lpstr>PowerPoint Presentation</vt:lpstr>
      <vt:lpstr>Qualities of Top Level Referees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FOULS &amp; MISCONDUCT</dc:title>
  <dc:creator>OSSRC</dc:creator>
  <cp:lastModifiedBy>BJ Jabbari</cp:lastModifiedBy>
  <cp:revision>387</cp:revision>
  <cp:lastPrinted>2015-10-26T12:20:45Z</cp:lastPrinted>
  <dcterms:created xsi:type="dcterms:W3CDTF">2008-03-24T20:57:09Z</dcterms:created>
  <dcterms:modified xsi:type="dcterms:W3CDTF">2015-11-02T16:51:55Z</dcterms:modified>
</cp:coreProperties>
</file>