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73" r:id="rId2"/>
    <p:sldId id="259" r:id="rId3"/>
    <p:sldId id="257" r:id="rId4"/>
    <p:sldId id="258" r:id="rId5"/>
    <p:sldId id="260" r:id="rId6"/>
    <p:sldId id="261" r:id="rId7"/>
    <p:sldId id="262" r:id="rId8"/>
    <p:sldId id="263" r:id="rId9"/>
    <p:sldId id="264" r:id="rId10"/>
    <p:sldId id="265" r:id="rId11"/>
    <p:sldId id="266" r:id="rId12"/>
    <p:sldId id="268" r:id="rId13"/>
    <p:sldId id="277" r:id="rId14"/>
    <p:sldId id="269" r:id="rId15"/>
    <p:sldId id="276" r:id="rId16"/>
    <p:sldId id="270" r:id="rId17"/>
    <p:sldId id="280" r:id="rId18"/>
    <p:sldId id="271" r:id="rId19"/>
    <p:sldId id="279" r:id="rId20"/>
    <p:sldId id="272"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EC9490-489E-40FA-B3B5-D13952E014D3}" type="datetimeFigureOut">
              <a:rPr lang="en-US" smtClean="0"/>
              <a:t>11/9/2015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CC164-ED2C-4890-B98C-CD17EB173E99}" type="slidenum">
              <a:rPr lang="en-US" smtClean="0"/>
              <a:t>‹#›</a:t>
            </a:fld>
            <a:endParaRPr lang="en-US"/>
          </a:p>
        </p:txBody>
      </p:sp>
    </p:spTree>
    <p:extLst>
      <p:ext uri="{BB962C8B-B14F-4D97-AF65-F5344CB8AC3E}">
        <p14:creationId xmlns:p14="http://schemas.microsoft.com/office/powerpoint/2010/main" val="785277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921C95-EF43-4B45-9867-0691BA445324}" type="datetimeFigureOut">
              <a:rPr lang="en-US" smtClean="0"/>
              <a:t>11/9/2015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7216E7-01D4-4BFF-B2DC-98EE6D576F16}" type="slidenum">
              <a:rPr lang="en-US" smtClean="0"/>
              <a:t>‹#›</a:t>
            </a:fld>
            <a:endParaRPr lang="en-US"/>
          </a:p>
        </p:txBody>
      </p:sp>
    </p:spTree>
    <p:extLst>
      <p:ext uri="{BB962C8B-B14F-4D97-AF65-F5344CB8AC3E}">
        <p14:creationId xmlns:p14="http://schemas.microsoft.com/office/powerpoint/2010/main" val="3222618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659723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group discussion – classify what you should do with the incident using the following tale of actions.</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45C9A9-15A9-4896-9F44-515602A5A3E3}" type="slidenum">
              <a:rPr lang="en-US"/>
              <a:pPr fontAlgn="base">
                <a:spcBef>
                  <a:spcPct val="0"/>
                </a:spcBef>
                <a:spcAft>
                  <a:spcPct val="0"/>
                </a:spcAft>
                <a:defRPr/>
              </a:pPr>
              <a:t>19</a:t>
            </a:fld>
            <a:endParaRPr lang="en-US"/>
          </a:p>
        </p:txBody>
      </p:sp>
    </p:spTree>
    <p:extLst>
      <p:ext uri="{BB962C8B-B14F-4D97-AF65-F5344CB8AC3E}">
        <p14:creationId xmlns:p14="http://schemas.microsoft.com/office/powerpoint/2010/main" val="2031682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headEnd/>
            <a:tailEnd/>
          </a:ln>
        </p:spPr>
      </p:sp>
      <p:sp>
        <p:nvSpPr>
          <p:cNvPr id="3891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520488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group discussion – classify what you should do with the incident using the following tale of actions.</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45C9A9-15A9-4896-9F44-515602A5A3E3}" type="slidenum">
              <a:rPr lang="en-US"/>
              <a:pPr fontAlgn="base">
                <a:spcBef>
                  <a:spcPct val="0"/>
                </a:spcBef>
                <a:spcAft>
                  <a:spcPct val="0"/>
                </a:spcAft>
                <a:defRPr/>
              </a:pPr>
              <a:t>21</a:t>
            </a:fld>
            <a:endParaRPr lang="en-US"/>
          </a:p>
        </p:txBody>
      </p:sp>
    </p:spTree>
    <p:extLst>
      <p:ext uri="{BB962C8B-B14F-4D97-AF65-F5344CB8AC3E}">
        <p14:creationId xmlns:p14="http://schemas.microsoft.com/office/powerpoint/2010/main" val="203168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7216E7-01D4-4BFF-B2DC-98EE6D576F16}" type="slidenum">
              <a:rPr lang="en-US" smtClean="0"/>
              <a:t>3</a:t>
            </a:fld>
            <a:endParaRPr lang="en-US"/>
          </a:p>
        </p:txBody>
      </p:sp>
    </p:spTree>
    <p:extLst>
      <p:ext uri="{BB962C8B-B14F-4D97-AF65-F5344CB8AC3E}">
        <p14:creationId xmlns:p14="http://schemas.microsoft.com/office/powerpoint/2010/main" val="1780971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578990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group discussion – classify what you should do with the incident using the following tale of actions.</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45C9A9-15A9-4896-9F44-515602A5A3E3}" type="slidenum">
              <a:rPr lang="en-US"/>
              <a:pPr fontAlgn="base">
                <a:spcBef>
                  <a:spcPct val="0"/>
                </a:spcBef>
                <a:spcAft>
                  <a:spcPct val="0"/>
                </a:spcAft>
                <a:defRPr/>
              </a:pPr>
              <a:t>13</a:t>
            </a:fld>
            <a:endParaRPr lang="en-US"/>
          </a:p>
        </p:txBody>
      </p:sp>
    </p:spTree>
    <p:extLst>
      <p:ext uri="{BB962C8B-B14F-4D97-AF65-F5344CB8AC3E}">
        <p14:creationId xmlns:p14="http://schemas.microsoft.com/office/powerpoint/2010/main" val="203168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630664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group discussion – classify what you should do with the incident using the following tale of actions.</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45C9A9-15A9-4896-9F44-515602A5A3E3}" type="slidenum">
              <a:rPr lang="en-US"/>
              <a:pPr fontAlgn="base">
                <a:spcBef>
                  <a:spcPct val="0"/>
                </a:spcBef>
                <a:spcAft>
                  <a:spcPct val="0"/>
                </a:spcAft>
                <a:defRPr/>
              </a:pPr>
              <a:t>15</a:t>
            </a:fld>
            <a:endParaRPr lang="en-US"/>
          </a:p>
        </p:txBody>
      </p:sp>
    </p:spTree>
    <p:extLst>
      <p:ext uri="{BB962C8B-B14F-4D97-AF65-F5344CB8AC3E}">
        <p14:creationId xmlns:p14="http://schemas.microsoft.com/office/powerpoint/2010/main" val="2031682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886692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group discussion – classify what you should do with the incident using the following tale of actions.</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45C9A9-15A9-4896-9F44-515602A5A3E3}" type="slidenum">
              <a:rPr lang="en-US"/>
              <a:pPr fontAlgn="base">
                <a:spcBef>
                  <a:spcPct val="0"/>
                </a:spcBef>
                <a:spcAft>
                  <a:spcPct val="0"/>
                </a:spcAft>
                <a:defRPr/>
              </a:pPr>
              <a:t>17</a:t>
            </a:fld>
            <a:endParaRPr lang="en-US"/>
          </a:p>
        </p:txBody>
      </p:sp>
    </p:spTree>
    <p:extLst>
      <p:ext uri="{BB962C8B-B14F-4D97-AF65-F5344CB8AC3E}">
        <p14:creationId xmlns:p14="http://schemas.microsoft.com/office/powerpoint/2010/main" val="2031682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149981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C6FB9F-FE15-444C-A3D6-F5D9F90EF1CF}"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194613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6FB9F-FE15-444C-A3D6-F5D9F90EF1CF}"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343791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6FB9F-FE15-444C-A3D6-F5D9F90EF1CF}"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127277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6FB9F-FE15-444C-A3D6-F5D9F90EF1CF}"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3604239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C6FB9F-FE15-444C-A3D6-F5D9F90EF1CF}"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1114352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C6FB9F-FE15-444C-A3D6-F5D9F90EF1CF}"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115881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C6FB9F-FE15-444C-A3D6-F5D9F90EF1CF}" type="datetimeFigureOut">
              <a:rPr lang="en-US" smtClean="0"/>
              <a:t>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609187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C6FB9F-FE15-444C-A3D6-F5D9F90EF1CF}" type="datetimeFigureOut">
              <a:rPr lang="en-US" smtClean="0"/>
              <a:t>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82970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6FB9F-FE15-444C-A3D6-F5D9F90EF1CF}" type="datetimeFigureOut">
              <a:rPr lang="en-US" smtClean="0"/>
              <a:t>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220971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6FB9F-FE15-444C-A3D6-F5D9F90EF1CF}"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88678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6FB9F-FE15-444C-A3D6-F5D9F90EF1CF}"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E2A3B-76F5-4A09-9D4B-0568AFF4D169}" type="slidenum">
              <a:rPr lang="en-US" smtClean="0"/>
              <a:t>‹#›</a:t>
            </a:fld>
            <a:endParaRPr lang="en-US"/>
          </a:p>
        </p:txBody>
      </p:sp>
    </p:spTree>
    <p:extLst>
      <p:ext uri="{BB962C8B-B14F-4D97-AF65-F5344CB8AC3E}">
        <p14:creationId xmlns:p14="http://schemas.microsoft.com/office/powerpoint/2010/main" val="288128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6FB9F-FE15-444C-A3D6-F5D9F90EF1CF}" type="datetimeFigureOut">
              <a:rPr lang="en-US" smtClean="0"/>
              <a:t>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E2A3B-76F5-4A09-9D4B-0568AFF4D169}" type="slidenum">
              <a:rPr lang="en-US" smtClean="0"/>
              <a:t>‹#›</a:t>
            </a:fld>
            <a:endParaRPr lang="en-US"/>
          </a:p>
        </p:txBody>
      </p:sp>
    </p:spTree>
    <p:extLst>
      <p:ext uri="{BB962C8B-B14F-4D97-AF65-F5344CB8AC3E}">
        <p14:creationId xmlns:p14="http://schemas.microsoft.com/office/powerpoint/2010/main" val="3814102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066800" y="1381125"/>
            <a:ext cx="6553200" cy="2886075"/>
          </a:xfrm>
          <a:solidFill>
            <a:schemeClr val="bg1"/>
          </a:solidFill>
        </p:spPr>
        <p:txBody>
          <a:bodyPr rtlCol="0">
            <a:normAutofit/>
          </a:bodyPr>
          <a:lstStyle/>
          <a:p>
            <a:pPr eaLnBrk="1" fontAlgn="auto" hangingPunct="1">
              <a:spcAft>
                <a:spcPts val="0"/>
              </a:spcAft>
              <a:defRPr/>
            </a:pPr>
            <a:r>
              <a:rPr lang="en-US" sz="4800" b="1" dirty="0" smtClean="0"/>
              <a:t>Mod “A” Brain Teasers</a:t>
            </a:r>
            <a:endParaRPr lang="en-US" sz="4800" b="1" dirty="0" smtClean="0">
              <a:solidFill>
                <a:srgbClr val="FF3300"/>
              </a:solidFill>
              <a:effectLst>
                <a:outerShdw blurRad="38100" dist="38100" dir="2700000" algn="tl">
                  <a:srgbClr val="C0C0C0"/>
                </a:outerShdw>
              </a:effectLst>
            </a:endParaRPr>
          </a:p>
        </p:txBody>
      </p:sp>
      <p:pic>
        <p:nvPicPr>
          <p:cNvPr id="15362" name="Picture 4" descr="header_01.jpg"/>
          <p:cNvPicPr>
            <a:picLocks noChangeAspect="1"/>
          </p:cNvPicPr>
          <p:nvPr/>
        </p:nvPicPr>
        <p:blipFill>
          <a:blip r:embed="rId3" cstate="print"/>
          <a:srcRect/>
          <a:stretch>
            <a:fillRect/>
          </a:stretch>
        </p:blipFill>
        <p:spPr bwMode="auto">
          <a:xfrm>
            <a:off x="0" y="0"/>
            <a:ext cx="9144000" cy="1412875"/>
          </a:xfrm>
          <a:prstGeom prst="rect">
            <a:avLst/>
          </a:prstGeom>
          <a:noFill/>
          <a:ln w="9525">
            <a:noFill/>
            <a:miter lim="800000"/>
            <a:headEnd/>
            <a:tailEnd/>
          </a:ln>
        </p:spPr>
      </p:pic>
      <p:sp>
        <p:nvSpPr>
          <p:cNvPr id="6" name="Rectangle 5"/>
          <p:cNvSpPr>
            <a:spLocks noChangeArrowheads="1"/>
          </p:cNvSpPr>
          <p:nvPr/>
        </p:nvSpPr>
        <p:spPr bwMode="auto">
          <a:xfrm>
            <a:off x="0" y="4876800"/>
            <a:ext cx="9144000" cy="1828800"/>
          </a:xfrm>
          <a:prstGeom prst="rect">
            <a:avLst/>
          </a:prstGeom>
          <a:solidFill>
            <a:schemeClr val="bg1"/>
          </a:solidFill>
          <a:ln w="12700">
            <a:noFill/>
            <a:miter lim="800000"/>
            <a:headEnd type="none" w="sm" len="sm"/>
            <a:tailEnd type="none" w="sm" len="sm"/>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b="1" dirty="0">
                <a:solidFill>
                  <a:srgbClr val="0D0D0D"/>
                </a:solidFill>
                <a:latin typeface="Comic Sans MS" pitchFamily="66" charset="0"/>
              </a:rPr>
              <a:t>Ohio South 2016</a:t>
            </a:r>
          </a:p>
          <a:p>
            <a:pPr algn="ctr">
              <a:defRPr/>
            </a:pPr>
            <a:r>
              <a:rPr lang="en-US" sz="3600" b="1" dirty="0">
                <a:solidFill>
                  <a:srgbClr val="0D0D0D"/>
                </a:solidFill>
                <a:latin typeface="Comic Sans MS" pitchFamily="66" charset="0"/>
              </a:rPr>
              <a:t> </a:t>
            </a:r>
            <a:r>
              <a:rPr lang="en-US" sz="3600" b="1" dirty="0" smtClean="0">
                <a:solidFill>
                  <a:srgbClr val="0D0D0D"/>
                </a:solidFill>
                <a:latin typeface="Comic Sans MS" pitchFamily="66" charset="0"/>
              </a:rPr>
              <a:t>Intermediate </a:t>
            </a:r>
            <a:r>
              <a:rPr lang="en-US" sz="3600" b="1" dirty="0">
                <a:solidFill>
                  <a:srgbClr val="0D0D0D"/>
                </a:solidFill>
                <a:latin typeface="Comic Sans MS" pitchFamily="66" charset="0"/>
              </a:rPr>
              <a:t>Referee Recertification </a:t>
            </a:r>
          </a:p>
          <a:p>
            <a:pPr algn="ctr">
              <a:defRPr/>
            </a:pPr>
            <a:r>
              <a:rPr lang="en-US" sz="3600" b="1" dirty="0">
                <a:solidFill>
                  <a:srgbClr val="0D0D0D"/>
                </a:solidFill>
                <a:latin typeface="Comic Sans MS" pitchFamily="66" charset="0"/>
              </a:rPr>
              <a:t>Mod </a:t>
            </a:r>
            <a:r>
              <a:rPr lang="en-US" sz="3600" b="1" dirty="0" smtClean="0">
                <a:solidFill>
                  <a:srgbClr val="0D0D0D"/>
                </a:solidFill>
                <a:latin typeface="Comic Sans MS" pitchFamily="66" charset="0"/>
              </a:rPr>
              <a:t>“A” </a:t>
            </a:r>
            <a:r>
              <a:rPr lang="en-US" sz="3600" b="1" dirty="0">
                <a:solidFill>
                  <a:srgbClr val="0D0D0D"/>
                </a:solidFill>
                <a:latin typeface="Comic Sans MS" pitchFamily="66" charset="0"/>
              </a:rPr>
              <a:t>Training </a:t>
            </a:r>
            <a:endParaRPr lang="en-US" sz="7200" dirty="0">
              <a:solidFill>
                <a:srgbClr val="0D0D0D"/>
              </a:solidFill>
              <a:effectLst>
                <a:outerShdw blurRad="38100" dist="38100" dir="2700000" algn="tl">
                  <a:srgbClr val="C0C0C0"/>
                </a:outerShdw>
              </a:effectLst>
              <a:latin typeface="Comic Sans MS" pitchFamily="66" charset="0"/>
            </a:endParaRPr>
          </a:p>
          <a:p>
            <a:pPr eaLnBrk="0" fontAlgn="auto" hangingPunct="0">
              <a:spcBef>
                <a:spcPts val="0"/>
              </a:spcBef>
              <a:spcAft>
                <a:spcPts val="0"/>
              </a:spcAft>
              <a:defRPr/>
            </a:pPr>
            <a:endParaRPr lang="en-US" sz="3600" b="1" dirty="0" smtClean="0">
              <a:solidFill>
                <a:schemeClr val="tx1">
                  <a:lumMod val="95000"/>
                  <a:lumOff val="5000"/>
                </a:schemeClr>
              </a:solidFill>
              <a:effectLst>
                <a:outerShdw blurRad="38100" dist="38100" dir="2700000" algn="tl">
                  <a:srgbClr val="C0C0C0"/>
                </a:outerShdw>
              </a:effectLst>
            </a:endParaRPr>
          </a:p>
          <a:p>
            <a:pPr algn="ctr" eaLnBrk="0" fontAlgn="auto" hangingPunct="0">
              <a:spcBef>
                <a:spcPts val="0"/>
              </a:spcBef>
              <a:spcAft>
                <a:spcPts val="0"/>
              </a:spcAft>
              <a:defRPr/>
            </a:pPr>
            <a:endParaRPr lang="en-US" sz="7200" dirty="0">
              <a:solidFill>
                <a:schemeClr val="tx1">
                  <a:lumMod val="95000"/>
                  <a:lumOff val="5000"/>
                </a:schemeClr>
              </a:solidFill>
              <a:effectLst>
                <a:outerShdw blurRad="38100" dist="38100" dir="2700000" algn="tl">
                  <a:srgbClr val="C0C0C0"/>
                </a:outerShdw>
              </a:effectLst>
            </a:endParaRPr>
          </a:p>
        </p:txBody>
      </p:sp>
    </p:spTree>
    <p:extLst>
      <p:ext uri="{BB962C8B-B14F-4D97-AF65-F5344CB8AC3E}">
        <p14:creationId xmlns:p14="http://schemas.microsoft.com/office/powerpoint/2010/main" val="1383151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66800"/>
            <a:ext cx="6858000" cy="830997"/>
          </a:xfrm>
          <a:prstGeom prst="rect">
            <a:avLst/>
          </a:prstGeom>
          <a:noFill/>
        </p:spPr>
        <p:txBody>
          <a:bodyPr wrap="square" rtlCol="0">
            <a:spAutoFit/>
          </a:bodyPr>
          <a:lstStyle/>
          <a:p>
            <a:r>
              <a:rPr lang="en-US" sz="4800" b="1" u="sng" dirty="0" smtClean="0">
                <a:latin typeface="Comic Sans MS" panose="030F0702030302020204" pitchFamily="66" charset="0"/>
              </a:rPr>
              <a:t>Brain Teaser #9</a:t>
            </a:r>
            <a:endParaRPr lang="en-US" sz="4800" b="1" u="sng" dirty="0">
              <a:latin typeface="Comic Sans MS" panose="030F0702030302020204" pitchFamily="66" charset="0"/>
            </a:endParaRPr>
          </a:p>
        </p:txBody>
      </p:sp>
      <p:sp>
        <p:nvSpPr>
          <p:cNvPr id="3" name="TextBox 2"/>
          <p:cNvSpPr txBox="1"/>
          <p:nvPr/>
        </p:nvSpPr>
        <p:spPr>
          <a:xfrm>
            <a:off x="1066800" y="228600"/>
            <a:ext cx="6553200" cy="830997"/>
          </a:xfrm>
          <a:prstGeom prst="rect">
            <a:avLst/>
          </a:prstGeom>
          <a:noFill/>
        </p:spPr>
        <p:txBody>
          <a:bodyPr wrap="square" rtlCol="0">
            <a:spAutoFit/>
          </a:bodyPr>
          <a:lstStyle/>
          <a:p>
            <a:pPr algn="ctr"/>
            <a:r>
              <a:rPr lang="en-US" sz="4800" b="1" dirty="0" smtClean="0">
                <a:solidFill>
                  <a:srgbClr val="FF0000"/>
                </a:solidFill>
                <a:latin typeface="Comic Sans MS" panose="030F0702030302020204" pitchFamily="66" charset="0"/>
              </a:rPr>
              <a:t>Kicks from the Mark</a:t>
            </a:r>
            <a:endParaRPr lang="en-US" sz="4800" b="1" dirty="0">
              <a:solidFill>
                <a:srgbClr val="FF0000"/>
              </a:solidFill>
              <a:latin typeface="Comic Sans MS" panose="030F0702030302020204" pitchFamily="66"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580" y="1829801"/>
            <a:ext cx="8686800" cy="4806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4177150" y="6109855"/>
            <a:ext cx="595745" cy="52547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05400" y="6103926"/>
            <a:ext cx="595745" cy="525474"/>
          </a:xfrm>
          <a:prstGeom prst="ellipse">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21180" y="5735780"/>
            <a:ext cx="1267690" cy="369332"/>
          </a:xfrm>
          <a:prstGeom prst="rect">
            <a:avLst/>
          </a:prstGeom>
          <a:noFill/>
          <a:ln w="28575">
            <a:solidFill>
              <a:srgbClr val="FF0000"/>
            </a:solidFill>
          </a:ln>
        </p:spPr>
        <p:txBody>
          <a:bodyPr wrap="square" rtlCol="0">
            <a:spAutoFit/>
          </a:bodyPr>
          <a:lstStyle/>
          <a:p>
            <a:pPr algn="ctr"/>
            <a:r>
              <a:rPr lang="en-US" b="1" dirty="0" smtClean="0">
                <a:solidFill>
                  <a:srgbClr val="FF0000"/>
                </a:solidFill>
              </a:rPr>
              <a:t>Red Player</a:t>
            </a:r>
            <a:endParaRPr lang="en-US" b="1" dirty="0">
              <a:solidFill>
                <a:srgbClr val="FF0000"/>
              </a:solidFill>
            </a:endParaRPr>
          </a:p>
        </p:txBody>
      </p:sp>
      <p:sp>
        <p:nvSpPr>
          <p:cNvPr id="10" name="TextBox 9"/>
          <p:cNvSpPr txBox="1"/>
          <p:nvPr/>
        </p:nvSpPr>
        <p:spPr>
          <a:xfrm>
            <a:off x="5493328" y="5736781"/>
            <a:ext cx="1364672" cy="369332"/>
          </a:xfrm>
          <a:prstGeom prst="rect">
            <a:avLst/>
          </a:prstGeom>
          <a:noFill/>
          <a:ln w="28575">
            <a:solidFill>
              <a:srgbClr val="0066FF"/>
            </a:solidFill>
          </a:ln>
        </p:spPr>
        <p:txBody>
          <a:bodyPr wrap="square" rtlCol="0">
            <a:spAutoFit/>
          </a:bodyPr>
          <a:lstStyle/>
          <a:p>
            <a:pPr algn="ctr"/>
            <a:r>
              <a:rPr lang="en-US" b="1" dirty="0" smtClean="0">
                <a:solidFill>
                  <a:srgbClr val="0066FF"/>
                </a:solidFill>
              </a:rPr>
              <a:t>Blue Player</a:t>
            </a:r>
            <a:endParaRPr lang="en-US" b="1" dirty="0">
              <a:solidFill>
                <a:srgbClr val="0066FF"/>
              </a:solidFill>
            </a:endParaRPr>
          </a:p>
        </p:txBody>
      </p:sp>
      <p:sp>
        <p:nvSpPr>
          <p:cNvPr id="11" name="Oval 10"/>
          <p:cNvSpPr/>
          <p:nvPr/>
        </p:nvSpPr>
        <p:spPr>
          <a:xfrm>
            <a:off x="2147455" y="4046526"/>
            <a:ext cx="595745" cy="525474"/>
          </a:xfrm>
          <a:prstGeom prst="ellipse">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057400" y="3958749"/>
            <a:ext cx="762000" cy="68991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6102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066800"/>
            <a:ext cx="6858000" cy="830997"/>
          </a:xfrm>
          <a:prstGeom prst="rect">
            <a:avLst/>
          </a:prstGeom>
          <a:noFill/>
        </p:spPr>
        <p:txBody>
          <a:bodyPr wrap="square" rtlCol="0">
            <a:spAutoFit/>
          </a:bodyPr>
          <a:lstStyle/>
          <a:p>
            <a:r>
              <a:rPr lang="en-US" sz="4800" b="1" u="sng" dirty="0" smtClean="0">
                <a:latin typeface="Comic Sans MS" panose="030F0702030302020204" pitchFamily="66" charset="0"/>
              </a:rPr>
              <a:t>Brain Teaser #10</a:t>
            </a:r>
            <a:endParaRPr lang="en-US" sz="4800" b="1" u="sng" dirty="0">
              <a:latin typeface="Comic Sans MS" panose="030F0702030302020204" pitchFamily="66" charset="0"/>
            </a:endParaRPr>
          </a:p>
        </p:txBody>
      </p:sp>
      <p:sp>
        <p:nvSpPr>
          <p:cNvPr id="5" name="TextBox 4"/>
          <p:cNvSpPr txBox="1"/>
          <p:nvPr/>
        </p:nvSpPr>
        <p:spPr>
          <a:xfrm>
            <a:off x="1066800" y="228600"/>
            <a:ext cx="6553200" cy="830997"/>
          </a:xfrm>
          <a:prstGeom prst="rect">
            <a:avLst/>
          </a:prstGeom>
          <a:noFill/>
        </p:spPr>
        <p:txBody>
          <a:bodyPr wrap="square" rtlCol="0">
            <a:spAutoFit/>
          </a:bodyPr>
          <a:lstStyle/>
          <a:p>
            <a:pPr algn="ctr"/>
            <a:r>
              <a:rPr lang="en-US" sz="4800" b="1" dirty="0" smtClean="0">
                <a:solidFill>
                  <a:srgbClr val="FF0000"/>
                </a:solidFill>
                <a:latin typeface="Comic Sans MS" panose="030F0702030302020204" pitchFamily="66" charset="0"/>
              </a:rPr>
              <a:t>Referee Ethics</a:t>
            </a:r>
            <a:endParaRPr lang="en-US" sz="4800" b="1" dirty="0">
              <a:solidFill>
                <a:srgbClr val="FF0000"/>
              </a:solidFill>
              <a:latin typeface="Comic Sans MS" panose="030F07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133600"/>
            <a:ext cx="9144002" cy="281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1371600" y="4154440"/>
            <a:ext cx="1828800" cy="7897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8728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228600" y="427038"/>
            <a:ext cx="4191000" cy="792162"/>
          </a:xfrm>
        </p:spPr>
        <p:txBody>
          <a:bodyPr/>
          <a:lstStyle/>
          <a:p>
            <a:pPr eaLnBrk="1" hangingPunct="1"/>
            <a:r>
              <a:rPr lang="en-US" sz="3600" smtClean="0">
                <a:solidFill>
                  <a:schemeClr val="hlink"/>
                </a:solidFill>
                <a:latin typeface="Calibri" pitchFamily="34" charset="0"/>
              </a:rPr>
              <a:t>GK Incident #1</a:t>
            </a:r>
          </a:p>
        </p:txBody>
      </p:sp>
      <p:sp>
        <p:nvSpPr>
          <p:cNvPr id="29698" name="Text Box 3"/>
          <p:cNvSpPr txBox="1">
            <a:spLocks noChangeArrowheads="1"/>
          </p:cNvSpPr>
          <p:nvPr/>
        </p:nvSpPr>
        <p:spPr bwMode="auto">
          <a:xfrm>
            <a:off x="762000" y="4114800"/>
            <a:ext cx="7772400" cy="2227263"/>
          </a:xfrm>
          <a:prstGeom prst="rect">
            <a:avLst/>
          </a:prstGeom>
          <a:noFill/>
          <a:ln w="9525">
            <a:noFill/>
            <a:miter lim="800000"/>
            <a:headEnd/>
            <a:tailEnd/>
          </a:ln>
        </p:spPr>
        <p:txBody>
          <a:bodyPr>
            <a:spAutoFit/>
          </a:bodyPr>
          <a:lstStyle/>
          <a:p>
            <a:pPr lvl="1">
              <a:spcBef>
                <a:spcPct val="20000"/>
              </a:spcBef>
              <a:buFont typeface="Arial" charset="0"/>
              <a:buNone/>
            </a:pPr>
            <a:r>
              <a:rPr lang="en-US" sz="2800" b="1">
                <a:latin typeface="Calibri" pitchFamily="34" charset="0"/>
              </a:rPr>
              <a:t>A teammate of the GK panics and kicks the ball toward the GK, but outside their Penalty Area. The GK collects the ball with her feet, dribbles it back into the Penalty Area and then kicks it to another teammate who is up field.</a:t>
            </a:r>
            <a:endParaRPr lang="en-US" sz="2800">
              <a:latin typeface="Calibri" pitchFamily="34" charset="0"/>
            </a:endParaRPr>
          </a:p>
        </p:txBody>
      </p:sp>
      <p:sp>
        <p:nvSpPr>
          <p:cNvPr id="29699" name="Rectangle 4"/>
          <p:cNvSpPr>
            <a:spLocks noGrp="1"/>
          </p:cNvSpPr>
          <p:nvPr>
            <p:ph type="body" idx="1"/>
          </p:nvPr>
        </p:nvSpPr>
        <p:spPr>
          <a:xfrm>
            <a:off x="152400" y="1066800"/>
            <a:ext cx="8153400" cy="2209800"/>
          </a:xfrm>
        </p:spPr>
        <p:txBody>
          <a:bodyPr>
            <a:normAutofit lnSpcReduction="10000"/>
          </a:bodyPr>
          <a:lstStyle/>
          <a:p>
            <a:pPr marL="990600" lvl="1" indent="-533400" eaLnBrk="1" hangingPunct="1">
              <a:buFont typeface="Arial" charset="0"/>
              <a:buNone/>
            </a:pPr>
            <a:r>
              <a:rPr lang="en-US" smtClean="0">
                <a:latin typeface="Calibri" pitchFamily="34" charset="0"/>
              </a:rPr>
              <a:t>	An attacker is directly in front of the GK who has the ball in his arms. The GK takes 3 steps around the attacker, to distribute the ball.   The attacker moves with the GK, preventing him from releasing the ball.</a:t>
            </a:r>
          </a:p>
        </p:txBody>
      </p:sp>
      <p:sp>
        <p:nvSpPr>
          <p:cNvPr id="29700" name="Rectangle 5"/>
          <p:cNvSpPr>
            <a:spLocks/>
          </p:cNvSpPr>
          <p:nvPr/>
        </p:nvSpPr>
        <p:spPr bwMode="auto">
          <a:xfrm>
            <a:off x="381000" y="3429000"/>
            <a:ext cx="4191000" cy="792163"/>
          </a:xfrm>
          <a:prstGeom prst="rect">
            <a:avLst/>
          </a:prstGeom>
          <a:noFill/>
          <a:ln w="9525">
            <a:noFill/>
            <a:miter lim="800000"/>
            <a:headEnd/>
            <a:tailEnd/>
          </a:ln>
        </p:spPr>
        <p:txBody>
          <a:bodyPr anchor="ctr"/>
          <a:lstStyle/>
          <a:p>
            <a:pPr algn="ctr"/>
            <a:r>
              <a:rPr lang="en-US" sz="3600" b="1">
                <a:solidFill>
                  <a:schemeClr val="hlink"/>
                </a:solidFill>
                <a:latin typeface="Calibri" pitchFamily="34" charset="0"/>
              </a:rPr>
              <a:t>GK Incident #2</a:t>
            </a:r>
          </a:p>
        </p:txBody>
      </p:sp>
    </p:spTree>
    <p:extLst>
      <p:ext uri="{BB962C8B-B14F-4D97-AF65-F5344CB8AC3E}">
        <p14:creationId xmlns:p14="http://schemas.microsoft.com/office/powerpoint/2010/main" val="4288492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83596385"/>
              </p:ext>
            </p:extLst>
          </p:nvPr>
        </p:nvGraphicFramePr>
        <p:xfrm>
          <a:off x="1364528" y="1802390"/>
          <a:ext cx="6026872" cy="1931410"/>
        </p:xfrm>
        <a:graphic>
          <a:graphicData uri="http://schemas.openxmlformats.org/drawingml/2006/table">
            <a:tbl>
              <a:tblPr/>
              <a:tblGrid>
                <a:gridCol w="952433"/>
                <a:gridCol w="1171024"/>
                <a:gridCol w="1483298"/>
                <a:gridCol w="1171024"/>
                <a:gridCol w="1249093"/>
              </a:tblGrid>
              <a:tr h="949954">
                <a:tc>
                  <a:txBody>
                    <a:bodyPr/>
                    <a:lstStyle/>
                    <a:p>
                      <a:pPr marL="0" marR="0" algn="ctr">
                        <a:lnSpc>
                          <a:spcPct val="115000"/>
                        </a:lnSpc>
                        <a:spcBef>
                          <a:spcPts val="0"/>
                        </a:spcBef>
                        <a:spcAft>
                          <a:spcPts val="1000"/>
                        </a:spcAft>
                      </a:pPr>
                      <a:r>
                        <a:rPr lang="en-US" sz="1600" b="1" dirty="0">
                          <a:latin typeface="Comic Sans MS"/>
                          <a:ea typeface="Calibri"/>
                          <a:cs typeface="Times New Roman"/>
                        </a:rPr>
                        <a:t>Incident Number</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No Stoppage</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Restart</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Caution</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Send-off</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800" b="1" dirty="0">
                          <a:solidFill>
                            <a:srgbClr val="FF0000"/>
                          </a:solidFill>
                          <a:latin typeface="Comic Sans MS"/>
                          <a:ea typeface="Calibri"/>
                          <a:cs typeface="Times New Roman"/>
                        </a:rPr>
                        <a:t>1</a:t>
                      </a:r>
                      <a:endParaRPr lang="en-US" sz="2800"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YES</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IFK</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YES</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800" b="1" dirty="0">
                          <a:solidFill>
                            <a:srgbClr val="FF0000"/>
                          </a:solidFill>
                          <a:latin typeface="Comic Sans MS"/>
                          <a:ea typeface="Calibri"/>
                          <a:cs typeface="Times New Roman"/>
                        </a:rPr>
                        <a:t>2</a:t>
                      </a:r>
                      <a:endParaRPr lang="en-US" sz="2800"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NO</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408844" y="681335"/>
            <a:ext cx="832631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Brain Teaser #11  </a:t>
            </a:r>
            <a:r>
              <a:rPr kumimoji="0" lang="en-US" sz="24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sz="2400" b="1" i="0" u="none" strike="noStrike" cap="none" normalizeH="0" baseline="0" dirty="0" smtClean="0">
                <a:ln>
                  <a:noFill/>
                </a:ln>
                <a:solidFill>
                  <a:srgbClr val="0000FF"/>
                </a:solidFill>
                <a:effectLst/>
                <a:latin typeface="Comic Sans MS" pitchFamily="66" charset="0"/>
                <a:ea typeface="Calibri" pitchFamily="34" charset="0"/>
                <a:cs typeface="Times New Roman" pitchFamily="18" charset="0"/>
              </a:rPr>
              <a:t>Goalkeeper Incident Worksheet</a:t>
            </a:r>
            <a:endParaRPr kumimoji="0" lang="en-US" sz="2400" b="0" i="0" u="none" strike="noStrike" cap="none" normalizeH="0" baseline="0" dirty="0" smtClean="0">
              <a:ln>
                <a:noFill/>
              </a:ln>
              <a:solidFill>
                <a:srgbClr val="0000FF"/>
              </a:solidFill>
              <a:effectLst/>
              <a:latin typeface="Arial" pitchFamily="34" charset="0"/>
            </a:endParaRPr>
          </a:p>
        </p:txBody>
      </p:sp>
    </p:spTree>
    <p:extLst>
      <p:ext uri="{BB962C8B-B14F-4D97-AF65-F5344CB8AC3E}">
        <p14:creationId xmlns:p14="http://schemas.microsoft.com/office/powerpoint/2010/main" val="1131276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a:xfrm>
            <a:off x="76200" y="427038"/>
            <a:ext cx="4191000" cy="792162"/>
          </a:xfrm>
        </p:spPr>
        <p:txBody>
          <a:bodyPr/>
          <a:lstStyle/>
          <a:p>
            <a:pPr eaLnBrk="1" hangingPunct="1"/>
            <a:r>
              <a:rPr lang="en-US" sz="3600" smtClean="0">
                <a:solidFill>
                  <a:schemeClr val="hlink"/>
                </a:solidFill>
                <a:latin typeface="Calibri" pitchFamily="34" charset="0"/>
              </a:rPr>
              <a:t>GK Incident #3</a:t>
            </a:r>
          </a:p>
        </p:txBody>
      </p:sp>
      <p:sp>
        <p:nvSpPr>
          <p:cNvPr id="31746" name="Text Box 3"/>
          <p:cNvSpPr txBox="1">
            <a:spLocks noChangeArrowheads="1"/>
          </p:cNvSpPr>
          <p:nvPr/>
        </p:nvSpPr>
        <p:spPr bwMode="auto">
          <a:xfrm>
            <a:off x="304800" y="3886200"/>
            <a:ext cx="8610600" cy="2654300"/>
          </a:xfrm>
          <a:prstGeom prst="rect">
            <a:avLst/>
          </a:prstGeom>
          <a:noFill/>
          <a:ln w="9525">
            <a:noFill/>
            <a:miter lim="800000"/>
            <a:headEnd/>
            <a:tailEnd/>
          </a:ln>
        </p:spPr>
        <p:txBody>
          <a:bodyPr>
            <a:spAutoFit/>
          </a:bodyPr>
          <a:lstStyle/>
          <a:p>
            <a:pPr marL="800100" lvl="1" indent="-342900">
              <a:spcBef>
                <a:spcPct val="20000"/>
              </a:spcBef>
              <a:buFont typeface="Arial" charset="0"/>
              <a:buNone/>
            </a:pPr>
            <a:r>
              <a:rPr lang="en-US" b="1"/>
              <a:t>	</a:t>
            </a:r>
            <a:r>
              <a:rPr lang="en-US" sz="2800" b="1">
                <a:latin typeface="Calibri" pitchFamily="34" charset="0"/>
              </a:rPr>
              <a:t>A teammate of the GK kicks the ball towards the GK outside their Penalty Area. The GK then collects the ball with her feet, dribbles it back into the Penalty Area, and then picks the ball up with her hands and throws it to another teammate who is up field.</a:t>
            </a:r>
            <a:endParaRPr lang="en-US" sz="2800">
              <a:latin typeface="Calibri" pitchFamily="34" charset="0"/>
            </a:endParaRPr>
          </a:p>
        </p:txBody>
      </p:sp>
      <p:sp>
        <p:nvSpPr>
          <p:cNvPr id="31747" name="Rectangle 4"/>
          <p:cNvSpPr>
            <a:spLocks noGrp="1"/>
          </p:cNvSpPr>
          <p:nvPr>
            <p:ph type="body" idx="1"/>
          </p:nvPr>
        </p:nvSpPr>
        <p:spPr>
          <a:xfrm>
            <a:off x="152400" y="1066800"/>
            <a:ext cx="8153400" cy="2209800"/>
          </a:xfrm>
        </p:spPr>
        <p:txBody>
          <a:bodyPr>
            <a:normAutofit lnSpcReduction="10000"/>
          </a:bodyPr>
          <a:lstStyle/>
          <a:p>
            <a:pPr marL="990600" lvl="1" indent="-533400" eaLnBrk="1" hangingPunct="1">
              <a:buFont typeface="Arial" charset="0"/>
              <a:buNone/>
            </a:pPr>
            <a:r>
              <a:rPr lang="en-US" smtClean="0">
                <a:latin typeface="Calibri" pitchFamily="34" charset="0"/>
              </a:rPr>
              <a:t>	On a corner kick, the GK jumps between two attackers to punch the ball away. In the process of clearing the ball, the GK then accidentally strikes the attacker in the head with his follow through. </a:t>
            </a:r>
          </a:p>
          <a:p>
            <a:pPr marL="990600" lvl="1" indent="-533400" eaLnBrk="1" hangingPunct="1">
              <a:buFont typeface="Arial" charset="0"/>
              <a:buNone/>
            </a:pPr>
            <a:endParaRPr lang="en-US" smtClean="0">
              <a:latin typeface="Calibri" pitchFamily="34" charset="0"/>
            </a:endParaRPr>
          </a:p>
        </p:txBody>
      </p:sp>
      <p:sp>
        <p:nvSpPr>
          <p:cNvPr id="31748" name="Rectangle 5"/>
          <p:cNvSpPr>
            <a:spLocks/>
          </p:cNvSpPr>
          <p:nvPr/>
        </p:nvSpPr>
        <p:spPr bwMode="auto">
          <a:xfrm>
            <a:off x="0" y="3276600"/>
            <a:ext cx="4191000" cy="792163"/>
          </a:xfrm>
          <a:prstGeom prst="rect">
            <a:avLst/>
          </a:prstGeom>
          <a:noFill/>
          <a:ln w="9525">
            <a:noFill/>
            <a:miter lim="800000"/>
            <a:headEnd/>
            <a:tailEnd/>
          </a:ln>
        </p:spPr>
        <p:txBody>
          <a:bodyPr anchor="ctr"/>
          <a:lstStyle/>
          <a:p>
            <a:pPr algn="ctr"/>
            <a:r>
              <a:rPr lang="en-US" sz="3600" b="1">
                <a:solidFill>
                  <a:schemeClr val="hlink"/>
                </a:solidFill>
                <a:latin typeface="Calibri" pitchFamily="34" charset="0"/>
              </a:rPr>
              <a:t>GK Incident #4</a:t>
            </a:r>
          </a:p>
        </p:txBody>
      </p:sp>
    </p:spTree>
    <p:extLst>
      <p:ext uri="{BB962C8B-B14F-4D97-AF65-F5344CB8AC3E}">
        <p14:creationId xmlns:p14="http://schemas.microsoft.com/office/powerpoint/2010/main" val="26209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05599898"/>
              </p:ext>
            </p:extLst>
          </p:nvPr>
        </p:nvGraphicFramePr>
        <p:xfrm>
          <a:off x="1364528" y="1802390"/>
          <a:ext cx="6026872" cy="1915662"/>
        </p:xfrm>
        <a:graphic>
          <a:graphicData uri="http://schemas.openxmlformats.org/drawingml/2006/table">
            <a:tbl>
              <a:tblPr/>
              <a:tblGrid>
                <a:gridCol w="952433"/>
                <a:gridCol w="1171024"/>
                <a:gridCol w="1483298"/>
                <a:gridCol w="1171024"/>
                <a:gridCol w="1249093"/>
              </a:tblGrid>
              <a:tr h="949954">
                <a:tc>
                  <a:txBody>
                    <a:bodyPr/>
                    <a:lstStyle/>
                    <a:p>
                      <a:pPr marL="0" marR="0" algn="ctr">
                        <a:lnSpc>
                          <a:spcPct val="115000"/>
                        </a:lnSpc>
                        <a:spcBef>
                          <a:spcPts val="0"/>
                        </a:spcBef>
                        <a:spcAft>
                          <a:spcPts val="1000"/>
                        </a:spcAft>
                      </a:pPr>
                      <a:r>
                        <a:rPr lang="en-US" sz="1600" b="1" dirty="0">
                          <a:latin typeface="Comic Sans MS"/>
                          <a:ea typeface="Calibri"/>
                          <a:cs typeface="Times New Roman"/>
                        </a:rPr>
                        <a:t>Incident Number</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No Stoppage</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Restart</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Caution</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Send-off</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800" b="1" dirty="0" smtClean="0">
                          <a:solidFill>
                            <a:srgbClr val="FF0000"/>
                          </a:solidFill>
                          <a:latin typeface="Comic Sans MS"/>
                          <a:ea typeface="Calibri"/>
                          <a:cs typeface="Times New Roman"/>
                        </a:rPr>
                        <a:t>3</a:t>
                      </a:r>
                      <a:endParaRPr lang="en-US" sz="2800"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YES</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PK</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800" b="1" dirty="0" smtClean="0">
                          <a:solidFill>
                            <a:srgbClr val="FF0000"/>
                          </a:solidFill>
                          <a:latin typeface="Comic Sans MS"/>
                          <a:ea typeface="Calibri"/>
                          <a:cs typeface="Times New Roman"/>
                        </a:rPr>
                        <a:t>4</a:t>
                      </a:r>
                      <a:endParaRPr lang="en-US" sz="2800"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YES</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IFK</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408844" y="681335"/>
            <a:ext cx="832631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Brain Teaser #11  </a:t>
            </a:r>
            <a:r>
              <a:rPr kumimoji="0" lang="en-US" sz="24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sz="2400" b="1" i="0" u="none" strike="noStrike" cap="none" normalizeH="0" baseline="0" dirty="0" smtClean="0">
                <a:ln>
                  <a:noFill/>
                </a:ln>
                <a:solidFill>
                  <a:srgbClr val="0000FF"/>
                </a:solidFill>
                <a:effectLst/>
                <a:latin typeface="Comic Sans MS" pitchFamily="66" charset="0"/>
                <a:ea typeface="Calibri" pitchFamily="34" charset="0"/>
                <a:cs typeface="Times New Roman" pitchFamily="18" charset="0"/>
              </a:rPr>
              <a:t>Goalkeeper Incident Worksheet</a:t>
            </a:r>
            <a:endParaRPr kumimoji="0" lang="en-US" sz="2400" b="0" i="0" u="none" strike="noStrike" cap="none" normalizeH="0" baseline="0" dirty="0" smtClean="0">
              <a:ln>
                <a:noFill/>
              </a:ln>
              <a:solidFill>
                <a:srgbClr val="0000FF"/>
              </a:solidFill>
              <a:effectLst/>
              <a:latin typeface="Arial" pitchFamily="34" charset="0"/>
            </a:endParaRPr>
          </a:p>
        </p:txBody>
      </p:sp>
    </p:spTree>
    <p:extLst>
      <p:ext uri="{BB962C8B-B14F-4D97-AF65-F5344CB8AC3E}">
        <p14:creationId xmlns:p14="http://schemas.microsoft.com/office/powerpoint/2010/main" val="1423591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a:xfrm>
            <a:off x="0" y="427038"/>
            <a:ext cx="4191000" cy="792162"/>
          </a:xfrm>
        </p:spPr>
        <p:txBody>
          <a:bodyPr/>
          <a:lstStyle/>
          <a:p>
            <a:pPr eaLnBrk="1" hangingPunct="1"/>
            <a:r>
              <a:rPr lang="en-US" sz="3600" smtClean="0">
                <a:solidFill>
                  <a:schemeClr val="hlink"/>
                </a:solidFill>
                <a:latin typeface="Calibri" pitchFamily="34" charset="0"/>
              </a:rPr>
              <a:t>GK Incident #5</a:t>
            </a:r>
          </a:p>
        </p:txBody>
      </p:sp>
      <p:sp>
        <p:nvSpPr>
          <p:cNvPr id="33794" name="Text Box 3"/>
          <p:cNvSpPr txBox="1">
            <a:spLocks noChangeArrowheads="1"/>
          </p:cNvSpPr>
          <p:nvPr/>
        </p:nvSpPr>
        <p:spPr bwMode="auto">
          <a:xfrm>
            <a:off x="304800" y="4114800"/>
            <a:ext cx="7772400" cy="1373188"/>
          </a:xfrm>
          <a:prstGeom prst="rect">
            <a:avLst/>
          </a:prstGeom>
          <a:noFill/>
          <a:ln w="9525">
            <a:noFill/>
            <a:miter lim="800000"/>
            <a:headEnd/>
            <a:tailEnd/>
          </a:ln>
        </p:spPr>
        <p:txBody>
          <a:bodyPr>
            <a:spAutoFit/>
          </a:bodyPr>
          <a:lstStyle/>
          <a:p>
            <a:pPr marL="800100" lvl="1" indent="-342900" algn="just">
              <a:spcBef>
                <a:spcPct val="20000"/>
              </a:spcBef>
              <a:buFont typeface="Arial" charset="0"/>
              <a:buNone/>
            </a:pPr>
            <a:r>
              <a:rPr lang="en-US" b="1"/>
              <a:t>	</a:t>
            </a:r>
            <a:r>
              <a:rPr lang="en-US" sz="2800" b="1">
                <a:latin typeface="Calibri" pitchFamily="34" charset="0"/>
              </a:rPr>
              <a:t>A GK catching a high-flying ball jumps straight up in the air with his knee raised. No attacker is within playing distance of the ball.</a:t>
            </a:r>
            <a:endParaRPr lang="en-US" sz="2800">
              <a:latin typeface="Calibri" pitchFamily="34" charset="0"/>
            </a:endParaRPr>
          </a:p>
        </p:txBody>
      </p:sp>
      <p:sp>
        <p:nvSpPr>
          <p:cNvPr id="33795" name="Rectangle 4"/>
          <p:cNvSpPr>
            <a:spLocks noGrp="1"/>
          </p:cNvSpPr>
          <p:nvPr>
            <p:ph type="body" idx="1"/>
          </p:nvPr>
        </p:nvSpPr>
        <p:spPr>
          <a:xfrm>
            <a:off x="152400" y="1066800"/>
            <a:ext cx="8153400" cy="2209800"/>
          </a:xfrm>
        </p:spPr>
        <p:txBody>
          <a:bodyPr>
            <a:normAutofit lnSpcReduction="10000"/>
          </a:bodyPr>
          <a:lstStyle/>
          <a:p>
            <a:pPr marL="990600" lvl="1" indent="-533400" eaLnBrk="1" hangingPunct="1">
              <a:buFont typeface="Arial" charset="0"/>
              <a:buNone/>
            </a:pPr>
            <a:r>
              <a:rPr lang="en-US" smtClean="0">
                <a:latin typeface="Calibri" pitchFamily="34" charset="0"/>
              </a:rPr>
              <a:t>	A teammate of the GK is able to deliberately play the ball off his shin directly to his GK inside the Penalty Area. The GK then collects the ball with his hands and clears the ball up-field with a punt.  </a:t>
            </a:r>
          </a:p>
        </p:txBody>
      </p:sp>
      <p:sp>
        <p:nvSpPr>
          <p:cNvPr id="33796" name="Rectangle 5"/>
          <p:cNvSpPr>
            <a:spLocks/>
          </p:cNvSpPr>
          <p:nvPr/>
        </p:nvSpPr>
        <p:spPr bwMode="auto">
          <a:xfrm>
            <a:off x="0" y="3429000"/>
            <a:ext cx="4191000" cy="792163"/>
          </a:xfrm>
          <a:prstGeom prst="rect">
            <a:avLst/>
          </a:prstGeom>
          <a:noFill/>
          <a:ln w="9525">
            <a:noFill/>
            <a:miter lim="800000"/>
            <a:headEnd/>
            <a:tailEnd/>
          </a:ln>
        </p:spPr>
        <p:txBody>
          <a:bodyPr anchor="ctr"/>
          <a:lstStyle/>
          <a:p>
            <a:pPr algn="ctr"/>
            <a:r>
              <a:rPr lang="en-US" sz="3600" b="1">
                <a:solidFill>
                  <a:schemeClr val="hlink"/>
                </a:solidFill>
                <a:latin typeface="Calibri" pitchFamily="34" charset="0"/>
              </a:rPr>
              <a:t>GK Incident #6</a:t>
            </a:r>
          </a:p>
        </p:txBody>
      </p:sp>
    </p:spTree>
    <p:extLst>
      <p:ext uri="{BB962C8B-B14F-4D97-AF65-F5344CB8AC3E}">
        <p14:creationId xmlns:p14="http://schemas.microsoft.com/office/powerpoint/2010/main" val="881050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42113360"/>
              </p:ext>
            </p:extLst>
          </p:nvPr>
        </p:nvGraphicFramePr>
        <p:xfrm>
          <a:off x="1364528" y="1802390"/>
          <a:ext cx="6026872" cy="1915662"/>
        </p:xfrm>
        <a:graphic>
          <a:graphicData uri="http://schemas.openxmlformats.org/drawingml/2006/table">
            <a:tbl>
              <a:tblPr/>
              <a:tblGrid>
                <a:gridCol w="952433"/>
                <a:gridCol w="1171024"/>
                <a:gridCol w="1483298"/>
                <a:gridCol w="1171024"/>
                <a:gridCol w="1249093"/>
              </a:tblGrid>
              <a:tr h="949954">
                <a:tc>
                  <a:txBody>
                    <a:bodyPr/>
                    <a:lstStyle/>
                    <a:p>
                      <a:pPr marL="0" marR="0" algn="ctr">
                        <a:lnSpc>
                          <a:spcPct val="115000"/>
                        </a:lnSpc>
                        <a:spcBef>
                          <a:spcPts val="0"/>
                        </a:spcBef>
                        <a:spcAft>
                          <a:spcPts val="1000"/>
                        </a:spcAft>
                      </a:pPr>
                      <a:r>
                        <a:rPr lang="en-US" sz="1600" b="1" dirty="0">
                          <a:latin typeface="Comic Sans MS"/>
                          <a:ea typeface="Calibri"/>
                          <a:cs typeface="Times New Roman"/>
                        </a:rPr>
                        <a:t>Incident Number</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No Stoppage</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Restart</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Caution</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Send-off</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800" b="1" dirty="0" smtClean="0">
                          <a:solidFill>
                            <a:srgbClr val="FF0000"/>
                          </a:solidFill>
                          <a:latin typeface="Comic Sans MS"/>
                          <a:ea typeface="Calibri"/>
                          <a:cs typeface="Times New Roman"/>
                        </a:rPr>
                        <a:t>5</a:t>
                      </a:r>
                      <a:endParaRPr lang="en-US" sz="2800"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NO</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800" b="1" dirty="0" smtClean="0">
                          <a:solidFill>
                            <a:srgbClr val="FF0000"/>
                          </a:solidFill>
                          <a:latin typeface="Comic Sans MS"/>
                          <a:ea typeface="Calibri"/>
                          <a:cs typeface="Times New Roman"/>
                        </a:rPr>
                        <a:t>6</a:t>
                      </a:r>
                      <a:endParaRPr lang="en-US" sz="2800"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NO</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408844" y="681335"/>
            <a:ext cx="832631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Brain Teaser #11  </a:t>
            </a:r>
            <a:r>
              <a:rPr kumimoji="0" lang="en-US" sz="24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sz="2400" b="1" i="0" u="none" strike="noStrike" cap="none" normalizeH="0" baseline="0" dirty="0" smtClean="0">
                <a:ln>
                  <a:noFill/>
                </a:ln>
                <a:solidFill>
                  <a:srgbClr val="0000FF"/>
                </a:solidFill>
                <a:effectLst/>
                <a:latin typeface="Comic Sans MS" pitchFamily="66" charset="0"/>
                <a:ea typeface="Calibri" pitchFamily="34" charset="0"/>
                <a:cs typeface="Times New Roman" pitchFamily="18" charset="0"/>
              </a:rPr>
              <a:t>Goalkeeper Incident Worksheet</a:t>
            </a:r>
            <a:endParaRPr kumimoji="0" lang="en-US" sz="2400" b="0" i="0" u="none" strike="noStrike" cap="none" normalizeH="0" baseline="0" dirty="0" smtClean="0">
              <a:ln>
                <a:noFill/>
              </a:ln>
              <a:solidFill>
                <a:srgbClr val="0000FF"/>
              </a:solidFill>
              <a:effectLst/>
              <a:latin typeface="Arial" pitchFamily="34" charset="0"/>
            </a:endParaRPr>
          </a:p>
        </p:txBody>
      </p:sp>
    </p:spTree>
    <p:extLst>
      <p:ext uri="{BB962C8B-B14F-4D97-AF65-F5344CB8AC3E}">
        <p14:creationId xmlns:p14="http://schemas.microsoft.com/office/powerpoint/2010/main" val="4117036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xfrm>
            <a:off x="-76200" y="427038"/>
            <a:ext cx="4191000" cy="792162"/>
          </a:xfrm>
        </p:spPr>
        <p:txBody>
          <a:bodyPr/>
          <a:lstStyle/>
          <a:p>
            <a:pPr eaLnBrk="1" hangingPunct="1"/>
            <a:r>
              <a:rPr lang="en-US" sz="3600" dirty="0" smtClean="0">
                <a:solidFill>
                  <a:schemeClr val="hlink"/>
                </a:solidFill>
                <a:latin typeface="Calibri" pitchFamily="34" charset="0"/>
              </a:rPr>
              <a:t>GK Incident #7</a:t>
            </a:r>
          </a:p>
        </p:txBody>
      </p:sp>
      <p:sp>
        <p:nvSpPr>
          <p:cNvPr id="35842" name="Text Box 3"/>
          <p:cNvSpPr txBox="1">
            <a:spLocks noChangeArrowheads="1"/>
          </p:cNvSpPr>
          <p:nvPr/>
        </p:nvSpPr>
        <p:spPr bwMode="auto">
          <a:xfrm>
            <a:off x="304800" y="4646613"/>
            <a:ext cx="8229600" cy="1373187"/>
          </a:xfrm>
          <a:prstGeom prst="rect">
            <a:avLst/>
          </a:prstGeom>
          <a:noFill/>
          <a:ln w="9525">
            <a:noFill/>
            <a:miter lim="800000"/>
            <a:headEnd/>
            <a:tailEnd/>
          </a:ln>
        </p:spPr>
        <p:txBody>
          <a:bodyPr>
            <a:spAutoFit/>
          </a:bodyPr>
          <a:lstStyle/>
          <a:p>
            <a:pPr marL="800100" lvl="1" indent="-342900" algn="just">
              <a:spcBef>
                <a:spcPct val="20000"/>
              </a:spcBef>
              <a:buFont typeface="Arial" charset="0"/>
              <a:buNone/>
            </a:pPr>
            <a:r>
              <a:rPr lang="en-US" sz="2800" b="1">
                <a:latin typeface="Calibri" pitchFamily="34" charset="0"/>
              </a:rPr>
              <a:t>	A goalkeeper who is in the process of moving to attempt to collect a loose ball within her own goal area is fair charged by an opponent.</a:t>
            </a:r>
          </a:p>
        </p:txBody>
      </p:sp>
      <p:sp>
        <p:nvSpPr>
          <p:cNvPr id="35843" name="Rectangle 4"/>
          <p:cNvSpPr>
            <a:spLocks noGrp="1"/>
          </p:cNvSpPr>
          <p:nvPr>
            <p:ph type="body" idx="1"/>
          </p:nvPr>
        </p:nvSpPr>
        <p:spPr>
          <a:xfrm>
            <a:off x="152400" y="1066800"/>
            <a:ext cx="8458200" cy="2209800"/>
          </a:xfrm>
        </p:spPr>
        <p:txBody>
          <a:bodyPr>
            <a:normAutofit fontScale="92500" lnSpcReduction="20000"/>
          </a:bodyPr>
          <a:lstStyle/>
          <a:p>
            <a:pPr marL="990600" lvl="1" indent="-533400" eaLnBrk="1" hangingPunct="1">
              <a:buFont typeface="Arial" charset="0"/>
              <a:buNone/>
            </a:pPr>
            <a:r>
              <a:rPr lang="en-US" dirty="0" smtClean="0">
                <a:latin typeface="Calibri" pitchFamily="34" charset="0"/>
              </a:rPr>
              <a:t>	A ball deflects off an attacker into the GK’s hands. The GK collects the ball and prepares to make a punt.  The attacker, who has turned and starting to move back toward midfield, is accidentally hit in the head by the punt from the GK.  The attacker collapses on the ground.</a:t>
            </a:r>
          </a:p>
        </p:txBody>
      </p:sp>
      <p:sp>
        <p:nvSpPr>
          <p:cNvPr id="35844" name="Rectangle 5"/>
          <p:cNvSpPr>
            <a:spLocks/>
          </p:cNvSpPr>
          <p:nvPr/>
        </p:nvSpPr>
        <p:spPr bwMode="auto">
          <a:xfrm>
            <a:off x="-76200" y="3932238"/>
            <a:ext cx="4191000" cy="792162"/>
          </a:xfrm>
          <a:prstGeom prst="rect">
            <a:avLst/>
          </a:prstGeom>
          <a:noFill/>
          <a:ln w="9525">
            <a:noFill/>
            <a:miter lim="800000"/>
            <a:headEnd/>
            <a:tailEnd/>
          </a:ln>
        </p:spPr>
        <p:txBody>
          <a:bodyPr anchor="ctr"/>
          <a:lstStyle/>
          <a:p>
            <a:pPr algn="ctr"/>
            <a:r>
              <a:rPr lang="en-US" sz="3600" b="1">
                <a:solidFill>
                  <a:schemeClr val="hlink"/>
                </a:solidFill>
                <a:latin typeface="Calibri" pitchFamily="34" charset="0"/>
              </a:rPr>
              <a:t>GK Incident #8</a:t>
            </a:r>
          </a:p>
        </p:txBody>
      </p:sp>
    </p:spTree>
    <p:extLst>
      <p:ext uri="{BB962C8B-B14F-4D97-AF65-F5344CB8AC3E}">
        <p14:creationId xmlns:p14="http://schemas.microsoft.com/office/powerpoint/2010/main" val="2854487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46022871"/>
              </p:ext>
            </p:extLst>
          </p:nvPr>
        </p:nvGraphicFramePr>
        <p:xfrm>
          <a:off x="1364528" y="1802390"/>
          <a:ext cx="6026872" cy="2377561"/>
        </p:xfrm>
        <a:graphic>
          <a:graphicData uri="http://schemas.openxmlformats.org/drawingml/2006/table">
            <a:tbl>
              <a:tblPr/>
              <a:tblGrid>
                <a:gridCol w="952433"/>
                <a:gridCol w="1171024"/>
                <a:gridCol w="1483298"/>
                <a:gridCol w="1171024"/>
                <a:gridCol w="1249093"/>
              </a:tblGrid>
              <a:tr h="949954">
                <a:tc>
                  <a:txBody>
                    <a:bodyPr/>
                    <a:lstStyle/>
                    <a:p>
                      <a:pPr marL="0" marR="0" algn="ctr">
                        <a:lnSpc>
                          <a:spcPct val="115000"/>
                        </a:lnSpc>
                        <a:spcBef>
                          <a:spcPts val="0"/>
                        </a:spcBef>
                        <a:spcAft>
                          <a:spcPts val="1000"/>
                        </a:spcAft>
                      </a:pPr>
                      <a:r>
                        <a:rPr lang="en-US" sz="1600" b="1" dirty="0">
                          <a:latin typeface="Comic Sans MS"/>
                          <a:ea typeface="Calibri"/>
                          <a:cs typeface="Times New Roman"/>
                        </a:rPr>
                        <a:t>Incident Number</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No Stoppage</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Restart</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Caution</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Send-off</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800" b="1" dirty="0" smtClean="0">
                          <a:solidFill>
                            <a:srgbClr val="FF0000"/>
                          </a:solidFill>
                          <a:latin typeface="Comic Sans MS"/>
                          <a:ea typeface="Calibri"/>
                          <a:cs typeface="Times New Roman"/>
                        </a:rPr>
                        <a:t>7</a:t>
                      </a:r>
                      <a:endParaRPr lang="en-US" sz="2800"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YES</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DROP BALL</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800" b="1" dirty="0" smtClean="0">
                          <a:solidFill>
                            <a:srgbClr val="FF0000"/>
                          </a:solidFill>
                          <a:latin typeface="Comic Sans MS"/>
                          <a:ea typeface="Calibri"/>
                          <a:cs typeface="Times New Roman"/>
                        </a:rPr>
                        <a:t>8</a:t>
                      </a:r>
                      <a:endParaRPr lang="en-US" sz="2800"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YES</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DFK</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408844" y="681335"/>
            <a:ext cx="832631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Brain Teaser #11  </a:t>
            </a:r>
            <a:r>
              <a:rPr kumimoji="0" lang="en-US" sz="24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sz="2400" b="1" i="0" u="none" strike="noStrike" cap="none" normalizeH="0" baseline="0" dirty="0" smtClean="0">
                <a:ln>
                  <a:noFill/>
                </a:ln>
                <a:solidFill>
                  <a:srgbClr val="0000FF"/>
                </a:solidFill>
                <a:effectLst/>
                <a:latin typeface="Comic Sans MS" pitchFamily="66" charset="0"/>
                <a:ea typeface="Calibri" pitchFamily="34" charset="0"/>
                <a:cs typeface="Times New Roman" pitchFamily="18" charset="0"/>
              </a:rPr>
              <a:t>Goalkeeper Incident Worksheet</a:t>
            </a:r>
            <a:endParaRPr kumimoji="0" lang="en-US" sz="2400" b="0" i="0" u="none" strike="noStrike" cap="none" normalizeH="0" baseline="0" dirty="0" smtClean="0">
              <a:ln>
                <a:noFill/>
              </a:ln>
              <a:solidFill>
                <a:srgbClr val="0000FF"/>
              </a:solidFill>
              <a:effectLst/>
              <a:latin typeface="Arial" pitchFamily="34" charset="0"/>
            </a:endParaRPr>
          </a:p>
        </p:txBody>
      </p:sp>
    </p:spTree>
    <p:extLst>
      <p:ext uri="{BB962C8B-B14F-4D97-AF65-F5344CB8AC3E}">
        <p14:creationId xmlns:p14="http://schemas.microsoft.com/office/powerpoint/2010/main" val="1202394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67142"/>
            <a:ext cx="8703860" cy="6463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1295400"/>
            <a:ext cx="6858000" cy="830997"/>
          </a:xfrm>
          <a:prstGeom prst="rect">
            <a:avLst/>
          </a:prstGeom>
          <a:solidFill>
            <a:schemeClr val="bg1"/>
          </a:solidFill>
        </p:spPr>
        <p:txBody>
          <a:bodyPr wrap="square" rtlCol="0">
            <a:spAutoFit/>
          </a:bodyPr>
          <a:lstStyle/>
          <a:p>
            <a:r>
              <a:rPr lang="en-US" sz="4800" b="1" u="sng" dirty="0" smtClean="0">
                <a:latin typeface="Comic Sans MS" panose="030F0702030302020204" pitchFamily="66" charset="0"/>
              </a:rPr>
              <a:t>Brain Teaser #1</a:t>
            </a:r>
            <a:endParaRPr lang="en-US" sz="4800" b="1" u="sng" dirty="0">
              <a:latin typeface="Comic Sans MS" panose="030F0702030302020204" pitchFamily="66" charset="0"/>
            </a:endParaRPr>
          </a:p>
        </p:txBody>
      </p:sp>
      <p:sp>
        <p:nvSpPr>
          <p:cNvPr id="3" name="Oval 2"/>
          <p:cNvSpPr/>
          <p:nvPr/>
        </p:nvSpPr>
        <p:spPr>
          <a:xfrm>
            <a:off x="4031670" y="5791200"/>
            <a:ext cx="1981200" cy="914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8693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0" y="152400"/>
            <a:ext cx="4191000" cy="792163"/>
          </a:xfrm>
        </p:spPr>
        <p:txBody>
          <a:bodyPr/>
          <a:lstStyle/>
          <a:p>
            <a:pPr eaLnBrk="1" hangingPunct="1"/>
            <a:r>
              <a:rPr lang="en-US" sz="3600" smtClean="0">
                <a:solidFill>
                  <a:schemeClr val="hlink"/>
                </a:solidFill>
                <a:latin typeface="Calibri" pitchFamily="34" charset="0"/>
              </a:rPr>
              <a:t>GK Incident #9</a:t>
            </a:r>
          </a:p>
        </p:txBody>
      </p:sp>
      <p:sp>
        <p:nvSpPr>
          <p:cNvPr id="37890" name="Text Box 3"/>
          <p:cNvSpPr txBox="1">
            <a:spLocks noChangeArrowheads="1"/>
          </p:cNvSpPr>
          <p:nvPr/>
        </p:nvSpPr>
        <p:spPr bwMode="auto">
          <a:xfrm>
            <a:off x="304800" y="3733800"/>
            <a:ext cx="8382000" cy="2654300"/>
          </a:xfrm>
          <a:prstGeom prst="rect">
            <a:avLst/>
          </a:prstGeom>
          <a:noFill/>
          <a:ln w="9525">
            <a:noFill/>
            <a:miter lim="800000"/>
            <a:headEnd/>
            <a:tailEnd/>
          </a:ln>
        </p:spPr>
        <p:txBody>
          <a:bodyPr>
            <a:spAutoFit/>
          </a:bodyPr>
          <a:lstStyle/>
          <a:p>
            <a:pPr marL="800100" lvl="1" indent="-342900" algn="just">
              <a:spcBef>
                <a:spcPct val="20000"/>
              </a:spcBef>
              <a:buFont typeface="Arial" charset="0"/>
              <a:buNone/>
            </a:pPr>
            <a:r>
              <a:rPr lang="en-US" sz="2800" b="1">
                <a:latin typeface="Calibri" pitchFamily="34" charset="0"/>
              </a:rPr>
              <a:t>	</a:t>
            </a:r>
            <a:r>
              <a:rPr lang="en-US" sz="2800" b="1"/>
              <a:t>After the GK makes a save, the attacker who took the shot accidentally (through normal momentum) brushes by the GK.  After the attacker leaves the Penalty Area, the GK, while standing in the Penalty Area, throws the ball at the attacker’s head. </a:t>
            </a:r>
            <a:endParaRPr lang="en-US" sz="2800">
              <a:latin typeface="Calibri" pitchFamily="34" charset="0"/>
            </a:endParaRPr>
          </a:p>
        </p:txBody>
      </p:sp>
      <p:sp>
        <p:nvSpPr>
          <p:cNvPr id="37891" name="Rectangle 4"/>
          <p:cNvSpPr>
            <a:spLocks noGrp="1"/>
          </p:cNvSpPr>
          <p:nvPr>
            <p:ph type="body" idx="1"/>
          </p:nvPr>
        </p:nvSpPr>
        <p:spPr>
          <a:xfrm>
            <a:off x="152400" y="838200"/>
            <a:ext cx="8153400" cy="2209800"/>
          </a:xfrm>
        </p:spPr>
        <p:txBody>
          <a:bodyPr>
            <a:normAutofit lnSpcReduction="10000"/>
          </a:bodyPr>
          <a:lstStyle/>
          <a:p>
            <a:pPr marL="990600" lvl="1" indent="-533400" eaLnBrk="1" hangingPunct="1">
              <a:buFont typeface="Arial" charset="0"/>
              <a:buNone/>
            </a:pPr>
            <a:r>
              <a:rPr lang="en-US" smtClean="0">
                <a:latin typeface="Calibri" pitchFamily="34" charset="0"/>
              </a:rPr>
              <a:t>	A GK challenges an attacker heading for the goal. During the challenge, with no other defenders between him and the goal, the goalkeeper trips the attacker inside the Penalty Arc.</a:t>
            </a:r>
          </a:p>
        </p:txBody>
      </p:sp>
      <p:sp>
        <p:nvSpPr>
          <p:cNvPr id="37892" name="Rectangle 5"/>
          <p:cNvSpPr>
            <a:spLocks/>
          </p:cNvSpPr>
          <p:nvPr/>
        </p:nvSpPr>
        <p:spPr bwMode="auto">
          <a:xfrm>
            <a:off x="0" y="3048000"/>
            <a:ext cx="4191000" cy="792163"/>
          </a:xfrm>
          <a:prstGeom prst="rect">
            <a:avLst/>
          </a:prstGeom>
          <a:noFill/>
          <a:ln w="9525">
            <a:noFill/>
            <a:miter lim="800000"/>
            <a:headEnd/>
            <a:tailEnd/>
          </a:ln>
        </p:spPr>
        <p:txBody>
          <a:bodyPr anchor="ctr"/>
          <a:lstStyle/>
          <a:p>
            <a:pPr algn="ctr"/>
            <a:r>
              <a:rPr lang="en-US" sz="3600" b="1">
                <a:solidFill>
                  <a:schemeClr val="hlink"/>
                </a:solidFill>
                <a:latin typeface="Calibri" pitchFamily="34" charset="0"/>
              </a:rPr>
              <a:t>GK Incident #10</a:t>
            </a:r>
          </a:p>
        </p:txBody>
      </p:sp>
    </p:spTree>
    <p:extLst>
      <p:ext uri="{BB962C8B-B14F-4D97-AF65-F5344CB8AC3E}">
        <p14:creationId xmlns:p14="http://schemas.microsoft.com/office/powerpoint/2010/main" val="3902648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16621167"/>
              </p:ext>
            </p:extLst>
          </p:nvPr>
        </p:nvGraphicFramePr>
        <p:xfrm>
          <a:off x="1364528" y="1802390"/>
          <a:ext cx="6026872" cy="1915662"/>
        </p:xfrm>
        <a:graphic>
          <a:graphicData uri="http://schemas.openxmlformats.org/drawingml/2006/table">
            <a:tbl>
              <a:tblPr/>
              <a:tblGrid>
                <a:gridCol w="952433"/>
                <a:gridCol w="1171024"/>
                <a:gridCol w="1483298"/>
                <a:gridCol w="1171024"/>
                <a:gridCol w="1249093"/>
              </a:tblGrid>
              <a:tr h="949954">
                <a:tc>
                  <a:txBody>
                    <a:bodyPr/>
                    <a:lstStyle/>
                    <a:p>
                      <a:pPr marL="0" marR="0" algn="ctr">
                        <a:lnSpc>
                          <a:spcPct val="115000"/>
                        </a:lnSpc>
                        <a:spcBef>
                          <a:spcPts val="0"/>
                        </a:spcBef>
                        <a:spcAft>
                          <a:spcPts val="1000"/>
                        </a:spcAft>
                      </a:pPr>
                      <a:r>
                        <a:rPr lang="en-US" sz="1600" b="1" dirty="0">
                          <a:latin typeface="Comic Sans MS"/>
                          <a:ea typeface="Calibri"/>
                          <a:cs typeface="Times New Roman"/>
                        </a:rPr>
                        <a:t>Incident Number</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No Stoppage</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Restart</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Caution</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Send-off</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800" b="1" dirty="0" smtClean="0">
                          <a:solidFill>
                            <a:srgbClr val="FF0000"/>
                          </a:solidFill>
                          <a:latin typeface="Comic Sans MS"/>
                          <a:ea typeface="Calibri"/>
                          <a:cs typeface="Times New Roman"/>
                        </a:rPr>
                        <a:t>9</a:t>
                      </a:r>
                      <a:endParaRPr lang="en-US" sz="2800"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YES</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PK</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YES</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800" b="1" dirty="0" smtClean="0">
                          <a:solidFill>
                            <a:srgbClr val="FF0000"/>
                          </a:solidFill>
                          <a:latin typeface="Comic Sans MS"/>
                          <a:ea typeface="Calibri"/>
                          <a:cs typeface="Times New Roman"/>
                        </a:rPr>
                        <a:t>10</a:t>
                      </a:r>
                      <a:endParaRPr lang="en-US" sz="2800"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YES</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DFK</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2800" b="1" dirty="0" smtClean="0">
                          <a:solidFill>
                            <a:srgbClr val="FF0000"/>
                          </a:solidFill>
                          <a:latin typeface="Calibri"/>
                          <a:ea typeface="Calibri"/>
                          <a:cs typeface="Times New Roman"/>
                        </a:rPr>
                        <a:t>YES</a:t>
                      </a:r>
                      <a:endParaRPr lang="en-US" sz="2800" b="1" dirty="0">
                        <a:solidFill>
                          <a:srgbClr val="FF0000"/>
                        </a:solidFill>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408844" y="681335"/>
            <a:ext cx="832631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Brain Teaser #11  </a:t>
            </a:r>
            <a:r>
              <a:rPr kumimoji="0" lang="en-US" sz="24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sz="2400" b="1" i="0" u="none" strike="noStrike" cap="none" normalizeH="0" baseline="0" dirty="0" smtClean="0">
                <a:ln>
                  <a:noFill/>
                </a:ln>
                <a:solidFill>
                  <a:srgbClr val="0000FF"/>
                </a:solidFill>
                <a:effectLst/>
                <a:latin typeface="Comic Sans MS" pitchFamily="66" charset="0"/>
                <a:ea typeface="Calibri" pitchFamily="34" charset="0"/>
                <a:cs typeface="Times New Roman" pitchFamily="18" charset="0"/>
              </a:rPr>
              <a:t>Goalkeeper Incident Worksheet</a:t>
            </a:r>
            <a:endParaRPr kumimoji="0" lang="en-US" sz="2400" b="0" i="0" u="none" strike="noStrike" cap="none" normalizeH="0" baseline="0" dirty="0" smtClean="0">
              <a:ln>
                <a:noFill/>
              </a:ln>
              <a:solidFill>
                <a:srgbClr val="0000FF"/>
              </a:solidFill>
              <a:effectLst/>
              <a:latin typeface="Arial" pitchFamily="34" charset="0"/>
            </a:endParaRPr>
          </a:p>
        </p:txBody>
      </p:sp>
    </p:spTree>
    <p:extLst>
      <p:ext uri="{BB962C8B-B14F-4D97-AF65-F5344CB8AC3E}">
        <p14:creationId xmlns:p14="http://schemas.microsoft.com/office/powerpoint/2010/main" val="1322950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914400"/>
            <a:ext cx="899160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33400" y="1455003"/>
            <a:ext cx="6858000" cy="830997"/>
          </a:xfrm>
          <a:prstGeom prst="rect">
            <a:avLst/>
          </a:prstGeom>
          <a:solidFill>
            <a:schemeClr val="bg1"/>
          </a:solidFill>
        </p:spPr>
        <p:txBody>
          <a:bodyPr wrap="square" rtlCol="0">
            <a:spAutoFit/>
          </a:bodyPr>
          <a:lstStyle/>
          <a:p>
            <a:r>
              <a:rPr lang="en-US" sz="4800" b="1" u="sng" dirty="0" smtClean="0">
                <a:latin typeface="Comic Sans MS" panose="030F0702030302020204" pitchFamily="66" charset="0"/>
              </a:rPr>
              <a:t>Brain Teaser #2</a:t>
            </a:r>
            <a:endParaRPr lang="en-US" sz="4800" b="1" u="sng" dirty="0">
              <a:latin typeface="Comic Sans MS" panose="030F0702030302020204" pitchFamily="66" charset="0"/>
            </a:endParaRPr>
          </a:p>
        </p:txBody>
      </p:sp>
      <p:sp>
        <p:nvSpPr>
          <p:cNvPr id="3" name="TextBox 2"/>
          <p:cNvSpPr txBox="1"/>
          <p:nvPr/>
        </p:nvSpPr>
        <p:spPr>
          <a:xfrm>
            <a:off x="685800" y="381000"/>
            <a:ext cx="7315200" cy="923330"/>
          </a:xfrm>
          <a:prstGeom prst="rect">
            <a:avLst/>
          </a:prstGeom>
          <a:noFill/>
        </p:spPr>
        <p:txBody>
          <a:bodyPr wrap="square" rtlCol="0">
            <a:spAutoFit/>
          </a:bodyPr>
          <a:lstStyle/>
          <a:p>
            <a:pPr algn="ctr"/>
            <a:r>
              <a:rPr lang="en-US" sz="5400" b="1" dirty="0" smtClean="0">
                <a:solidFill>
                  <a:srgbClr val="FF0000"/>
                </a:solidFill>
                <a:latin typeface="Comic Sans MS" panose="030F0702030302020204" pitchFamily="66" charset="0"/>
              </a:rPr>
              <a:t>Referee Positioning</a:t>
            </a:r>
            <a:endParaRPr lang="en-US" sz="5400" b="1" dirty="0">
              <a:solidFill>
                <a:srgbClr val="FF0000"/>
              </a:solidFill>
              <a:latin typeface="Comic Sans MS" panose="030F0702030302020204" pitchFamily="66" charset="0"/>
            </a:endParaRPr>
          </a:p>
        </p:txBody>
      </p:sp>
      <p:sp>
        <p:nvSpPr>
          <p:cNvPr id="5" name="Oval 4"/>
          <p:cNvSpPr/>
          <p:nvPr/>
        </p:nvSpPr>
        <p:spPr>
          <a:xfrm>
            <a:off x="1260765" y="5230090"/>
            <a:ext cx="1828800" cy="762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020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39" y="828368"/>
            <a:ext cx="9144000" cy="6029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1683603"/>
            <a:ext cx="6858000" cy="830997"/>
          </a:xfrm>
          <a:prstGeom prst="rect">
            <a:avLst/>
          </a:prstGeom>
          <a:solidFill>
            <a:schemeClr val="bg1"/>
          </a:solidFill>
        </p:spPr>
        <p:txBody>
          <a:bodyPr wrap="square" rtlCol="0">
            <a:spAutoFit/>
          </a:bodyPr>
          <a:lstStyle/>
          <a:p>
            <a:r>
              <a:rPr lang="en-US" sz="4800" b="1" u="sng" dirty="0" smtClean="0">
                <a:latin typeface="Comic Sans MS" panose="030F0702030302020204" pitchFamily="66" charset="0"/>
              </a:rPr>
              <a:t>Brain Teaser #3</a:t>
            </a:r>
            <a:endParaRPr lang="en-US" sz="4800" b="1" u="sng" dirty="0">
              <a:latin typeface="Comic Sans MS" panose="030F0702030302020204" pitchFamily="66" charset="0"/>
            </a:endParaRPr>
          </a:p>
        </p:txBody>
      </p:sp>
      <p:sp>
        <p:nvSpPr>
          <p:cNvPr id="4" name="TextBox 3"/>
          <p:cNvSpPr txBox="1"/>
          <p:nvPr/>
        </p:nvSpPr>
        <p:spPr>
          <a:xfrm>
            <a:off x="685800" y="381000"/>
            <a:ext cx="7315200" cy="923330"/>
          </a:xfrm>
          <a:prstGeom prst="rect">
            <a:avLst/>
          </a:prstGeom>
          <a:noFill/>
        </p:spPr>
        <p:txBody>
          <a:bodyPr wrap="square" rtlCol="0">
            <a:spAutoFit/>
          </a:bodyPr>
          <a:lstStyle/>
          <a:p>
            <a:pPr algn="ctr"/>
            <a:r>
              <a:rPr lang="en-US" sz="5400" b="1" dirty="0" smtClean="0">
                <a:solidFill>
                  <a:srgbClr val="FF0000"/>
                </a:solidFill>
                <a:latin typeface="Comic Sans MS" panose="030F0702030302020204" pitchFamily="66" charset="0"/>
              </a:rPr>
              <a:t>Referee Positioning</a:t>
            </a:r>
            <a:endParaRPr lang="en-US" sz="5400" b="1" dirty="0">
              <a:solidFill>
                <a:srgbClr val="FF0000"/>
              </a:solidFill>
              <a:latin typeface="Comic Sans MS" panose="030F0702030302020204" pitchFamily="66" charset="0"/>
            </a:endParaRPr>
          </a:p>
        </p:txBody>
      </p:sp>
      <p:sp>
        <p:nvSpPr>
          <p:cNvPr id="5" name="Oval 4"/>
          <p:cNvSpPr/>
          <p:nvPr/>
        </p:nvSpPr>
        <p:spPr>
          <a:xfrm>
            <a:off x="1260765" y="4620490"/>
            <a:ext cx="1828800" cy="762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527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931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16141"/>
            <a:ext cx="9144000" cy="680100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457200" y="838200"/>
            <a:ext cx="184731" cy="369332"/>
          </a:xfrm>
          <a:prstGeom prst="rect">
            <a:avLst/>
          </a:prstGeom>
          <a:noFill/>
        </p:spPr>
        <p:txBody>
          <a:bodyPr wrap="none" rtlCol="0">
            <a:spAutoFit/>
          </a:bodyPr>
          <a:lstStyle/>
          <a:p>
            <a:endParaRPr lang="en-US" dirty="0"/>
          </a:p>
        </p:txBody>
      </p:sp>
      <p:sp>
        <p:nvSpPr>
          <p:cNvPr id="7" name="TextBox 6"/>
          <p:cNvSpPr txBox="1"/>
          <p:nvPr/>
        </p:nvSpPr>
        <p:spPr>
          <a:xfrm>
            <a:off x="457200" y="1055847"/>
            <a:ext cx="6858000" cy="830997"/>
          </a:xfrm>
          <a:prstGeom prst="rect">
            <a:avLst/>
          </a:prstGeom>
          <a:solidFill>
            <a:schemeClr val="bg1"/>
          </a:solidFill>
        </p:spPr>
        <p:txBody>
          <a:bodyPr wrap="square" rtlCol="0">
            <a:spAutoFit/>
          </a:bodyPr>
          <a:lstStyle/>
          <a:p>
            <a:r>
              <a:rPr lang="en-US" sz="4800" b="1" u="sng" dirty="0" smtClean="0">
                <a:latin typeface="Comic Sans MS" panose="030F0702030302020204" pitchFamily="66" charset="0"/>
              </a:rPr>
              <a:t>Brain Teaser #4</a:t>
            </a:r>
            <a:endParaRPr lang="en-US" sz="4800" b="1" u="sng" dirty="0">
              <a:latin typeface="Comic Sans MS" panose="030F0702030302020204" pitchFamily="66" charset="0"/>
            </a:endParaRPr>
          </a:p>
        </p:txBody>
      </p:sp>
      <p:sp>
        <p:nvSpPr>
          <p:cNvPr id="6" name="TextBox 5"/>
          <p:cNvSpPr txBox="1"/>
          <p:nvPr/>
        </p:nvSpPr>
        <p:spPr>
          <a:xfrm>
            <a:off x="1066800" y="228600"/>
            <a:ext cx="6553200" cy="830997"/>
          </a:xfrm>
          <a:prstGeom prst="rect">
            <a:avLst/>
          </a:prstGeom>
          <a:noFill/>
        </p:spPr>
        <p:txBody>
          <a:bodyPr wrap="square" rtlCol="0">
            <a:spAutoFit/>
          </a:bodyPr>
          <a:lstStyle/>
          <a:p>
            <a:pPr algn="ctr"/>
            <a:r>
              <a:rPr lang="en-US" sz="4800" b="1" dirty="0" smtClean="0">
                <a:solidFill>
                  <a:srgbClr val="FF0000"/>
                </a:solidFill>
                <a:latin typeface="Comic Sans MS" panose="030F0702030302020204" pitchFamily="66" charset="0"/>
              </a:rPr>
              <a:t>Handling</a:t>
            </a:r>
            <a:endParaRPr lang="en-US" sz="4800" b="1" dirty="0">
              <a:solidFill>
                <a:srgbClr val="FF0000"/>
              </a:solidFill>
              <a:latin typeface="Comic Sans MS" panose="030F0702030302020204" pitchFamily="66" charset="0"/>
            </a:endParaRPr>
          </a:p>
        </p:txBody>
      </p:sp>
      <p:sp>
        <p:nvSpPr>
          <p:cNvPr id="10" name="Oval 9"/>
          <p:cNvSpPr/>
          <p:nvPr/>
        </p:nvSpPr>
        <p:spPr>
          <a:xfrm>
            <a:off x="5867400" y="5181600"/>
            <a:ext cx="7620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003965" y="5209310"/>
            <a:ext cx="7620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103420" y="5216235"/>
            <a:ext cx="7620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215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838200"/>
            <a:ext cx="184731" cy="369332"/>
          </a:xfrm>
          <a:prstGeom prst="rect">
            <a:avLst/>
          </a:prstGeom>
          <a:noFill/>
        </p:spPr>
        <p:txBody>
          <a:bodyPr wrap="none" rtlCol="0">
            <a:spAutoFit/>
          </a:bodyPr>
          <a:lstStyle/>
          <a:p>
            <a:endParaRPr lang="en-US" dirty="0"/>
          </a:p>
        </p:txBody>
      </p:sp>
      <p:sp>
        <p:nvSpPr>
          <p:cNvPr id="7" name="TextBox 6"/>
          <p:cNvSpPr txBox="1"/>
          <p:nvPr/>
        </p:nvSpPr>
        <p:spPr>
          <a:xfrm>
            <a:off x="457200" y="1302603"/>
            <a:ext cx="6858000" cy="830997"/>
          </a:xfrm>
          <a:prstGeom prst="rect">
            <a:avLst/>
          </a:prstGeom>
          <a:solidFill>
            <a:schemeClr val="bg1"/>
          </a:solidFill>
        </p:spPr>
        <p:txBody>
          <a:bodyPr wrap="square" rtlCol="0">
            <a:spAutoFit/>
          </a:bodyPr>
          <a:lstStyle/>
          <a:p>
            <a:r>
              <a:rPr lang="en-US" sz="4800" b="1" u="sng" dirty="0" smtClean="0">
                <a:latin typeface="Comic Sans MS" panose="030F0702030302020204" pitchFamily="66" charset="0"/>
              </a:rPr>
              <a:t>Brain Teaser #5</a:t>
            </a:r>
            <a:endParaRPr lang="en-US" sz="4800" b="1" u="sng" dirty="0">
              <a:latin typeface="Comic Sans MS" panose="030F0702030302020204" pitchFamily="66" charset="0"/>
            </a:endParaRPr>
          </a:p>
        </p:txBody>
      </p:sp>
      <p:sp>
        <p:nvSpPr>
          <p:cNvPr id="6" name="TextBox 5"/>
          <p:cNvSpPr txBox="1"/>
          <p:nvPr/>
        </p:nvSpPr>
        <p:spPr>
          <a:xfrm>
            <a:off x="1066800" y="228600"/>
            <a:ext cx="6553200" cy="830997"/>
          </a:xfrm>
          <a:prstGeom prst="rect">
            <a:avLst/>
          </a:prstGeom>
          <a:noFill/>
        </p:spPr>
        <p:txBody>
          <a:bodyPr wrap="square" rtlCol="0">
            <a:spAutoFit/>
          </a:bodyPr>
          <a:lstStyle/>
          <a:p>
            <a:pPr algn="ctr"/>
            <a:r>
              <a:rPr lang="en-US" sz="4800" b="1" dirty="0" smtClean="0">
                <a:solidFill>
                  <a:srgbClr val="FF0000"/>
                </a:solidFill>
                <a:latin typeface="Comic Sans MS" panose="030F0702030302020204" pitchFamily="66" charset="0"/>
              </a:rPr>
              <a:t>Handling</a:t>
            </a:r>
            <a:endParaRPr lang="en-US" sz="4800" b="1" dirty="0">
              <a:solidFill>
                <a:srgbClr val="FF0000"/>
              </a:solidFill>
              <a:latin typeface="Comic Sans MS" panose="030F0702030302020204" pitchFamily="66" charset="0"/>
            </a:endParaRPr>
          </a:p>
        </p:txBody>
      </p:sp>
      <p:pic>
        <p:nvPicPr>
          <p:cNvPr id="9318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362200"/>
            <a:ext cx="9236006" cy="4495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4114800" y="4980710"/>
            <a:ext cx="1828800" cy="914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080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010384"/>
            <a:ext cx="9142239" cy="5076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57200" y="1066800"/>
            <a:ext cx="6858000" cy="830997"/>
          </a:xfrm>
          <a:prstGeom prst="rect">
            <a:avLst/>
          </a:prstGeom>
          <a:solidFill>
            <a:schemeClr val="bg1"/>
          </a:solidFill>
        </p:spPr>
        <p:txBody>
          <a:bodyPr wrap="square" rtlCol="0">
            <a:spAutoFit/>
          </a:bodyPr>
          <a:lstStyle/>
          <a:p>
            <a:r>
              <a:rPr lang="en-US" sz="4800" b="1" u="sng" dirty="0" smtClean="0">
                <a:latin typeface="Comic Sans MS" panose="030F0702030302020204" pitchFamily="66" charset="0"/>
              </a:rPr>
              <a:t>Brain Teaser #6</a:t>
            </a:r>
            <a:endParaRPr lang="en-US" sz="4800" b="1" u="sng" dirty="0">
              <a:latin typeface="Comic Sans MS" panose="030F0702030302020204" pitchFamily="66" charset="0"/>
            </a:endParaRPr>
          </a:p>
        </p:txBody>
      </p:sp>
      <p:sp>
        <p:nvSpPr>
          <p:cNvPr id="6" name="TextBox 5"/>
          <p:cNvSpPr txBox="1"/>
          <p:nvPr/>
        </p:nvSpPr>
        <p:spPr>
          <a:xfrm>
            <a:off x="1066800" y="228600"/>
            <a:ext cx="6553200" cy="830997"/>
          </a:xfrm>
          <a:prstGeom prst="rect">
            <a:avLst/>
          </a:prstGeom>
          <a:noFill/>
        </p:spPr>
        <p:txBody>
          <a:bodyPr wrap="square" rtlCol="0">
            <a:spAutoFit/>
          </a:bodyPr>
          <a:lstStyle/>
          <a:p>
            <a:pPr algn="ctr"/>
            <a:r>
              <a:rPr lang="en-US" sz="4800" b="1" dirty="0" smtClean="0">
                <a:solidFill>
                  <a:srgbClr val="FF0000"/>
                </a:solidFill>
                <a:latin typeface="Comic Sans MS" panose="030F0702030302020204" pitchFamily="66" charset="0"/>
              </a:rPr>
              <a:t>AR Involvement</a:t>
            </a:r>
            <a:endParaRPr lang="en-US" sz="4800" b="1" dirty="0">
              <a:solidFill>
                <a:srgbClr val="FF0000"/>
              </a:solidFill>
              <a:latin typeface="Comic Sans MS" panose="030F0702030302020204" pitchFamily="66" charset="0"/>
            </a:endParaRPr>
          </a:p>
        </p:txBody>
      </p:sp>
      <p:sp>
        <p:nvSpPr>
          <p:cNvPr id="7" name="Oval 6"/>
          <p:cNvSpPr/>
          <p:nvPr/>
        </p:nvSpPr>
        <p:spPr>
          <a:xfrm>
            <a:off x="2209800" y="5957455"/>
            <a:ext cx="16002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393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244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57200" y="1066800"/>
            <a:ext cx="6858000" cy="830997"/>
          </a:xfrm>
          <a:prstGeom prst="rect">
            <a:avLst/>
          </a:prstGeom>
          <a:solidFill>
            <a:schemeClr val="bg1"/>
          </a:solidFill>
        </p:spPr>
        <p:txBody>
          <a:bodyPr wrap="square" rtlCol="0">
            <a:spAutoFit/>
          </a:bodyPr>
          <a:lstStyle/>
          <a:p>
            <a:r>
              <a:rPr lang="en-US" sz="4800" b="1" u="sng" dirty="0" smtClean="0">
                <a:latin typeface="Comic Sans MS" panose="030F0702030302020204" pitchFamily="66" charset="0"/>
              </a:rPr>
              <a:t>Brain Teaser #7</a:t>
            </a:r>
            <a:endParaRPr lang="en-US" sz="4800" b="1" u="sng" dirty="0">
              <a:latin typeface="Comic Sans MS" panose="030F0702030302020204" pitchFamily="66" charset="0"/>
            </a:endParaRPr>
          </a:p>
        </p:txBody>
      </p:sp>
      <p:sp>
        <p:nvSpPr>
          <p:cNvPr id="6" name="TextBox 5"/>
          <p:cNvSpPr txBox="1"/>
          <p:nvPr/>
        </p:nvSpPr>
        <p:spPr>
          <a:xfrm>
            <a:off x="1066800" y="228600"/>
            <a:ext cx="6553200" cy="830997"/>
          </a:xfrm>
          <a:prstGeom prst="rect">
            <a:avLst/>
          </a:prstGeom>
          <a:noFill/>
        </p:spPr>
        <p:txBody>
          <a:bodyPr wrap="square" rtlCol="0">
            <a:spAutoFit/>
          </a:bodyPr>
          <a:lstStyle/>
          <a:p>
            <a:pPr algn="ctr"/>
            <a:r>
              <a:rPr lang="en-US" sz="4800" b="1" dirty="0" smtClean="0">
                <a:solidFill>
                  <a:srgbClr val="FF0000"/>
                </a:solidFill>
                <a:latin typeface="Comic Sans MS" panose="030F0702030302020204" pitchFamily="66" charset="0"/>
              </a:rPr>
              <a:t>AR Involvement</a:t>
            </a:r>
            <a:endParaRPr lang="en-US" sz="4800" b="1" dirty="0">
              <a:solidFill>
                <a:srgbClr val="FF0000"/>
              </a:solidFill>
              <a:latin typeface="Comic Sans MS" panose="030F0702030302020204" pitchFamily="66" charset="0"/>
            </a:endParaRPr>
          </a:p>
        </p:txBody>
      </p:sp>
      <p:sp>
        <p:nvSpPr>
          <p:cNvPr id="7" name="Oval 6"/>
          <p:cNvSpPr/>
          <p:nvPr/>
        </p:nvSpPr>
        <p:spPr>
          <a:xfrm>
            <a:off x="1260765" y="3657600"/>
            <a:ext cx="1828800" cy="762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270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66800"/>
            <a:ext cx="6858000" cy="830997"/>
          </a:xfrm>
          <a:prstGeom prst="rect">
            <a:avLst/>
          </a:prstGeom>
          <a:noFill/>
        </p:spPr>
        <p:txBody>
          <a:bodyPr wrap="square" rtlCol="0">
            <a:spAutoFit/>
          </a:bodyPr>
          <a:lstStyle/>
          <a:p>
            <a:r>
              <a:rPr lang="en-US" sz="4800" b="1" u="sng" dirty="0" smtClean="0">
                <a:latin typeface="Comic Sans MS" panose="030F0702030302020204" pitchFamily="66" charset="0"/>
              </a:rPr>
              <a:t>Brain Teaser #8</a:t>
            </a:r>
            <a:endParaRPr lang="en-US" sz="4800" b="1" u="sng" dirty="0">
              <a:latin typeface="Comic Sans MS" panose="030F0702030302020204" pitchFamily="66" charset="0"/>
            </a:endParaRPr>
          </a:p>
        </p:txBody>
      </p:sp>
      <p:sp>
        <p:nvSpPr>
          <p:cNvPr id="3" name="TextBox 2"/>
          <p:cNvSpPr txBox="1"/>
          <p:nvPr/>
        </p:nvSpPr>
        <p:spPr>
          <a:xfrm>
            <a:off x="1066800" y="228600"/>
            <a:ext cx="6553200" cy="830997"/>
          </a:xfrm>
          <a:prstGeom prst="rect">
            <a:avLst/>
          </a:prstGeom>
          <a:noFill/>
        </p:spPr>
        <p:txBody>
          <a:bodyPr wrap="square" rtlCol="0">
            <a:spAutoFit/>
          </a:bodyPr>
          <a:lstStyle/>
          <a:p>
            <a:pPr algn="ctr"/>
            <a:r>
              <a:rPr lang="en-US" sz="4800" b="1" dirty="0" smtClean="0">
                <a:solidFill>
                  <a:srgbClr val="FF0000"/>
                </a:solidFill>
                <a:latin typeface="Comic Sans MS" panose="030F0702030302020204" pitchFamily="66" charset="0"/>
              </a:rPr>
              <a:t>Kicks from the Mark</a:t>
            </a:r>
            <a:endParaRPr lang="en-US" sz="4800" b="1" dirty="0">
              <a:solidFill>
                <a:srgbClr val="FF0000"/>
              </a:solidFill>
              <a:latin typeface="Comic Sans MS" panose="030F07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939414"/>
            <a:ext cx="8229600" cy="4905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4156365" y="5749635"/>
            <a:ext cx="1828800" cy="7897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3194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407</Words>
  <Application>Microsoft Office PowerPoint</Application>
  <PresentationFormat>On-screen Show (4:3)</PresentationFormat>
  <Paragraphs>116</Paragraphs>
  <Slides>21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Comic Sans MS</vt:lpstr>
      <vt:lpstr>Times New Roman</vt:lpstr>
      <vt:lpstr>Office Theme</vt:lpstr>
      <vt:lpstr>Mod “A” Brain Teasers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GK Incident #1</vt:lpstr>
      <vt:lpstr>PowerPoint Presentation</vt:lpstr>
      <vt:lpstr>GK Incident #3</vt:lpstr>
      <vt:lpstr>PowerPoint Presentation</vt:lpstr>
      <vt:lpstr>GK Incident #5</vt:lpstr>
      <vt:lpstr>PowerPoint Presentation</vt:lpstr>
      <vt:lpstr>GK Incident #7</vt:lpstr>
      <vt:lpstr>PowerPoint Presentation</vt:lpstr>
      <vt:lpstr>GK Incident #9</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instruction</dc:creator>
  <cp:lastModifiedBy>BJ Jabbari</cp:lastModifiedBy>
  <cp:revision>16</cp:revision>
  <dcterms:created xsi:type="dcterms:W3CDTF">2015-09-09T22:16:08Z</dcterms:created>
  <dcterms:modified xsi:type="dcterms:W3CDTF">2015-11-09T17:08:03Z</dcterms:modified>
</cp:coreProperties>
</file>