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8" r:id="rId2"/>
    <p:sldId id="258" r:id="rId3"/>
    <p:sldId id="279" r:id="rId4"/>
    <p:sldId id="272" r:id="rId5"/>
    <p:sldId id="273" r:id="rId6"/>
    <p:sldId id="276" r:id="rId7"/>
    <p:sldId id="277" r:id="rId8"/>
    <p:sldId id="280" r:id="rId9"/>
    <p:sldId id="281" r:id="rId10"/>
    <p:sldId id="282" r:id="rId11"/>
    <p:sldId id="283" r:id="rId12"/>
    <p:sldId id="284" r:id="rId13"/>
    <p:sldId id="286" r:id="rId14"/>
    <p:sldId id="287" r:id="rId15"/>
    <p:sldId id="26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50" autoAdjust="0"/>
  </p:normalViewPr>
  <p:slideViewPr>
    <p:cSldViewPr>
      <p:cViewPr varScale="1">
        <p:scale>
          <a:sx n="62" d="100"/>
          <a:sy n="62" d="100"/>
        </p:scale>
        <p:origin x="1402"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109"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C09413D-209A-4893-AFEA-AA9BF2CB1B08}" type="datetimeFigureOut">
              <a:rPr lang="en-US"/>
              <a:pPr>
                <a:defRPr/>
              </a:pPr>
              <a:t>11/2/2015</a:t>
            </a:fld>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DCABE029-90FA-4701-BB9D-EEDE3F8C9B3A}" type="slidenum">
              <a:rPr lang="en-US"/>
              <a:pPr>
                <a:defRPr/>
              </a:pPr>
              <a:t>‹#›</a:t>
            </a:fld>
            <a:endParaRPr lang="en-US"/>
          </a:p>
        </p:txBody>
      </p:sp>
    </p:spTree>
    <p:extLst>
      <p:ext uri="{BB962C8B-B14F-4D97-AF65-F5344CB8AC3E}">
        <p14:creationId xmlns:p14="http://schemas.microsoft.com/office/powerpoint/2010/main" val="4235787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06D9547-9886-462F-B644-624719F3945E}" type="datetimeFigureOut">
              <a:rPr lang="en-US"/>
              <a:pPr>
                <a:defRPr/>
              </a:pPr>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FD9468F-E6C8-472B-A9C4-57EB2BC4BA43}" type="slidenum">
              <a:rPr lang="en-US"/>
              <a:pPr>
                <a:defRPr/>
              </a:pPr>
              <a:t>‹#›</a:t>
            </a:fld>
            <a:endParaRPr lang="en-US"/>
          </a:p>
        </p:txBody>
      </p:sp>
    </p:spTree>
    <p:extLst>
      <p:ext uri="{BB962C8B-B14F-4D97-AF65-F5344CB8AC3E}">
        <p14:creationId xmlns:p14="http://schemas.microsoft.com/office/powerpoint/2010/main" val="2122400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175063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886692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149981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bwMode="auto">
          <a:noFill/>
          <a:ln>
            <a:solidFill>
              <a:srgbClr val="000000"/>
            </a:solidFill>
            <a:miter lim="800000"/>
            <a:headEnd/>
            <a:tailEnd/>
          </a:ln>
        </p:spPr>
      </p:sp>
      <p:sp>
        <p:nvSpPr>
          <p:cNvPr id="3891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520488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782132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9633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1FFB80-6777-4668-A313-104557C7B7F4}"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2500430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Ask the audience to tell you the differences between the keeper and other players.  </a:t>
            </a:r>
          </a:p>
          <a:p>
            <a:pPr eaLnBrk="1" hangingPunct="1">
              <a:spcBef>
                <a:spcPct val="0"/>
              </a:spcBef>
            </a:pPr>
            <a:endParaRPr lang="en-US" smtClean="0"/>
          </a:p>
          <a:p>
            <a:pPr eaLnBrk="1" hangingPunct="1">
              <a:spcBef>
                <a:spcPct val="0"/>
              </a:spcBef>
            </a:pPr>
            <a:r>
              <a:rPr lang="en-US" smtClean="0"/>
              <a:t>After some discussion, go the list on the slide.</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9DF0B8-BC06-4A04-9239-C9104D7DB7D9}" type="slidenum">
              <a:rPr lang="en-US"/>
              <a:pPr fontAlgn="base">
                <a:spcBef>
                  <a:spcPct val="0"/>
                </a:spcBef>
                <a:spcAft>
                  <a:spcPct val="0"/>
                </a:spcAft>
                <a:defRPr/>
              </a:pPr>
              <a:t>2</a:t>
            </a:fld>
            <a:endParaRPr lang="en-US"/>
          </a:p>
        </p:txBody>
      </p:sp>
    </p:spTree>
    <p:extLst>
      <p:ext uri="{BB962C8B-B14F-4D97-AF65-F5344CB8AC3E}">
        <p14:creationId xmlns:p14="http://schemas.microsoft.com/office/powerpoint/2010/main" val="2421965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CFB0346-478D-4B53-809B-2353C55280F1}" type="slidenum">
              <a:rPr lang="en-US" sz="1200">
                <a:latin typeface="Calibri" pitchFamily="34" charset="0"/>
              </a:rPr>
              <a:pPr algn="r"/>
              <a:t>3</a:t>
            </a:fld>
            <a:endParaRPr lang="en-US" sz="1200">
              <a:latin typeface="Calibri" pitchFamily="34" charset="0"/>
            </a:endParaRPr>
          </a:p>
        </p:txBody>
      </p:sp>
    </p:spTree>
    <p:extLst>
      <p:ext uri="{BB962C8B-B14F-4D97-AF65-F5344CB8AC3E}">
        <p14:creationId xmlns:p14="http://schemas.microsoft.com/office/powerpoint/2010/main" val="1166581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final point on the last slide – the 4 IFK that can be committed by the keeper.  </a:t>
            </a:r>
          </a:p>
          <a:p>
            <a:pPr eaLnBrk="1" hangingPunct="1">
              <a:spcBef>
                <a:spcPct val="0"/>
              </a:spcBef>
            </a:pPr>
            <a:endParaRPr lang="en-US" smtClean="0"/>
          </a:p>
          <a:p>
            <a:pPr eaLnBrk="1" hangingPunct="1">
              <a:spcBef>
                <a:spcPct val="0"/>
              </a:spcBef>
            </a:pPr>
            <a:r>
              <a:rPr lang="en-US" smtClean="0"/>
              <a:t>Again, ask the audience and after some discussion – go to the slide.</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F3794A-6F11-4782-98E1-0404F34B5081}" type="slidenum">
              <a:rPr lang="en-US"/>
              <a:pPr fontAlgn="base">
                <a:spcBef>
                  <a:spcPct val="0"/>
                </a:spcBef>
                <a:spcAft>
                  <a:spcPct val="0"/>
                </a:spcAft>
                <a:defRPr/>
              </a:pPr>
              <a:t>4</a:t>
            </a:fld>
            <a:endParaRPr lang="en-US"/>
          </a:p>
        </p:txBody>
      </p:sp>
    </p:spTree>
    <p:extLst>
      <p:ext uri="{BB962C8B-B14F-4D97-AF65-F5344CB8AC3E}">
        <p14:creationId xmlns:p14="http://schemas.microsoft.com/office/powerpoint/2010/main" val="1387826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Ask what else the Laws say about the keeper – do you protect them?  </a:t>
            </a:r>
          </a:p>
          <a:p>
            <a:pPr eaLnBrk="1" hangingPunct="1">
              <a:spcBef>
                <a:spcPct val="0"/>
              </a:spcBef>
            </a:pPr>
            <a:endParaRPr lang="en-US" smtClean="0"/>
          </a:p>
          <a:p>
            <a:pPr eaLnBrk="1" hangingPunct="1">
              <a:spcBef>
                <a:spcPct val="0"/>
              </a:spcBef>
            </a:pPr>
            <a:r>
              <a:rPr lang="en-US" smtClean="0"/>
              <a:t>Do you allow them to raise their knee when taking the ball out of play?  </a:t>
            </a:r>
          </a:p>
          <a:p>
            <a:pPr eaLnBrk="1" hangingPunct="1">
              <a:spcBef>
                <a:spcPct val="0"/>
              </a:spcBef>
            </a:pPr>
            <a:endParaRPr lang="en-US" smtClean="0"/>
          </a:p>
          <a:p>
            <a:pPr eaLnBrk="1" hangingPunct="1">
              <a:spcBef>
                <a:spcPct val="0"/>
              </a:spcBef>
            </a:pPr>
            <a:r>
              <a:rPr lang="en-US" smtClean="0"/>
              <a:t>After some discussion – go to the text on the slide and make the point that the keeper isn’t really special when it comes to fouls.  </a:t>
            </a:r>
          </a:p>
          <a:p>
            <a:pPr eaLnBrk="1" hangingPunct="1">
              <a:spcBef>
                <a:spcPct val="0"/>
              </a:spcBef>
            </a:pPr>
            <a:endParaRPr lang="en-US" smtClean="0"/>
          </a:p>
          <a:p>
            <a:pPr eaLnBrk="1" hangingPunct="1">
              <a:spcBef>
                <a:spcPct val="0"/>
              </a:spcBef>
            </a:pPr>
            <a:r>
              <a:rPr lang="en-US" smtClean="0"/>
              <a:t>The can (and do) commit fouls like any other player – and you as the referee have to manage this.</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DF18F9-DCEA-491D-9FBB-0C0CE20B4D15}"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47746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DB825F-5E22-4372-B8A6-CD337FCDB75D}"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2299847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 the group discussion – classify what you should do with the incident using the following tale of actions.</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45C9A9-15A9-4896-9F44-515602A5A3E3}" type="slidenum">
              <a:rPr lang="en-US"/>
              <a:pPr fontAlgn="base">
                <a:spcBef>
                  <a:spcPct val="0"/>
                </a:spcBef>
                <a:spcAft>
                  <a:spcPct val="0"/>
                </a:spcAft>
                <a:defRPr/>
              </a:pPr>
              <a:t>7</a:t>
            </a:fld>
            <a:endParaRPr lang="en-US"/>
          </a:p>
        </p:txBody>
      </p:sp>
    </p:spTree>
    <p:extLst>
      <p:ext uri="{BB962C8B-B14F-4D97-AF65-F5344CB8AC3E}">
        <p14:creationId xmlns:p14="http://schemas.microsoft.com/office/powerpoint/2010/main" val="2031682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578990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630664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B94475-DB3B-4020-A742-3C0732146747}" type="datetimeFigureOut">
              <a:rPr lang="en-US"/>
              <a:pPr>
                <a:defRPr/>
              </a:pPr>
              <a:t>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9D48161-3584-46E2-84F9-2155C1D7DE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42ED55-04B8-43F6-AC96-3E66DA0BC24F}" type="datetimeFigureOut">
              <a:rPr lang="en-US"/>
              <a:pPr>
                <a:defRPr/>
              </a:pPr>
              <a:t>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072E40-C601-473E-93F7-6DA2B3447C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C643AE-7CC1-4255-9904-D4B6243535B1}" type="datetimeFigureOut">
              <a:rPr lang="en-US"/>
              <a:pPr>
                <a:defRPr/>
              </a:pPr>
              <a:t>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EE7FEC-2CA2-4FB4-AA18-242927FC50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i="0" baseline="0">
                <a:latin typeface="Comic Sans MS" pitchFamily="66" charset="0"/>
              </a:defRPr>
            </a:lvl1pPr>
            <a:lvl2pPr>
              <a:defRPr b="1" i="0" baseline="0">
                <a:latin typeface="Comic Sans MS" pitchFamily="66" charset="0"/>
              </a:defRPr>
            </a:lvl2pPr>
            <a:lvl3pPr>
              <a:defRPr b="1" i="0" baseline="0">
                <a:latin typeface="Comic Sans MS" pitchFamily="66" charset="0"/>
              </a:defRPr>
            </a:lvl3pPr>
            <a:lvl4pPr>
              <a:defRPr b="1" i="0" baseline="0">
                <a:latin typeface="Comic Sans MS" pitchFamily="66" charset="0"/>
              </a:defRPr>
            </a:lvl4pPr>
            <a:lvl5pPr>
              <a:defRPr b="1" i="0" baseline="0">
                <a:latin typeface="Comic Sans MS"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D5DBB22-3B47-4965-8579-EFAA263E1488}" type="datetimeFigureOut">
              <a:rPr lang="en-US"/>
              <a:pPr>
                <a:defRPr/>
              </a:pPr>
              <a:t>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9EED8-FCF2-48C5-9936-A428CAA869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C348F3-0BA8-44C4-8788-7DE9925A1D99}" type="datetimeFigureOut">
              <a:rPr lang="en-US"/>
              <a:pPr>
                <a:defRPr/>
              </a:pPr>
              <a:t>11/2/2015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D7F4E0-2FF6-4812-8DBA-EE162F1D06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575C54-344B-4A62-A04C-54FB1F0EA00F}" type="datetimeFigureOut">
              <a:rPr lang="en-US"/>
              <a:pPr>
                <a:defRPr/>
              </a:pPr>
              <a:t>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9625F-A126-4F8A-8DE9-2B191DD7BA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C2FF3F-DDDE-43D3-B3C9-D2BB9D8B4BD3}" type="datetimeFigureOut">
              <a:rPr lang="en-US"/>
              <a:pPr>
                <a:defRPr/>
              </a:pPr>
              <a:t>11/2/2015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95A099-FBD4-46BE-8D95-6A57DFF519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24A6162-2A32-4453-B4DF-F9146FAFF4BB}" type="datetimeFigureOut">
              <a:rPr lang="en-US"/>
              <a:pPr>
                <a:defRPr/>
              </a:pPr>
              <a:t>11/2/2015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4B0C6C-4534-4DCA-AEC4-F566A3A1FCF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568845-C3E4-4D34-86D2-9B421CCD6F12}" type="datetimeFigureOut">
              <a:rPr lang="en-US"/>
              <a:pPr>
                <a:defRPr/>
              </a:pPr>
              <a:t>11/2/2015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E2507A-4127-4968-9900-07534DBD9E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96AEFE-5EF4-4A17-ADC3-A99BD7792E7B}" type="datetimeFigureOut">
              <a:rPr lang="en-US"/>
              <a:pPr>
                <a:defRPr/>
              </a:pPr>
              <a:t>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B53AA0-CB8F-4A5A-B460-1292B603CF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B3552D-1B83-4199-857D-C7BFB46DF66E}" type="datetimeFigureOut">
              <a:rPr lang="en-US"/>
              <a:pPr>
                <a:defRPr/>
              </a:pPr>
              <a:t>11/2/2015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1DB4A7-0AB2-46CC-AB1E-E356817FBE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1E558ED-FE85-42CF-A93E-910E80BA8549}" type="datetimeFigureOut">
              <a:rPr lang="en-US"/>
              <a:pPr>
                <a:defRPr/>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91870F-627B-4E3C-B253-15FD22583A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2590800" y="1219200"/>
            <a:ext cx="6553200" cy="4038600"/>
          </a:xfrm>
          <a:solidFill>
            <a:schemeClr val="bg1"/>
          </a:solidFill>
        </p:spPr>
        <p:txBody>
          <a:bodyPr/>
          <a:lstStyle/>
          <a:p>
            <a:pPr eaLnBrk="1" hangingPunct="1"/>
            <a:r>
              <a:rPr lang="en-US" sz="4800" b="1" smtClean="0">
                <a:latin typeface="Comic Sans MS" pitchFamily="66" charset="0"/>
              </a:rPr>
              <a:t>Goalkeeper  Incidents </a:t>
            </a:r>
          </a:p>
        </p:txBody>
      </p:sp>
      <p:pic>
        <p:nvPicPr>
          <p:cNvPr id="15362" name="Picture 4" descr="header_01.jpg"/>
          <p:cNvPicPr>
            <a:picLocks noChangeAspect="1"/>
          </p:cNvPicPr>
          <p:nvPr/>
        </p:nvPicPr>
        <p:blipFill>
          <a:blip r:embed="rId3" cstate="print"/>
          <a:srcRect/>
          <a:stretch>
            <a:fillRect/>
          </a:stretch>
        </p:blipFill>
        <p:spPr bwMode="auto">
          <a:xfrm>
            <a:off x="0" y="0"/>
            <a:ext cx="9144000" cy="1412875"/>
          </a:xfrm>
          <a:prstGeom prst="rect">
            <a:avLst/>
          </a:prstGeom>
          <a:noFill/>
          <a:ln w="9525">
            <a:noFill/>
            <a:miter lim="800000"/>
            <a:headEnd/>
            <a:tailEnd/>
          </a:ln>
        </p:spPr>
      </p:pic>
      <p:sp>
        <p:nvSpPr>
          <p:cNvPr id="6" name="Rectangle 5"/>
          <p:cNvSpPr>
            <a:spLocks noChangeArrowheads="1"/>
          </p:cNvSpPr>
          <p:nvPr/>
        </p:nvSpPr>
        <p:spPr bwMode="auto">
          <a:xfrm>
            <a:off x="0" y="4648200"/>
            <a:ext cx="9144000" cy="2209800"/>
          </a:xfrm>
          <a:prstGeom prst="rect">
            <a:avLst/>
          </a:prstGeom>
          <a:solidFill>
            <a:schemeClr val="bg1"/>
          </a:solidFill>
          <a:ln w="12700">
            <a:noFill/>
            <a:miter lim="800000"/>
            <a:headEnd type="none" w="sm" len="sm"/>
            <a:tailEnd type="none" w="sm" len="sm"/>
          </a:ln>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fontAlgn="auto" hangingPunct="0">
              <a:spcBef>
                <a:spcPts val="0"/>
              </a:spcBef>
              <a:spcAft>
                <a:spcPts val="0"/>
              </a:spcAft>
              <a:defRPr/>
            </a:pPr>
            <a:r>
              <a:rPr lang="en-US" sz="3600" b="1" dirty="0" smtClean="0">
                <a:solidFill>
                  <a:schemeClr val="tx1">
                    <a:lumMod val="95000"/>
                    <a:lumOff val="5000"/>
                  </a:schemeClr>
                </a:solidFill>
                <a:latin typeface="Comic Sans MS" pitchFamily="66" charset="0"/>
              </a:rPr>
              <a:t>Ohio </a:t>
            </a:r>
            <a:r>
              <a:rPr lang="en-US" sz="3600" b="1" dirty="0">
                <a:solidFill>
                  <a:schemeClr val="tx1">
                    <a:lumMod val="95000"/>
                    <a:lumOff val="5000"/>
                  </a:schemeClr>
                </a:solidFill>
                <a:latin typeface="Comic Sans MS" pitchFamily="66" charset="0"/>
              </a:rPr>
              <a:t>South </a:t>
            </a:r>
            <a:r>
              <a:rPr lang="en-US" sz="3600" b="1" dirty="0" smtClean="0">
                <a:solidFill>
                  <a:schemeClr val="tx1">
                    <a:lumMod val="95000"/>
                    <a:lumOff val="5000"/>
                  </a:schemeClr>
                </a:solidFill>
                <a:latin typeface="Comic Sans MS" pitchFamily="66" charset="0"/>
              </a:rPr>
              <a:t>2016</a:t>
            </a:r>
          </a:p>
          <a:p>
            <a:pPr algn="ctr" eaLnBrk="0" fontAlgn="auto" hangingPunct="0">
              <a:spcBef>
                <a:spcPts val="0"/>
              </a:spcBef>
              <a:spcAft>
                <a:spcPts val="0"/>
              </a:spcAft>
              <a:defRPr/>
            </a:pPr>
            <a:r>
              <a:rPr lang="en-US" sz="3600" b="1" dirty="0" smtClean="0">
                <a:solidFill>
                  <a:schemeClr val="tx1">
                    <a:lumMod val="95000"/>
                    <a:lumOff val="5000"/>
                  </a:schemeClr>
                </a:solidFill>
                <a:latin typeface="Comic Sans MS" pitchFamily="66" charset="0"/>
              </a:rPr>
              <a:t> Intermediate Referee Recertification Training </a:t>
            </a:r>
          </a:p>
          <a:p>
            <a:pPr algn="ctr" eaLnBrk="0" fontAlgn="auto" hangingPunct="0">
              <a:spcBef>
                <a:spcPts val="0"/>
              </a:spcBef>
              <a:spcAft>
                <a:spcPts val="0"/>
              </a:spcAft>
              <a:defRPr/>
            </a:pPr>
            <a:endParaRPr lang="en-US" sz="3600" b="1" dirty="0" smtClean="0">
              <a:solidFill>
                <a:schemeClr val="tx1">
                  <a:lumMod val="95000"/>
                  <a:lumOff val="5000"/>
                </a:schemeClr>
              </a:solidFill>
              <a:effectLst>
                <a:outerShdw blurRad="38100" dist="38100" dir="2700000" algn="tl">
                  <a:srgbClr val="C0C0C0"/>
                </a:outerShdw>
              </a:effectLst>
              <a:latin typeface="Comic Sans MS" pitchFamily="66" charset="0"/>
            </a:endParaRPr>
          </a:p>
          <a:p>
            <a:pPr algn="ctr" eaLnBrk="0" fontAlgn="auto" hangingPunct="0">
              <a:spcBef>
                <a:spcPts val="0"/>
              </a:spcBef>
              <a:spcAft>
                <a:spcPts val="0"/>
              </a:spcAft>
              <a:defRPr/>
            </a:pPr>
            <a:endParaRPr lang="en-US" sz="7200" dirty="0">
              <a:solidFill>
                <a:schemeClr val="tx1">
                  <a:lumMod val="95000"/>
                  <a:lumOff val="5000"/>
                </a:schemeClr>
              </a:solidFill>
              <a:effectLst>
                <a:outerShdw blurRad="38100" dist="38100" dir="2700000" algn="tl">
                  <a:srgbClr val="C0C0C0"/>
                </a:outerShdw>
              </a:effectLst>
              <a:latin typeface="Comic Sans MS" pitchFamily="66" charset="0"/>
            </a:endParaRPr>
          </a:p>
        </p:txBody>
      </p:sp>
      <p:pic>
        <p:nvPicPr>
          <p:cNvPr id="15364" name="Picture 3" descr="SHIELD_BEVEL_Large_GIF"/>
          <p:cNvPicPr>
            <a:picLocks noChangeAspect="1" noChangeArrowheads="1"/>
          </p:cNvPicPr>
          <p:nvPr/>
        </p:nvPicPr>
        <p:blipFill>
          <a:blip r:embed="rId4" cstate="print"/>
          <a:srcRect/>
          <a:stretch>
            <a:fillRect/>
          </a:stretch>
        </p:blipFill>
        <p:spPr bwMode="auto">
          <a:xfrm>
            <a:off x="1524000" y="2514600"/>
            <a:ext cx="1427342" cy="1678901"/>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0" y="427038"/>
            <a:ext cx="4191000" cy="792162"/>
          </a:xfrm>
        </p:spPr>
        <p:txBody>
          <a:bodyPr/>
          <a:lstStyle/>
          <a:p>
            <a:pPr eaLnBrk="1" hangingPunct="1"/>
            <a:r>
              <a:rPr lang="en-US" sz="3600" smtClean="0">
                <a:solidFill>
                  <a:schemeClr val="hlink"/>
                </a:solidFill>
                <a:latin typeface="Calibri" pitchFamily="34" charset="0"/>
              </a:rPr>
              <a:t>GK Incident #5</a:t>
            </a:r>
          </a:p>
        </p:txBody>
      </p:sp>
      <p:sp>
        <p:nvSpPr>
          <p:cNvPr id="33794" name="Text Box 3"/>
          <p:cNvSpPr txBox="1">
            <a:spLocks noChangeArrowheads="1"/>
          </p:cNvSpPr>
          <p:nvPr/>
        </p:nvSpPr>
        <p:spPr bwMode="auto">
          <a:xfrm>
            <a:off x="304800" y="4114800"/>
            <a:ext cx="7772400" cy="1373188"/>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b="1"/>
              <a:t>	</a:t>
            </a:r>
            <a:r>
              <a:rPr lang="en-US" sz="2800" b="1">
                <a:latin typeface="Calibri" pitchFamily="34" charset="0"/>
              </a:rPr>
              <a:t>A GK catching a high-flying ball jumps straight up in the air with his knee raised. No attacker is within playing distance of the ball.</a:t>
            </a:r>
            <a:endParaRPr lang="en-US" sz="2800">
              <a:latin typeface="Calibri" pitchFamily="34" charset="0"/>
            </a:endParaRPr>
          </a:p>
        </p:txBody>
      </p:sp>
      <p:sp>
        <p:nvSpPr>
          <p:cNvPr id="33795" name="Rectangle 4"/>
          <p:cNvSpPr>
            <a:spLocks noGrp="1"/>
          </p:cNvSpPr>
          <p:nvPr>
            <p:ph type="body" idx="1"/>
          </p:nvPr>
        </p:nvSpPr>
        <p:spPr>
          <a:xfrm>
            <a:off x="152400" y="1066800"/>
            <a:ext cx="8153400" cy="2209800"/>
          </a:xfrm>
        </p:spPr>
        <p:txBody>
          <a:bodyPr/>
          <a:lstStyle/>
          <a:p>
            <a:pPr marL="990600" lvl="1" indent="-533400" eaLnBrk="1" hangingPunct="1">
              <a:buFont typeface="Arial" charset="0"/>
              <a:buNone/>
            </a:pPr>
            <a:r>
              <a:rPr lang="en-US" smtClean="0">
                <a:latin typeface="Calibri" pitchFamily="34" charset="0"/>
              </a:rPr>
              <a:t>	A teammate of the GK is able to deliberately play the ball off his shin directly to his GK inside the Penalty Area. The GK then collects the ball with his hands and clears the ball up-field with a punt.  </a:t>
            </a:r>
          </a:p>
        </p:txBody>
      </p:sp>
      <p:sp>
        <p:nvSpPr>
          <p:cNvPr id="33796" name="Rectangle 5"/>
          <p:cNvSpPr>
            <a:spLocks/>
          </p:cNvSpPr>
          <p:nvPr/>
        </p:nvSpPr>
        <p:spPr bwMode="auto">
          <a:xfrm>
            <a:off x="0" y="3429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76200" y="427038"/>
            <a:ext cx="4191000" cy="792162"/>
          </a:xfrm>
        </p:spPr>
        <p:txBody>
          <a:bodyPr/>
          <a:lstStyle/>
          <a:p>
            <a:pPr eaLnBrk="1" hangingPunct="1"/>
            <a:r>
              <a:rPr lang="en-US" sz="3600" dirty="0" smtClean="0">
                <a:solidFill>
                  <a:schemeClr val="hlink"/>
                </a:solidFill>
                <a:latin typeface="Calibri" pitchFamily="34" charset="0"/>
              </a:rPr>
              <a:t>GK Incident #7</a:t>
            </a:r>
          </a:p>
        </p:txBody>
      </p:sp>
      <p:sp>
        <p:nvSpPr>
          <p:cNvPr id="35842" name="Text Box 3"/>
          <p:cNvSpPr txBox="1">
            <a:spLocks noChangeArrowheads="1"/>
          </p:cNvSpPr>
          <p:nvPr/>
        </p:nvSpPr>
        <p:spPr bwMode="auto">
          <a:xfrm>
            <a:off x="304800" y="4646613"/>
            <a:ext cx="8229600" cy="1373187"/>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sz="2800" b="1">
                <a:latin typeface="Calibri" pitchFamily="34" charset="0"/>
              </a:rPr>
              <a:t>	A goalkeeper who is in the process of moving to attempt to collect a loose ball within her own goal area is fair charged by an opponent.</a:t>
            </a:r>
          </a:p>
        </p:txBody>
      </p:sp>
      <p:sp>
        <p:nvSpPr>
          <p:cNvPr id="35843" name="Rectangle 4"/>
          <p:cNvSpPr>
            <a:spLocks noGrp="1"/>
          </p:cNvSpPr>
          <p:nvPr>
            <p:ph type="body" idx="1"/>
          </p:nvPr>
        </p:nvSpPr>
        <p:spPr>
          <a:xfrm>
            <a:off x="152400" y="1066800"/>
            <a:ext cx="8458200" cy="2209800"/>
          </a:xfrm>
        </p:spPr>
        <p:txBody>
          <a:bodyPr/>
          <a:lstStyle/>
          <a:p>
            <a:pPr marL="990600" lvl="1" indent="-533400" eaLnBrk="1" hangingPunct="1">
              <a:buFont typeface="Arial" charset="0"/>
              <a:buNone/>
            </a:pPr>
            <a:r>
              <a:rPr lang="en-US" dirty="0" smtClean="0">
                <a:latin typeface="Calibri" pitchFamily="34" charset="0"/>
              </a:rPr>
              <a:t>	A ball deflects off an attacker into the GK’s hands. The GK collects the ball and prepares to make a punt.  The attacker, who has turned and starting to move back toward midfield, is accidentally hit in the head by the punt from the GK.  The attacker collapses on the ground.</a:t>
            </a:r>
          </a:p>
        </p:txBody>
      </p:sp>
      <p:sp>
        <p:nvSpPr>
          <p:cNvPr id="35844" name="Rectangle 5"/>
          <p:cNvSpPr>
            <a:spLocks/>
          </p:cNvSpPr>
          <p:nvPr/>
        </p:nvSpPr>
        <p:spPr bwMode="auto">
          <a:xfrm>
            <a:off x="-76200" y="3932238"/>
            <a:ext cx="4191000" cy="792162"/>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#8</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0" y="152400"/>
            <a:ext cx="4191000" cy="792163"/>
          </a:xfrm>
        </p:spPr>
        <p:txBody>
          <a:bodyPr/>
          <a:lstStyle/>
          <a:p>
            <a:pPr eaLnBrk="1" hangingPunct="1"/>
            <a:r>
              <a:rPr lang="en-US" sz="3600" smtClean="0">
                <a:solidFill>
                  <a:schemeClr val="hlink"/>
                </a:solidFill>
                <a:latin typeface="Calibri" pitchFamily="34" charset="0"/>
              </a:rPr>
              <a:t>GK Incident #9</a:t>
            </a:r>
          </a:p>
        </p:txBody>
      </p:sp>
      <p:sp>
        <p:nvSpPr>
          <p:cNvPr id="37890" name="Text Box 3"/>
          <p:cNvSpPr txBox="1">
            <a:spLocks noChangeArrowheads="1"/>
          </p:cNvSpPr>
          <p:nvPr/>
        </p:nvSpPr>
        <p:spPr bwMode="auto">
          <a:xfrm>
            <a:off x="304800" y="3733800"/>
            <a:ext cx="8382000" cy="2654300"/>
          </a:xfrm>
          <a:prstGeom prst="rect">
            <a:avLst/>
          </a:prstGeom>
          <a:noFill/>
          <a:ln w="9525">
            <a:noFill/>
            <a:miter lim="800000"/>
            <a:headEnd/>
            <a:tailEnd/>
          </a:ln>
        </p:spPr>
        <p:txBody>
          <a:bodyPr>
            <a:spAutoFit/>
          </a:bodyPr>
          <a:lstStyle/>
          <a:p>
            <a:pPr marL="800100" lvl="1" indent="-342900" algn="just">
              <a:spcBef>
                <a:spcPct val="20000"/>
              </a:spcBef>
              <a:buFont typeface="Arial" charset="0"/>
              <a:buNone/>
            </a:pPr>
            <a:r>
              <a:rPr lang="en-US" sz="2800" b="1">
                <a:latin typeface="Calibri" pitchFamily="34" charset="0"/>
              </a:rPr>
              <a:t>	</a:t>
            </a:r>
            <a:r>
              <a:rPr lang="en-US" sz="2800" b="1"/>
              <a:t>After the GK makes a save, the attacker who took the shot accidentally (through normal momentum) brushes by the GK.  After the attacker leaves the Penalty Area, the GK, while standing in the Penalty Area, throws the ball at the attacker’s head. </a:t>
            </a:r>
            <a:endParaRPr lang="en-US" sz="2800">
              <a:latin typeface="Calibri" pitchFamily="34" charset="0"/>
            </a:endParaRPr>
          </a:p>
        </p:txBody>
      </p:sp>
      <p:sp>
        <p:nvSpPr>
          <p:cNvPr id="37891" name="Rectangle 4"/>
          <p:cNvSpPr>
            <a:spLocks noGrp="1"/>
          </p:cNvSpPr>
          <p:nvPr>
            <p:ph type="body" idx="1"/>
          </p:nvPr>
        </p:nvSpPr>
        <p:spPr>
          <a:xfrm>
            <a:off x="152400" y="838200"/>
            <a:ext cx="8153400" cy="2209800"/>
          </a:xfrm>
        </p:spPr>
        <p:txBody>
          <a:bodyPr/>
          <a:lstStyle/>
          <a:p>
            <a:pPr marL="990600" lvl="1" indent="-533400" eaLnBrk="1" hangingPunct="1">
              <a:buFont typeface="Arial" charset="0"/>
              <a:buNone/>
            </a:pPr>
            <a:r>
              <a:rPr lang="en-US" smtClean="0">
                <a:latin typeface="Calibri" pitchFamily="34" charset="0"/>
              </a:rPr>
              <a:t>	A GK challenges an attacker heading for the goal. During the challenge, with no other defenders between him and the goal, the goalkeeper trips the attacker inside the Penalty Arc.</a:t>
            </a:r>
          </a:p>
        </p:txBody>
      </p:sp>
      <p:sp>
        <p:nvSpPr>
          <p:cNvPr id="37892" name="Rectangle 5"/>
          <p:cNvSpPr>
            <a:spLocks/>
          </p:cNvSpPr>
          <p:nvPr/>
        </p:nvSpPr>
        <p:spPr bwMode="auto">
          <a:xfrm>
            <a:off x="0" y="3048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#10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pPr eaLnBrk="1" hangingPunct="1"/>
            <a:r>
              <a:rPr lang="en-US" u="sng" dirty="0" smtClean="0">
                <a:solidFill>
                  <a:schemeClr val="hlink"/>
                </a:solidFill>
                <a:latin typeface="Calibri" pitchFamily="34" charset="0"/>
              </a:rPr>
              <a:t>GK Incident – Food for Thought</a:t>
            </a:r>
          </a:p>
        </p:txBody>
      </p:sp>
      <p:sp>
        <p:nvSpPr>
          <p:cNvPr id="41986" name="Rectangle 3"/>
          <p:cNvSpPr>
            <a:spLocks noGrp="1"/>
          </p:cNvSpPr>
          <p:nvPr>
            <p:ph type="body" idx="1"/>
          </p:nvPr>
        </p:nvSpPr>
        <p:spPr>
          <a:xfrm>
            <a:off x="457200" y="1447800"/>
            <a:ext cx="8077200" cy="4906963"/>
          </a:xfrm>
          <a:solidFill>
            <a:srgbClr val="FFFF99"/>
          </a:solidFill>
          <a:ln>
            <a:solidFill>
              <a:schemeClr val="tx1"/>
            </a:solidFill>
          </a:ln>
        </p:spPr>
        <p:txBody>
          <a:bodyPr/>
          <a:lstStyle/>
          <a:p>
            <a:pPr eaLnBrk="1" hangingPunct="1">
              <a:lnSpc>
                <a:spcPct val="80000"/>
              </a:lnSpc>
              <a:buFont typeface="Arial" charset="0"/>
              <a:buNone/>
            </a:pPr>
            <a:r>
              <a:rPr lang="en-US" sz="2800" dirty="0" smtClean="0">
                <a:latin typeface="Calibri" pitchFamily="34" charset="0"/>
              </a:rPr>
              <a:t>A GK playing the ball with his feet, kicks the ball to his teammate 10 yards outside the Penalty Area.  </a:t>
            </a:r>
          </a:p>
          <a:p>
            <a:pPr eaLnBrk="1" hangingPunct="1">
              <a:lnSpc>
                <a:spcPct val="80000"/>
              </a:lnSpc>
              <a:buFont typeface="Arial" charset="0"/>
              <a:buNone/>
            </a:pPr>
            <a:r>
              <a:rPr lang="en-US" sz="2800" dirty="0" smtClean="0">
                <a:latin typeface="Calibri" pitchFamily="34" charset="0"/>
              </a:rPr>
              <a:t>The teammate kicks the ball back to the GK and the GK dribbles it with his feet to the other side of Penalty Area and kicks it to another teammate. </a:t>
            </a:r>
          </a:p>
          <a:p>
            <a:pPr eaLnBrk="1" hangingPunct="1">
              <a:lnSpc>
                <a:spcPct val="80000"/>
              </a:lnSpc>
              <a:buFont typeface="Arial" charset="0"/>
              <a:buNone/>
            </a:pPr>
            <a:r>
              <a:rPr lang="en-US" sz="2800" dirty="0" smtClean="0">
                <a:latin typeface="Calibri" pitchFamily="34" charset="0"/>
              </a:rPr>
              <a:t>This teammate receives the ball and when pressured by an opponent he kicks it back to the GK again.</a:t>
            </a:r>
          </a:p>
          <a:p>
            <a:pPr eaLnBrk="1" hangingPunct="1">
              <a:lnSpc>
                <a:spcPct val="80000"/>
              </a:lnSpc>
              <a:buFont typeface="Arial" charset="0"/>
              <a:buNone/>
            </a:pPr>
            <a:r>
              <a:rPr lang="en-US" sz="2800" dirty="0" smtClean="0">
                <a:latin typeface="Calibri" pitchFamily="34" charset="0"/>
              </a:rPr>
              <a:t>The GK then dribbles the ball around the Penalty Area with his feet, before kicking it again to the same teammate.</a:t>
            </a:r>
          </a:p>
          <a:p>
            <a:pPr eaLnBrk="1" hangingPunct="1">
              <a:lnSpc>
                <a:spcPct val="80000"/>
              </a:lnSpc>
              <a:buFont typeface="Arial" charset="0"/>
              <a:buNone/>
            </a:pPr>
            <a:r>
              <a:rPr lang="en-US" sz="2800" dirty="0" smtClean="0">
                <a:latin typeface="Calibri" pitchFamily="34" charset="0"/>
              </a:rPr>
              <a:t>The opposing players are not moving toward the ball</a:t>
            </a:r>
            <a:r>
              <a:rPr lang="en-US" sz="2800" b="0" dirty="0" smtClean="0">
                <a:latin typeface="Calibri" pitchFamily="34" charset="0"/>
              </a:rPr>
              <a:t>.</a:t>
            </a:r>
            <a:r>
              <a:rPr lang="en-US" sz="1800" b="0" dirty="0" smtClean="0">
                <a:latin typeface="Calibri" pitchFamily="34" charset="0"/>
              </a:rPr>
              <a:t>  </a:t>
            </a:r>
          </a:p>
          <a:p>
            <a:pPr eaLnBrk="1" hangingPunct="1">
              <a:lnSpc>
                <a:spcPct val="80000"/>
              </a:lnSpc>
              <a:buFont typeface="Arial" charset="0"/>
              <a:buNone/>
            </a:pPr>
            <a:endParaRPr lang="en-US" sz="1600" b="0" dirty="0" smtClean="0">
              <a:latin typeface="Calibri" pitchFamily="34" charset="0"/>
            </a:endParaRPr>
          </a:p>
          <a:p>
            <a:pPr algn="ctr" eaLnBrk="1" hangingPunct="1">
              <a:lnSpc>
                <a:spcPct val="80000"/>
              </a:lnSpc>
              <a:buFont typeface="Arial" charset="0"/>
              <a:buNone/>
            </a:pPr>
            <a:r>
              <a:rPr lang="en-US" sz="2800" dirty="0" smtClean="0">
                <a:solidFill>
                  <a:schemeClr val="hlink"/>
                </a:solidFill>
                <a:latin typeface="Calibri" pitchFamily="34" charset="0"/>
              </a:rPr>
              <a:t>When does this become time wasting?</a:t>
            </a:r>
            <a:r>
              <a:rPr lang="en-US" sz="2800" b="0" dirty="0" smtClean="0">
                <a:latin typeface="Calibri"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pPr eaLnBrk="1" hangingPunct="1"/>
            <a:r>
              <a:rPr lang="en-US" u="sng" dirty="0" smtClean="0">
                <a:solidFill>
                  <a:schemeClr val="hlink"/>
                </a:solidFill>
                <a:latin typeface="Calibri" pitchFamily="34" charset="0"/>
              </a:rPr>
              <a:t>GK Incident – Food for Thought</a:t>
            </a:r>
          </a:p>
        </p:txBody>
      </p:sp>
      <p:sp>
        <p:nvSpPr>
          <p:cNvPr id="41986" name="Rectangle 3"/>
          <p:cNvSpPr>
            <a:spLocks noGrp="1"/>
          </p:cNvSpPr>
          <p:nvPr>
            <p:ph type="body" idx="1"/>
          </p:nvPr>
        </p:nvSpPr>
        <p:spPr>
          <a:xfrm>
            <a:off x="457200" y="1828800"/>
            <a:ext cx="8077200" cy="3962400"/>
          </a:xfrm>
          <a:solidFill>
            <a:srgbClr val="FFFF99"/>
          </a:solidFill>
          <a:ln>
            <a:solidFill>
              <a:schemeClr val="tx1"/>
            </a:solidFill>
          </a:ln>
        </p:spPr>
        <p:txBody>
          <a:bodyPr/>
          <a:lstStyle/>
          <a:p>
            <a:pPr eaLnBrk="1" hangingPunct="1">
              <a:lnSpc>
                <a:spcPct val="80000"/>
              </a:lnSpc>
              <a:buFont typeface="Arial" charset="0"/>
              <a:buNone/>
            </a:pPr>
            <a:endParaRPr lang="en-US" sz="1600" b="0" dirty="0" smtClean="0">
              <a:latin typeface="Calibri" pitchFamily="34" charset="0"/>
            </a:endParaRPr>
          </a:p>
          <a:p>
            <a:pPr algn="ctr" eaLnBrk="1" hangingPunct="1">
              <a:lnSpc>
                <a:spcPct val="80000"/>
              </a:lnSpc>
              <a:buFont typeface="Arial" charset="0"/>
              <a:buNone/>
            </a:pPr>
            <a:r>
              <a:rPr lang="en-US" sz="3600" dirty="0" smtClean="0">
                <a:solidFill>
                  <a:schemeClr val="hlink"/>
                </a:solidFill>
                <a:latin typeface="Calibri" pitchFamily="34" charset="0"/>
              </a:rPr>
              <a:t>When does this become time wasting?</a:t>
            </a:r>
            <a:r>
              <a:rPr lang="en-US" sz="3600" b="0" dirty="0" smtClean="0">
                <a:latin typeface="Calibri" pitchFamily="34" charset="0"/>
              </a:rPr>
              <a:t> </a:t>
            </a:r>
          </a:p>
          <a:p>
            <a:pPr algn="ctr" eaLnBrk="1" hangingPunct="1">
              <a:lnSpc>
                <a:spcPct val="80000"/>
              </a:lnSpc>
              <a:buFont typeface="Arial" charset="0"/>
              <a:buNone/>
            </a:pPr>
            <a:endParaRPr lang="en-US" sz="2800" b="0" dirty="0" smtClean="0">
              <a:latin typeface="Calibri" pitchFamily="34" charset="0"/>
            </a:endParaRPr>
          </a:p>
          <a:p>
            <a:pPr algn="ctr" eaLnBrk="1" hangingPunct="1">
              <a:lnSpc>
                <a:spcPct val="80000"/>
              </a:lnSpc>
              <a:buFont typeface="Arial" charset="0"/>
              <a:buNone/>
            </a:pPr>
            <a:r>
              <a:rPr lang="en-US" sz="6000" b="0" dirty="0" smtClean="0">
                <a:solidFill>
                  <a:srgbClr val="FF0000"/>
                </a:solidFill>
                <a:latin typeface="Calibri" pitchFamily="34" charset="0"/>
              </a:rPr>
              <a:t>Never</a:t>
            </a:r>
          </a:p>
          <a:p>
            <a:pPr algn="ctr" eaLnBrk="1" hangingPunct="1">
              <a:lnSpc>
                <a:spcPct val="80000"/>
              </a:lnSpc>
              <a:buFont typeface="Arial" charset="0"/>
              <a:buNone/>
            </a:pPr>
            <a:endParaRPr lang="en-US" sz="2800" b="0" dirty="0" smtClean="0">
              <a:latin typeface="Calibri" pitchFamily="34" charset="0"/>
            </a:endParaRPr>
          </a:p>
          <a:p>
            <a:pPr algn="ctr" eaLnBrk="1" hangingPunct="1">
              <a:lnSpc>
                <a:spcPct val="80000"/>
              </a:lnSpc>
              <a:buFont typeface="Arial" charset="0"/>
              <a:buNone/>
            </a:pPr>
            <a:r>
              <a:rPr lang="en-US" sz="2800" b="0" dirty="0" smtClean="0">
                <a:solidFill>
                  <a:srgbClr val="FF0000"/>
                </a:solidFill>
                <a:latin typeface="Calibri" pitchFamily="34" charset="0"/>
              </a:rPr>
              <a:t>The GK can play the ball with their feet just like any other player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Content Placeholder 3" descr="header_01.jpg"/>
          <p:cNvPicPr>
            <a:picLocks noGrp="1" noChangeAspect="1"/>
          </p:cNvPicPr>
          <p:nvPr>
            <p:ph idx="1"/>
          </p:nvPr>
        </p:nvPicPr>
        <p:blipFill>
          <a:blip r:embed="rId3" cstate="print"/>
          <a:srcRect/>
          <a:stretch>
            <a:fillRect/>
          </a:stretch>
        </p:blipFill>
        <p:spPr>
          <a:xfrm>
            <a:off x="0" y="0"/>
            <a:ext cx="9144000" cy="1412875"/>
          </a:xfrm>
        </p:spPr>
      </p:pic>
      <p:sp>
        <p:nvSpPr>
          <p:cNvPr id="44034" name="TextBox 5"/>
          <p:cNvSpPr txBox="1">
            <a:spLocks noChangeArrowheads="1"/>
          </p:cNvSpPr>
          <p:nvPr/>
        </p:nvSpPr>
        <p:spPr bwMode="auto">
          <a:xfrm>
            <a:off x="381000" y="1905000"/>
            <a:ext cx="8382000" cy="2769989"/>
          </a:xfrm>
          <a:prstGeom prst="rect">
            <a:avLst/>
          </a:prstGeom>
          <a:noFill/>
          <a:ln w="9525">
            <a:noFill/>
            <a:miter lim="800000"/>
            <a:headEnd/>
            <a:tailEnd/>
          </a:ln>
        </p:spPr>
        <p:txBody>
          <a:bodyPr>
            <a:spAutoFit/>
          </a:bodyPr>
          <a:lstStyle/>
          <a:p>
            <a:pPr algn="ctr">
              <a:spcAft>
                <a:spcPts val="1200"/>
              </a:spcAft>
            </a:pPr>
            <a:r>
              <a:rPr lang="en-US" sz="4800" b="1" dirty="0">
                <a:latin typeface="Comic Sans MS" pitchFamily="66" charset="0"/>
              </a:rPr>
              <a:t>Closing </a:t>
            </a:r>
            <a:r>
              <a:rPr lang="en-US" sz="4800" b="1" dirty="0" smtClean="0">
                <a:latin typeface="Comic Sans MS" pitchFamily="66" charset="0"/>
              </a:rPr>
              <a:t>Point…</a:t>
            </a:r>
          </a:p>
          <a:p>
            <a:pPr algn="ctr">
              <a:spcAft>
                <a:spcPts val="1200"/>
              </a:spcAft>
            </a:pPr>
            <a:endParaRPr lang="en-US" sz="2000" b="1" dirty="0">
              <a:latin typeface="Comic Sans MS" pitchFamily="66" charset="0"/>
            </a:endParaRPr>
          </a:p>
          <a:p>
            <a:pPr>
              <a:spcAft>
                <a:spcPts val="1200"/>
              </a:spcAft>
            </a:pPr>
            <a:r>
              <a:rPr lang="en-US" sz="3200" b="1" dirty="0" smtClean="0">
                <a:latin typeface="Comic Sans MS" pitchFamily="66" charset="0"/>
              </a:rPr>
              <a:t>The GK </a:t>
            </a:r>
            <a:r>
              <a:rPr lang="en-US" sz="3200" b="1" dirty="0">
                <a:latin typeface="Comic Sans MS" pitchFamily="66" charset="0"/>
              </a:rPr>
              <a:t>is subject to Law 12 – just like any other player</a:t>
            </a:r>
          </a:p>
          <a:p>
            <a:pPr>
              <a:spcAft>
                <a:spcPts val="1200"/>
              </a:spcAft>
              <a:buFont typeface="Arial" charset="0"/>
              <a:buChar char="•"/>
            </a:pPr>
            <a:endParaRPr lang="en-US" sz="1200" b="1"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153400" cy="4953000"/>
          </a:xfrm>
          <a:solidFill>
            <a:srgbClr val="FFFF99"/>
          </a:solidFill>
          <a:ln>
            <a:solidFill>
              <a:schemeClr val="tx1"/>
            </a:solidFill>
          </a:ln>
        </p:spPr>
        <p:txBody>
          <a:bodyPr/>
          <a:lstStyle/>
          <a:p>
            <a:pPr marL="1588" indent="-1588" eaLnBrk="1" hangingPunct="1">
              <a:lnSpc>
                <a:spcPct val="90000"/>
              </a:lnSpc>
              <a:spcAft>
                <a:spcPts val="600"/>
              </a:spcAft>
              <a:buFont typeface="Arial" charset="0"/>
              <a:buNone/>
            </a:pPr>
            <a:r>
              <a:rPr lang="en-US" sz="4000" dirty="0" smtClean="0">
                <a:solidFill>
                  <a:schemeClr val="hlink"/>
                </a:solidFill>
              </a:rPr>
              <a:t>What’s the difference between the GK and other players?</a:t>
            </a:r>
          </a:p>
          <a:p>
            <a:pPr lvl="1" eaLnBrk="1" hangingPunct="1">
              <a:lnSpc>
                <a:spcPct val="90000"/>
              </a:lnSpc>
              <a:spcAft>
                <a:spcPts val="600"/>
              </a:spcAft>
            </a:pPr>
            <a:r>
              <a:rPr lang="en-US" sz="3600" dirty="0" smtClean="0"/>
              <a:t>GK dresses differently</a:t>
            </a:r>
          </a:p>
          <a:p>
            <a:pPr lvl="1" eaLnBrk="1" hangingPunct="1">
              <a:lnSpc>
                <a:spcPct val="90000"/>
              </a:lnSpc>
              <a:spcAft>
                <a:spcPts val="600"/>
              </a:spcAft>
            </a:pPr>
            <a:r>
              <a:rPr lang="en-US" sz="3600" dirty="0" smtClean="0"/>
              <a:t>GK can handle the ball in own Penalty Area</a:t>
            </a:r>
          </a:p>
          <a:p>
            <a:pPr lvl="1" eaLnBrk="1" hangingPunct="1">
              <a:lnSpc>
                <a:spcPct val="90000"/>
              </a:lnSpc>
              <a:spcAft>
                <a:spcPts val="600"/>
              </a:spcAft>
            </a:pPr>
            <a:r>
              <a:rPr lang="en-US" sz="3600" dirty="0" smtClean="0"/>
              <a:t>Specific fouls committed by GK</a:t>
            </a:r>
          </a:p>
          <a:p>
            <a:pPr lvl="1" eaLnBrk="1" hangingPunct="1">
              <a:lnSpc>
                <a:spcPct val="90000"/>
              </a:lnSpc>
              <a:spcAft>
                <a:spcPts val="600"/>
              </a:spcAft>
            </a:pPr>
            <a:r>
              <a:rPr lang="en-US" sz="3600" dirty="0" smtClean="0"/>
              <a:t>Specific fouls committed against GK </a:t>
            </a:r>
          </a:p>
        </p:txBody>
      </p:sp>
      <p:sp>
        <p:nvSpPr>
          <p:cNvPr id="17410" name="TextBox 6"/>
          <p:cNvSpPr txBox="1">
            <a:spLocks noChangeArrowheads="1"/>
          </p:cNvSpPr>
          <p:nvPr/>
        </p:nvSpPr>
        <p:spPr bwMode="auto">
          <a:xfrm>
            <a:off x="381000" y="304800"/>
            <a:ext cx="8382000" cy="830263"/>
          </a:xfrm>
          <a:prstGeom prst="rect">
            <a:avLst/>
          </a:prstGeom>
          <a:noFill/>
          <a:ln w="9525">
            <a:noFill/>
            <a:miter lim="800000"/>
            <a:headEnd/>
            <a:tailEnd/>
          </a:ln>
        </p:spPr>
        <p:txBody>
          <a:bodyPr>
            <a:spAutoFit/>
          </a:bodyPr>
          <a:lstStyle/>
          <a:p>
            <a:pPr algn="ctr"/>
            <a:r>
              <a:rPr lang="en-US" sz="4800" b="1">
                <a:latin typeface="Comic Sans MS" pitchFamily="66" charset="0"/>
              </a:rPr>
              <a:t>Goalkeeper Incidents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4294967295"/>
          </p:nvPr>
        </p:nvSpPr>
        <p:spPr>
          <a:xfrm>
            <a:off x="381000" y="1447800"/>
            <a:ext cx="8001000" cy="4267200"/>
          </a:xfrm>
        </p:spPr>
        <p:txBody>
          <a:bodyPr/>
          <a:lstStyle/>
          <a:p>
            <a:pPr marL="1588" indent="-1588" eaLnBrk="1" hangingPunct="1">
              <a:lnSpc>
                <a:spcPct val="80000"/>
              </a:lnSpc>
              <a:spcAft>
                <a:spcPts val="600"/>
              </a:spcAft>
              <a:buFont typeface="Arial" charset="0"/>
              <a:buNone/>
            </a:pPr>
            <a:r>
              <a:rPr lang="en-US" sz="4000" b="1" dirty="0" smtClean="0">
                <a:solidFill>
                  <a:schemeClr val="hlink"/>
                </a:solidFill>
                <a:latin typeface="Comic Sans MS" pitchFamily="66" charset="0"/>
              </a:rPr>
              <a:t>Specific Fouls by GK?</a:t>
            </a:r>
          </a:p>
          <a:p>
            <a:pPr marL="1588" indent="-1588" eaLnBrk="1" hangingPunct="1">
              <a:lnSpc>
                <a:spcPct val="80000"/>
              </a:lnSpc>
              <a:spcAft>
                <a:spcPts val="600"/>
              </a:spcAft>
              <a:buFont typeface="Arial" charset="0"/>
              <a:buNone/>
            </a:pPr>
            <a:endParaRPr lang="en-US" sz="1200" b="1" dirty="0" smtClean="0">
              <a:solidFill>
                <a:schemeClr val="hlink"/>
              </a:solidFill>
              <a:latin typeface="Comic Sans MS" pitchFamily="66" charset="0"/>
            </a:endParaRPr>
          </a:p>
          <a:p>
            <a:pPr lvl="1" eaLnBrk="1" hangingPunct="1">
              <a:lnSpc>
                <a:spcPct val="80000"/>
              </a:lnSpc>
              <a:spcAft>
                <a:spcPts val="600"/>
              </a:spcAft>
              <a:buFontTx/>
              <a:buChar char="•"/>
            </a:pPr>
            <a:r>
              <a:rPr lang="en-US" sz="3600" b="1" dirty="0" smtClean="0">
                <a:latin typeface="Comic Sans MS" pitchFamily="66" charset="0"/>
              </a:rPr>
              <a:t>GK subject to Law 12 – just like any other player</a:t>
            </a:r>
            <a:endParaRPr lang="en-US" sz="3600" b="1" dirty="0" smtClean="0">
              <a:solidFill>
                <a:schemeClr val="hlink"/>
              </a:solidFill>
              <a:latin typeface="Comic Sans MS" pitchFamily="66" charset="0"/>
            </a:endParaRPr>
          </a:p>
          <a:p>
            <a:pPr marL="1588" indent="-1588" eaLnBrk="1" hangingPunct="1">
              <a:lnSpc>
                <a:spcPct val="80000"/>
              </a:lnSpc>
              <a:spcAft>
                <a:spcPts val="600"/>
              </a:spcAft>
              <a:buFont typeface="Arial" charset="0"/>
              <a:buNone/>
            </a:pPr>
            <a:endParaRPr lang="en-US" sz="1200" b="1" dirty="0" smtClean="0">
              <a:solidFill>
                <a:schemeClr val="hlink"/>
              </a:solidFill>
              <a:latin typeface="Comic Sans MS" pitchFamily="66" charset="0"/>
            </a:endParaRPr>
          </a:p>
          <a:p>
            <a:pPr lvl="1" eaLnBrk="1" hangingPunct="1">
              <a:lnSpc>
                <a:spcPct val="80000"/>
              </a:lnSpc>
              <a:spcAft>
                <a:spcPts val="600"/>
              </a:spcAft>
              <a:buFontTx/>
              <a:buChar char="•"/>
            </a:pPr>
            <a:r>
              <a:rPr lang="en-US" sz="3600" b="1" dirty="0" smtClean="0">
                <a:latin typeface="Comic Sans MS" pitchFamily="66" charset="0"/>
              </a:rPr>
              <a:t>PK awarded if the GK within own Penalty Area commits any one of the DFK fouls (except handling)</a:t>
            </a:r>
          </a:p>
        </p:txBody>
      </p:sp>
      <p:sp>
        <p:nvSpPr>
          <p:cNvPr id="19458" name="TextBox 6"/>
          <p:cNvSpPr txBox="1">
            <a:spLocks noChangeArrowheads="1"/>
          </p:cNvSpPr>
          <p:nvPr/>
        </p:nvSpPr>
        <p:spPr bwMode="auto">
          <a:xfrm>
            <a:off x="381000" y="304800"/>
            <a:ext cx="8382000" cy="830263"/>
          </a:xfrm>
          <a:prstGeom prst="rect">
            <a:avLst/>
          </a:prstGeom>
          <a:noFill/>
          <a:ln w="9525">
            <a:noFill/>
            <a:miter lim="800000"/>
            <a:headEnd/>
            <a:tailEnd/>
          </a:ln>
        </p:spPr>
        <p:txBody>
          <a:bodyPr>
            <a:spAutoFit/>
          </a:bodyPr>
          <a:lstStyle/>
          <a:p>
            <a:pPr algn="ctr"/>
            <a:r>
              <a:rPr lang="en-US" sz="4800" b="1">
                <a:latin typeface="Comic Sans MS" pitchFamily="66" charset="0"/>
              </a:rPr>
              <a:t>Goalkeeper Incidents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5257800"/>
          </a:xfrm>
          <a:solidFill>
            <a:srgbClr val="FFFF99"/>
          </a:solidFill>
          <a:ln>
            <a:solidFill>
              <a:schemeClr val="tx1"/>
            </a:solidFill>
          </a:ln>
        </p:spPr>
        <p:txBody>
          <a:bodyPr/>
          <a:lstStyle/>
          <a:p>
            <a:pPr marL="1588" indent="-1588" eaLnBrk="1" hangingPunct="1">
              <a:lnSpc>
                <a:spcPct val="80000"/>
              </a:lnSpc>
              <a:spcAft>
                <a:spcPts val="600"/>
              </a:spcAft>
              <a:buFont typeface="Arial" charset="0"/>
              <a:buNone/>
            </a:pPr>
            <a:r>
              <a:rPr lang="en-US" sz="4000" dirty="0" smtClean="0">
                <a:solidFill>
                  <a:schemeClr val="hlink"/>
                </a:solidFill>
              </a:rPr>
              <a:t>Specific Fouls by GK?</a:t>
            </a:r>
          </a:p>
          <a:p>
            <a:pPr marL="1588" indent="-1588" eaLnBrk="1" hangingPunct="1">
              <a:lnSpc>
                <a:spcPct val="80000"/>
              </a:lnSpc>
              <a:spcAft>
                <a:spcPts val="600"/>
              </a:spcAft>
              <a:buFont typeface="Arial" charset="0"/>
              <a:buNone/>
            </a:pPr>
            <a:endParaRPr lang="en-US" sz="1200" dirty="0" smtClean="0"/>
          </a:p>
          <a:p>
            <a:pPr marL="1588" indent="-1588" eaLnBrk="1" hangingPunct="1">
              <a:lnSpc>
                <a:spcPct val="80000"/>
              </a:lnSpc>
              <a:spcAft>
                <a:spcPts val="600"/>
              </a:spcAft>
              <a:buFont typeface="Arial" charset="0"/>
              <a:buNone/>
            </a:pPr>
            <a:r>
              <a:rPr lang="en-US" sz="3100" dirty="0" smtClean="0"/>
              <a:t>IFK awarded to opposing team if the GK:</a:t>
            </a:r>
          </a:p>
          <a:p>
            <a:pPr lvl="1" eaLnBrk="1" hangingPunct="1">
              <a:lnSpc>
                <a:spcPct val="80000"/>
              </a:lnSpc>
              <a:spcAft>
                <a:spcPts val="600"/>
              </a:spcAft>
            </a:pPr>
            <a:r>
              <a:rPr lang="en-US" dirty="0" smtClean="0"/>
              <a:t>controls ball with hands for more than 6 seconds before releasing it into play</a:t>
            </a:r>
          </a:p>
          <a:p>
            <a:pPr lvl="1" eaLnBrk="1" hangingPunct="1">
              <a:lnSpc>
                <a:spcPct val="80000"/>
              </a:lnSpc>
              <a:spcAft>
                <a:spcPts val="600"/>
              </a:spcAft>
            </a:pPr>
            <a:r>
              <a:rPr lang="en-US" dirty="0" smtClean="0"/>
              <a:t>touches ball with hands after releasing it before ball is touched by another player</a:t>
            </a:r>
          </a:p>
          <a:p>
            <a:pPr lvl="1" eaLnBrk="1" hangingPunct="1">
              <a:lnSpc>
                <a:spcPct val="80000"/>
              </a:lnSpc>
              <a:spcAft>
                <a:spcPts val="600"/>
              </a:spcAft>
            </a:pPr>
            <a:r>
              <a:rPr lang="en-US" dirty="0" smtClean="0"/>
              <a:t>touches ball with hands after it’s deliberately kicked to them by a teammate</a:t>
            </a:r>
          </a:p>
          <a:p>
            <a:pPr lvl="1" eaLnBrk="1" hangingPunct="1">
              <a:lnSpc>
                <a:spcPct val="80000"/>
              </a:lnSpc>
              <a:spcAft>
                <a:spcPts val="600"/>
              </a:spcAft>
            </a:pPr>
            <a:r>
              <a:rPr lang="en-US" dirty="0" smtClean="0"/>
              <a:t>touches ball with hands after receiving it directly from a throw-in by teammate</a:t>
            </a:r>
          </a:p>
        </p:txBody>
      </p:sp>
      <p:sp>
        <p:nvSpPr>
          <p:cNvPr id="21506" name="TextBox 6"/>
          <p:cNvSpPr txBox="1">
            <a:spLocks noChangeArrowheads="1"/>
          </p:cNvSpPr>
          <p:nvPr/>
        </p:nvSpPr>
        <p:spPr bwMode="auto">
          <a:xfrm>
            <a:off x="381000" y="304800"/>
            <a:ext cx="8382000" cy="830263"/>
          </a:xfrm>
          <a:prstGeom prst="rect">
            <a:avLst/>
          </a:prstGeom>
          <a:noFill/>
          <a:ln w="9525">
            <a:noFill/>
            <a:miter lim="800000"/>
            <a:headEnd/>
            <a:tailEnd/>
          </a:ln>
        </p:spPr>
        <p:txBody>
          <a:bodyPr>
            <a:spAutoFit/>
          </a:bodyPr>
          <a:lstStyle/>
          <a:p>
            <a:pPr algn="ctr"/>
            <a:r>
              <a:rPr lang="en-US" sz="4800" b="1">
                <a:latin typeface="Comic Sans MS" pitchFamily="66" charset="0"/>
              </a:rPr>
              <a:t>Goalkeeper Incidents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457200" y="1348155"/>
            <a:ext cx="8077200" cy="3276600"/>
          </a:xfrm>
        </p:spPr>
        <p:txBody>
          <a:bodyPr/>
          <a:lstStyle/>
          <a:p>
            <a:pPr marL="1588" indent="-1588" eaLnBrk="1" hangingPunct="1">
              <a:spcAft>
                <a:spcPts val="600"/>
              </a:spcAft>
              <a:buFont typeface="Arial" charset="0"/>
              <a:buNone/>
            </a:pPr>
            <a:r>
              <a:rPr lang="en-US" sz="4000" dirty="0" smtClean="0">
                <a:solidFill>
                  <a:schemeClr val="hlink"/>
                </a:solidFill>
              </a:rPr>
              <a:t>Specific Fouls Against GK?</a:t>
            </a:r>
          </a:p>
          <a:p>
            <a:pPr lvl="1" eaLnBrk="1" hangingPunct="1">
              <a:spcAft>
                <a:spcPts val="600"/>
              </a:spcAft>
            </a:pPr>
            <a:r>
              <a:rPr lang="en-US" sz="3600" dirty="0" smtClean="0"/>
              <a:t>IFK awarded if the opposing team prevents the GK from releasing the ball from their hands</a:t>
            </a:r>
          </a:p>
        </p:txBody>
      </p:sp>
      <p:sp>
        <p:nvSpPr>
          <p:cNvPr id="23554" name="TextBox 6"/>
          <p:cNvSpPr txBox="1">
            <a:spLocks noChangeArrowheads="1"/>
          </p:cNvSpPr>
          <p:nvPr/>
        </p:nvSpPr>
        <p:spPr bwMode="auto">
          <a:xfrm>
            <a:off x="381000" y="304800"/>
            <a:ext cx="8382000" cy="830263"/>
          </a:xfrm>
          <a:prstGeom prst="rect">
            <a:avLst/>
          </a:prstGeom>
          <a:noFill/>
          <a:ln w="9525">
            <a:noFill/>
            <a:miter lim="800000"/>
            <a:headEnd/>
            <a:tailEnd/>
          </a:ln>
        </p:spPr>
        <p:txBody>
          <a:bodyPr>
            <a:spAutoFit/>
          </a:bodyPr>
          <a:lstStyle/>
          <a:p>
            <a:pPr algn="ctr"/>
            <a:r>
              <a:rPr lang="en-US" sz="4800" b="1">
                <a:latin typeface="Comic Sans MS" pitchFamily="66" charset="0"/>
              </a:rPr>
              <a:t>Goalkeeper Incidents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381000" y="2438400"/>
            <a:ext cx="8458200" cy="3124200"/>
          </a:xfrm>
        </p:spPr>
        <p:txBody>
          <a:bodyPr/>
          <a:lstStyle/>
          <a:p>
            <a:pPr algn="ctr" eaLnBrk="1" hangingPunct="1">
              <a:lnSpc>
                <a:spcPct val="80000"/>
              </a:lnSpc>
              <a:spcAft>
                <a:spcPts val="600"/>
              </a:spcAft>
              <a:buNone/>
            </a:pPr>
            <a:r>
              <a:rPr lang="en-US" sz="4400" dirty="0" smtClean="0"/>
              <a:t>	Now that you are an expert, fill out the following Module A Recertification Answer Sheet for the following 10 GK incidents</a:t>
            </a:r>
            <a:r>
              <a:rPr lang="en-US" dirty="0" smtClean="0"/>
              <a:t>.</a:t>
            </a:r>
          </a:p>
          <a:p>
            <a:pPr marL="742950" indent="-742950" eaLnBrk="1" hangingPunct="1">
              <a:lnSpc>
                <a:spcPct val="80000"/>
              </a:lnSpc>
              <a:spcAft>
                <a:spcPts val="600"/>
              </a:spcAft>
              <a:buFont typeface="+mj-lt"/>
              <a:buAutoNum type="arabicPeriod"/>
            </a:pPr>
            <a:endParaRPr lang="en-US" sz="4100" dirty="0" smtClean="0"/>
          </a:p>
        </p:txBody>
      </p:sp>
      <p:sp>
        <p:nvSpPr>
          <p:cNvPr id="25602" name="TextBox 6"/>
          <p:cNvSpPr txBox="1">
            <a:spLocks noChangeArrowheads="1"/>
          </p:cNvSpPr>
          <p:nvPr/>
        </p:nvSpPr>
        <p:spPr bwMode="auto">
          <a:xfrm>
            <a:off x="381000" y="304800"/>
            <a:ext cx="8382000" cy="1569660"/>
          </a:xfrm>
          <a:prstGeom prst="rect">
            <a:avLst/>
          </a:prstGeom>
          <a:noFill/>
          <a:ln w="9525">
            <a:noFill/>
            <a:miter lim="800000"/>
            <a:headEnd/>
            <a:tailEnd/>
          </a:ln>
        </p:spPr>
        <p:txBody>
          <a:bodyPr>
            <a:spAutoFit/>
          </a:bodyPr>
          <a:lstStyle/>
          <a:p>
            <a:pPr algn="ctr"/>
            <a:r>
              <a:rPr lang="en-US" sz="4800" b="1" dirty="0" smtClean="0">
                <a:solidFill>
                  <a:srgbClr val="FF0000"/>
                </a:solidFill>
                <a:latin typeface="Comic Sans MS" pitchFamily="66" charset="0"/>
              </a:rPr>
              <a:t>Brain Teaser #11</a:t>
            </a:r>
          </a:p>
          <a:p>
            <a:pPr algn="ctr"/>
            <a:r>
              <a:rPr lang="en-US" sz="4800" b="1" dirty="0" smtClean="0">
                <a:solidFill>
                  <a:schemeClr val="hlink"/>
                </a:solidFill>
                <a:latin typeface="Comic Sans MS" pitchFamily="66" charset="0"/>
              </a:rPr>
              <a:t>GK Incident Exercise</a:t>
            </a:r>
            <a:r>
              <a:rPr lang="en-US" sz="4800" b="1" dirty="0" smtClean="0">
                <a:latin typeface="Comic Sans MS" pitchFamily="66" charset="0"/>
              </a:rPr>
              <a:t> </a:t>
            </a:r>
            <a:endParaRPr lang="en-US" sz="4800" b="1"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 y="838199"/>
          <a:ext cx="8915400" cy="2374894"/>
        </p:xfrm>
        <a:graphic>
          <a:graphicData uri="http://schemas.openxmlformats.org/drawingml/2006/table">
            <a:tbl>
              <a:tblPr/>
              <a:tblGrid>
                <a:gridCol w="952433"/>
                <a:gridCol w="1171024"/>
                <a:gridCol w="1483298"/>
                <a:gridCol w="1171024"/>
                <a:gridCol w="1249093"/>
                <a:gridCol w="2888528"/>
              </a:tblGrid>
              <a:tr h="949954">
                <a:tc>
                  <a:txBody>
                    <a:bodyPr/>
                    <a:lstStyle/>
                    <a:p>
                      <a:pPr marL="0" marR="0" algn="ctr">
                        <a:lnSpc>
                          <a:spcPct val="115000"/>
                        </a:lnSpc>
                        <a:spcBef>
                          <a:spcPts val="0"/>
                        </a:spcBef>
                        <a:spcAft>
                          <a:spcPts val="1000"/>
                        </a:spcAft>
                      </a:pPr>
                      <a:r>
                        <a:rPr lang="en-US" sz="1600" b="1" dirty="0">
                          <a:latin typeface="Comic Sans MS"/>
                          <a:ea typeface="Calibri"/>
                          <a:cs typeface="Times New Roman"/>
                        </a:rPr>
                        <a:t>Incident Number</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No Stoppage</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Restart</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Caution</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Stoppage &amp; Send-off</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b="1" dirty="0">
                          <a:latin typeface="Comic Sans MS"/>
                          <a:ea typeface="Calibri"/>
                          <a:cs typeface="Times New Roman"/>
                        </a:rPr>
                        <a:t>Comments</a:t>
                      </a:r>
                      <a:endParaRPr lang="en-US" sz="16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1</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2</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3</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408844" y="147935"/>
            <a:ext cx="832631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Comic Sans MS" pitchFamily="66" charset="0"/>
                <a:ea typeface="Calibri" pitchFamily="34" charset="0"/>
                <a:cs typeface="Times New Roman" pitchFamily="18" charset="0"/>
              </a:rPr>
              <a:t>Brain Teaser #11  </a:t>
            </a:r>
            <a:r>
              <a:rPr kumimoji="0" lang="en-US" sz="2400"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n-US" sz="2400" b="1" i="0" u="none" strike="noStrike" cap="none" normalizeH="0" baseline="0" dirty="0" smtClean="0">
                <a:ln>
                  <a:noFill/>
                </a:ln>
                <a:solidFill>
                  <a:srgbClr val="0000FF"/>
                </a:solidFill>
                <a:effectLst/>
                <a:latin typeface="Comic Sans MS" pitchFamily="66" charset="0"/>
                <a:ea typeface="Calibri" pitchFamily="34" charset="0"/>
                <a:cs typeface="Times New Roman" pitchFamily="18" charset="0"/>
              </a:rPr>
              <a:t>Goalkeeper Incident Worksheet</a:t>
            </a:r>
            <a:endParaRPr kumimoji="0" lang="en-US" sz="2400" b="0" i="0" u="none" strike="noStrike" cap="none" normalizeH="0" baseline="0" dirty="0" smtClean="0">
              <a:ln>
                <a:noFill/>
              </a:ln>
              <a:solidFill>
                <a:srgbClr val="0000FF"/>
              </a:solidFill>
              <a:effectLst/>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052480940"/>
              </p:ext>
            </p:extLst>
          </p:nvPr>
        </p:nvGraphicFramePr>
        <p:xfrm>
          <a:off x="152400" y="3209925"/>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4</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23329455"/>
              </p:ext>
            </p:extLst>
          </p:nvPr>
        </p:nvGraphicFramePr>
        <p:xfrm>
          <a:off x="152400" y="4156717"/>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6</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732200095"/>
              </p:ext>
            </p:extLst>
          </p:nvPr>
        </p:nvGraphicFramePr>
        <p:xfrm>
          <a:off x="152400" y="3684905"/>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smtClean="0">
                          <a:latin typeface="Comic Sans MS"/>
                          <a:ea typeface="Calibri"/>
                          <a:cs typeface="Times New Roman"/>
                        </a:rPr>
                        <a:t>5</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5916226"/>
              </p:ext>
            </p:extLst>
          </p:nvPr>
        </p:nvGraphicFramePr>
        <p:xfrm>
          <a:off x="152400" y="4631697"/>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7</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51499977"/>
              </p:ext>
            </p:extLst>
          </p:nvPr>
        </p:nvGraphicFramePr>
        <p:xfrm>
          <a:off x="152400" y="5105400"/>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8</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56011558"/>
              </p:ext>
            </p:extLst>
          </p:nvPr>
        </p:nvGraphicFramePr>
        <p:xfrm>
          <a:off x="152400" y="6054156"/>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smtClean="0">
                          <a:latin typeface="Comic Sans MS"/>
                          <a:ea typeface="Calibri"/>
                          <a:cs typeface="Times New Roman"/>
                        </a:rPr>
                        <a:t>10</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69536767"/>
              </p:ext>
            </p:extLst>
          </p:nvPr>
        </p:nvGraphicFramePr>
        <p:xfrm>
          <a:off x="152400" y="5574632"/>
          <a:ext cx="8915400" cy="474980"/>
        </p:xfrm>
        <a:graphic>
          <a:graphicData uri="http://schemas.openxmlformats.org/drawingml/2006/table">
            <a:tbl>
              <a:tblPr/>
              <a:tblGrid>
                <a:gridCol w="952433"/>
                <a:gridCol w="1171024"/>
                <a:gridCol w="1483298"/>
                <a:gridCol w="1171024"/>
                <a:gridCol w="1249093"/>
                <a:gridCol w="2888528"/>
              </a:tblGrid>
              <a:tr h="474980">
                <a:tc>
                  <a:txBody>
                    <a:bodyPr/>
                    <a:lstStyle/>
                    <a:p>
                      <a:pPr marL="0" marR="0" algn="ctr">
                        <a:lnSpc>
                          <a:spcPct val="115000"/>
                        </a:lnSpc>
                        <a:spcBef>
                          <a:spcPts val="0"/>
                        </a:spcBef>
                        <a:spcAft>
                          <a:spcPts val="1000"/>
                        </a:spcAft>
                      </a:pPr>
                      <a:r>
                        <a:rPr lang="en-US" sz="2000" b="1" dirty="0">
                          <a:latin typeface="Comic Sans MS"/>
                          <a:ea typeface="Calibri"/>
                          <a:cs typeface="Times New Roman"/>
                        </a:rPr>
                        <a:t>9</a:t>
                      </a:r>
                      <a:endParaRPr lang="en-US" sz="2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endParaRPr lang="en-US" sz="1000" dirty="0">
                        <a:latin typeface="Calibri"/>
                        <a:ea typeface="Calibri"/>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228600" y="427038"/>
            <a:ext cx="4191000" cy="792162"/>
          </a:xfrm>
        </p:spPr>
        <p:txBody>
          <a:bodyPr/>
          <a:lstStyle/>
          <a:p>
            <a:pPr eaLnBrk="1" hangingPunct="1"/>
            <a:r>
              <a:rPr lang="en-US" sz="3600" smtClean="0">
                <a:solidFill>
                  <a:schemeClr val="hlink"/>
                </a:solidFill>
                <a:latin typeface="Calibri" pitchFamily="34" charset="0"/>
              </a:rPr>
              <a:t>GK Incident #1</a:t>
            </a:r>
          </a:p>
        </p:txBody>
      </p:sp>
      <p:sp>
        <p:nvSpPr>
          <p:cNvPr id="29698" name="Text Box 3"/>
          <p:cNvSpPr txBox="1">
            <a:spLocks noChangeArrowheads="1"/>
          </p:cNvSpPr>
          <p:nvPr/>
        </p:nvSpPr>
        <p:spPr bwMode="auto">
          <a:xfrm>
            <a:off x="762000" y="4114800"/>
            <a:ext cx="7772400" cy="2227263"/>
          </a:xfrm>
          <a:prstGeom prst="rect">
            <a:avLst/>
          </a:prstGeom>
          <a:noFill/>
          <a:ln w="9525">
            <a:noFill/>
            <a:miter lim="800000"/>
            <a:headEnd/>
            <a:tailEnd/>
          </a:ln>
        </p:spPr>
        <p:txBody>
          <a:bodyPr>
            <a:spAutoFit/>
          </a:bodyPr>
          <a:lstStyle/>
          <a:p>
            <a:pPr lvl="1">
              <a:spcBef>
                <a:spcPct val="20000"/>
              </a:spcBef>
              <a:buFont typeface="Arial" charset="0"/>
              <a:buNone/>
            </a:pPr>
            <a:r>
              <a:rPr lang="en-US" sz="2800" b="1">
                <a:latin typeface="Calibri" pitchFamily="34" charset="0"/>
              </a:rPr>
              <a:t>A teammate of the GK panics and kicks the ball toward the GK, but outside their Penalty Area. The GK collects the ball with her feet, dribbles it back into the Penalty Area and then kicks it to another teammate who is up field.</a:t>
            </a:r>
            <a:endParaRPr lang="en-US" sz="2800">
              <a:latin typeface="Calibri" pitchFamily="34" charset="0"/>
            </a:endParaRPr>
          </a:p>
        </p:txBody>
      </p:sp>
      <p:sp>
        <p:nvSpPr>
          <p:cNvPr id="29699" name="Rectangle 4"/>
          <p:cNvSpPr>
            <a:spLocks noGrp="1"/>
          </p:cNvSpPr>
          <p:nvPr>
            <p:ph type="body" idx="1"/>
          </p:nvPr>
        </p:nvSpPr>
        <p:spPr>
          <a:xfrm>
            <a:off x="152400" y="1066800"/>
            <a:ext cx="8153400" cy="2209800"/>
          </a:xfrm>
        </p:spPr>
        <p:txBody>
          <a:bodyPr/>
          <a:lstStyle/>
          <a:p>
            <a:pPr marL="990600" lvl="1" indent="-533400" eaLnBrk="1" hangingPunct="1">
              <a:buFont typeface="Arial" charset="0"/>
              <a:buNone/>
            </a:pPr>
            <a:r>
              <a:rPr lang="en-US" smtClean="0">
                <a:latin typeface="Calibri" pitchFamily="34" charset="0"/>
              </a:rPr>
              <a:t>	An attacker is directly in front of the GK who has the ball in his arms. The GK takes 3 steps around the attacker, to distribute the ball.   The attacker moves with the GK, preventing him from releasing the ball.</a:t>
            </a:r>
          </a:p>
        </p:txBody>
      </p:sp>
      <p:sp>
        <p:nvSpPr>
          <p:cNvPr id="29700" name="Rectangle 5"/>
          <p:cNvSpPr>
            <a:spLocks/>
          </p:cNvSpPr>
          <p:nvPr/>
        </p:nvSpPr>
        <p:spPr bwMode="auto">
          <a:xfrm>
            <a:off x="381000" y="34290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a:xfrm>
            <a:off x="76200" y="427038"/>
            <a:ext cx="4191000" cy="792162"/>
          </a:xfrm>
        </p:spPr>
        <p:txBody>
          <a:bodyPr/>
          <a:lstStyle/>
          <a:p>
            <a:pPr eaLnBrk="1" hangingPunct="1"/>
            <a:r>
              <a:rPr lang="en-US" sz="3600" smtClean="0">
                <a:solidFill>
                  <a:schemeClr val="hlink"/>
                </a:solidFill>
                <a:latin typeface="Calibri" pitchFamily="34" charset="0"/>
              </a:rPr>
              <a:t>GK Incident #3</a:t>
            </a:r>
          </a:p>
        </p:txBody>
      </p:sp>
      <p:sp>
        <p:nvSpPr>
          <p:cNvPr id="31746" name="Text Box 3"/>
          <p:cNvSpPr txBox="1">
            <a:spLocks noChangeArrowheads="1"/>
          </p:cNvSpPr>
          <p:nvPr/>
        </p:nvSpPr>
        <p:spPr bwMode="auto">
          <a:xfrm>
            <a:off x="304800" y="3886200"/>
            <a:ext cx="8610600" cy="2654300"/>
          </a:xfrm>
          <a:prstGeom prst="rect">
            <a:avLst/>
          </a:prstGeom>
          <a:noFill/>
          <a:ln w="9525">
            <a:noFill/>
            <a:miter lim="800000"/>
            <a:headEnd/>
            <a:tailEnd/>
          </a:ln>
        </p:spPr>
        <p:txBody>
          <a:bodyPr>
            <a:spAutoFit/>
          </a:bodyPr>
          <a:lstStyle/>
          <a:p>
            <a:pPr marL="800100" lvl="1" indent="-342900">
              <a:spcBef>
                <a:spcPct val="20000"/>
              </a:spcBef>
              <a:buFont typeface="Arial" charset="0"/>
              <a:buNone/>
            </a:pPr>
            <a:r>
              <a:rPr lang="en-US" b="1"/>
              <a:t>	</a:t>
            </a:r>
            <a:r>
              <a:rPr lang="en-US" sz="2800" b="1">
                <a:latin typeface="Calibri" pitchFamily="34" charset="0"/>
              </a:rPr>
              <a:t>A teammate of the GK kicks the ball towards the GK outside their Penalty Area. The GK then collects the ball with her feet, dribbles it back into the Penalty Area, and then picks the ball up with her hands and throws it to another teammate who is up field.</a:t>
            </a:r>
            <a:endParaRPr lang="en-US" sz="2800">
              <a:latin typeface="Calibri" pitchFamily="34" charset="0"/>
            </a:endParaRPr>
          </a:p>
        </p:txBody>
      </p:sp>
      <p:sp>
        <p:nvSpPr>
          <p:cNvPr id="31747" name="Rectangle 4"/>
          <p:cNvSpPr>
            <a:spLocks noGrp="1"/>
          </p:cNvSpPr>
          <p:nvPr>
            <p:ph type="body" idx="1"/>
          </p:nvPr>
        </p:nvSpPr>
        <p:spPr>
          <a:xfrm>
            <a:off x="152400" y="1066800"/>
            <a:ext cx="8153400" cy="2209800"/>
          </a:xfrm>
        </p:spPr>
        <p:txBody>
          <a:bodyPr/>
          <a:lstStyle/>
          <a:p>
            <a:pPr marL="990600" lvl="1" indent="-533400" eaLnBrk="1" hangingPunct="1">
              <a:buFont typeface="Arial" charset="0"/>
              <a:buNone/>
            </a:pPr>
            <a:r>
              <a:rPr lang="en-US" smtClean="0">
                <a:latin typeface="Calibri" pitchFamily="34" charset="0"/>
              </a:rPr>
              <a:t>	On a corner kick, the GK jumps between two attackers to punch the ball away. In the process of clearing the ball, the GK then accidentally strikes the attacker in the head with his follow through. </a:t>
            </a:r>
          </a:p>
          <a:p>
            <a:pPr marL="990600" lvl="1" indent="-533400" eaLnBrk="1" hangingPunct="1">
              <a:buFont typeface="Arial" charset="0"/>
              <a:buNone/>
            </a:pPr>
            <a:endParaRPr lang="en-US" smtClean="0">
              <a:latin typeface="Calibri" pitchFamily="34" charset="0"/>
            </a:endParaRPr>
          </a:p>
        </p:txBody>
      </p:sp>
      <p:sp>
        <p:nvSpPr>
          <p:cNvPr id="31748" name="Rectangle 5"/>
          <p:cNvSpPr>
            <a:spLocks/>
          </p:cNvSpPr>
          <p:nvPr/>
        </p:nvSpPr>
        <p:spPr bwMode="auto">
          <a:xfrm>
            <a:off x="0" y="3276600"/>
            <a:ext cx="4191000" cy="792163"/>
          </a:xfrm>
          <a:prstGeom prst="rect">
            <a:avLst/>
          </a:prstGeom>
          <a:noFill/>
          <a:ln w="9525">
            <a:noFill/>
            <a:miter lim="800000"/>
            <a:headEnd/>
            <a:tailEnd/>
          </a:ln>
        </p:spPr>
        <p:txBody>
          <a:bodyPr anchor="ctr"/>
          <a:lstStyle/>
          <a:p>
            <a:pPr algn="ctr"/>
            <a:r>
              <a:rPr lang="en-US" sz="3600" b="1">
                <a:solidFill>
                  <a:schemeClr val="hlink"/>
                </a:solidFill>
                <a:latin typeface="Calibri" pitchFamily="34" charset="0"/>
              </a:rPr>
              <a:t>GK Incident #4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2876</TotalTime>
  <Words>632</Words>
  <Application>Microsoft Office PowerPoint</Application>
  <PresentationFormat>On-screen Show (4:3)</PresentationFormat>
  <Paragraphs>105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Comic Sans MS</vt:lpstr>
      <vt:lpstr>Times New Roman</vt:lpstr>
      <vt:lpstr>Office Theme</vt:lpstr>
      <vt:lpstr>Goalkeeper  Incidents </vt:lpstr>
      <vt:lpstr>PowerPoint Presentation</vt:lpstr>
      <vt:lpstr>PowerPoint Presentation</vt:lpstr>
      <vt:lpstr>PowerPoint Presentation</vt:lpstr>
      <vt:lpstr>PowerPoint Presentation</vt:lpstr>
      <vt:lpstr>PowerPoint Presentation</vt:lpstr>
      <vt:lpstr>PowerPoint Presentation</vt:lpstr>
      <vt:lpstr>GK Incident #1</vt:lpstr>
      <vt:lpstr>GK Incident #3</vt:lpstr>
      <vt:lpstr>GK Incident #5</vt:lpstr>
      <vt:lpstr>GK Incident #7</vt:lpstr>
      <vt:lpstr>GK Incident #9</vt:lpstr>
      <vt:lpstr>GK Incident – Food for Thought</vt:lpstr>
      <vt:lpstr>GK Incident – Food for Thought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Rothgeb</dc:creator>
  <cp:lastModifiedBy>BJ Jabbari</cp:lastModifiedBy>
  <cp:revision>265</cp:revision>
  <dcterms:created xsi:type="dcterms:W3CDTF">2008-10-15T02:40:44Z</dcterms:created>
  <dcterms:modified xsi:type="dcterms:W3CDTF">2015-11-02T16:55:51Z</dcterms:modified>
</cp:coreProperties>
</file>