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71" r:id="rId2"/>
    <p:sldId id="342" r:id="rId3"/>
    <p:sldId id="323" r:id="rId4"/>
    <p:sldId id="343" r:id="rId5"/>
    <p:sldId id="321" r:id="rId6"/>
    <p:sldId id="372" r:id="rId7"/>
    <p:sldId id="347" r:id="rId8"/>
    <p:sldId id="349" r:id="rId9"/>
    <p:sldId id="348" r:id="rId10"/>
    <p:sldId id="344" r:id="rId11"/>
    <p:sldId id="35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99FFCC"/>
    <a:srgbClr val="FFFFCC"/>
    <a:srgbClr val="FF3300"/>
    <a:srgbClr val="66FFFF"/>
    <a:srgbClr val="FF99FF"/>
    <a:srgbClr val="00FF00"/>
    <a:srgbClr val="33CC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838" autoAdjust="0"/>
    <p:restoredTop sz="94671" autoAdjust="0"/>
  </p:normalViewPr>
  <p:slideViewPr>
    <p:cSldViewPr>
      <p:cViewPr varScale="1">
        <p:scale>
          <a:sx n="115" d="100"/>
          <a:sy n="115" d="100"/>
        </p:scale>
        <p:origin x="11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94AB8-9D63-4A96-A4F9-EE20CB4C32D3}" type="datetimeFigureOut">
              <a:rPr lang="en-US" smtClean="0"/>
              <a:t>11/2/2014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49A7E-8536-438E-B865-51CF52BE6A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625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8F9390C-FBF9-4D30-91E7-83ECE68FE410}" type="datetimeFigureOut">
              <a:rPr lang="en-US"/>
              <a:pPr>
                <a:defRPr/>
              </a:pPr>
              <a:t>11/2/2014</a:t>
            </a:fld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B43E061-34CC-45FB-832C-4E7BA295DF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903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4422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Slide </a:t>
            </a:r>
            <a:fld id="{F80D04DC-3FD1-477B-954C-BBADB75E25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Foul Recognition - 2015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Slide </a:t>
            </a:r>
            <a:fld id="{F80D04DC-3FD1-477B-954C-BBADB75E25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Foul Recognition - 2015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Slide </a:t>
            </a:r>
            <a:fld id="{F80D04DC-3FD1-477B-954C-BBADB75E25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Foul Recognition - 2015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5E27A4-016E-446F-AC7A-6052D1E2B471}" type="datetimeFigureOut">
              <a:rPr lang="en-US" smtClean="0"/>
              <a:pPr>
                <a:defRPr/>
              </a:pPr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0CE33-254B-4B1C-8F50-B38BEE6524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83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Foul Recognition - 2015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Slide </a:t>
            </a:r>
            <a:fld id="{F80D04DC-3FD1-477B-954C-BBADB75E25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3" r:id="rId3"/>
    <p:sldLayoutId id="2147483660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header_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" y="1676400"/>
            <a:ext cx="8382000" cy="838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Observed Points of Concern</a:t>
            </a:r>
          </a:p>
          <a:p>
            <a:pPr algn="ctr" eaLnBrk="0" hangingPunct="0">
              <a:defRPr/>
            </a:pP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 eaLnBrk="0" hangingPunct="0">
              <a:defRPr/>
            </a:pP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algn="ctr" eaLnBrk="0" hangingPunct="0">
              <a:defRPr/>
            </a:pP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Trifling</a:t>
            </a:r>
          </a:p>
          <a:p>
            <a:pPr algn="ctr" eaLnBrk="0" hangingPunct="0">
              <a:defRPr/>
            </a:pPr>
            <a:endParaRPr lang="en-US" sz="12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algn="ctr" eaLnBrk="0" hangingPunct="0">
              <a:defRPr/>
            </a:pP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Advantage</a:t>
            </a:r>
          </a:p>
        </p:txBody>
      </p:sp>
    </p:spTree>
    <p:extLst>
      <p:ext uri="{BB962C8B-B14F-4D97-AF65-F5344CB8AC3E}">
        <p14:creationId xmlns:p14="http://schemas.microsoft.com/office/powerpoint/2010/main" val="377649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Advantage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029200"/>
          </a:xfrm>
        </p:spPr>
        <p:txBody>
          <a:bodyPr/>
          <a:lstStyle/>
          <a:p>
            <a:pPr marL="0" indent="0" algn="ctr" defTabSz="365760">
              <a:buNone/>
            </a:pPr>
            <a:r>
              <a:rPr lang="en-US" sz="4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Appropriate Signals </a:t>
            </a:r>
          </a:p>
          <a:p>
            <a:pPr marL="457200" indent="0" defTabSz="365760">
              <a:buNone/>
            </a:pPr>
            <a:endParaRPr lang="en-US" sz="12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Signals tell the players on both teams 					(visually and audibly) that the referee has 		seen the foul.</a:t>
            </a:r>
          </a:p>
          <a:p>
            <a:pPr defTabSz="457200">
              <a:buFont typeface="Arial" panose="020B0604020202020204" pitchFamily="34" charset="0"/>
              <a:buChar char="•"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Failure to signal advantage sends the wrong 		message to the players. </a:t>
            </a:r>
          </a:p>
          <a:p>
            <a:pPr defTabSz="457200">
              <a:buFont typeface="Arial" panose="020B0604020202020204" pitchFamily="34" charset="0"/>
              <a:buChar char="•"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Failure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to signal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most likely affect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game 		control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negatively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Slide </a:t>
            </a:r>
            <a:fld id="{F80D04DC-3FD1-477B-954C-BBADB75E25B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59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Advantage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334000"/>
          </a:xfrm>
        </p:spPr>
        <p:txBody>
          <a:bodyPr/>
          <a:lstStyle/>
          <a:p>
            <a:pPr marL="0" indent="0" algn="ctr" defTabSz="365760">
              <a:buNone/>
            </a:pPr>
            <a:r>
              <a:rPr lang="en-US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Advantage NOT Realized</a:t>
            </a:r>
            <a:endParaRPr lang="en-US" sz="4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365760">
              <a:buNone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36576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a player subsequently fails after having been given an advantage, the referee must determine whether that failure was either:</a:t>
            </a:r>
          </a:p>
          <a:p>
            <a:pPr marL="0" indent="0" defTabSz="365760">
              <a:buNone/>
            </a:pP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0" defTabSz="36576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separate play after successfully playing thru the advantage … 	</a:t>
            </a:r>
            <a:r>
              <a:rPr lang="en-US" sz="24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play should be allowed to continue, advantage realized.</a:t>
            </a:r>
          </a:p>
          <a:p>
            <a:pPr marL="640080" defTabSz="365760">
              <a:buFont typeface="Arial" panose="020B0604020202020204" pitchFamily="34" charset="0"/>
              <a:buChar char="•"/>
            </a:pPr>
            <a:endParaRPr lang="en-US" sz="1200" b="1" i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0" defTabSz="36576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result of the foul for which the advantage was applied … 	</a:t>
            </a:r>
            <a:r>
              <a:rPr lang="en-US" sz="24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play should be stopped  for the original offense, advantage was not realized.</a:t>
            </a:r>
          </a:p>
          <a:p>
            <a:pPr defTabSz="365760"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365760">
              <a:buNone/>
            </a:pPr>
            <a:endParaRPr lang="en-US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Slide </a:t>
            </a:r>
            <a:fld id="{F80D04DC-3FD1-477B-954C-BBADB75E25B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46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Trifling Fouls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None/>
            </a:pPr>
            <a:r>
              <a:rPr lang="en-US" altLang="en-US" sz="2800" b="1" dirty="0">
                <a:latin typeface="Arial" charset="0"/>
              </a:rPr>
              <a:t>It is the </a:t>
            </a:r>
            <a:r>
              <a:rPr lang="en-US" altLang="en-US" sz="2800" b="1" dirty="0">
                <a:solidFill>
                  <a:srgbClr val="FF0000"/>
                </a:solidFill>
                <a:latin typeface="Arial" charset="0"/>
              </a:rPr>
              <a:t>duty</a:t>
            </a:r>
            <a:r>
              <a:rPr lang="en-US" altLang="en-US" sz="2800" b="1" dirty="0">
                <a:latin typeface="Arial" charset="0"/>
              </a:rPr>
              <a:t> of the referee to penalize only those </a:t>
            </a:r>
            <a:r>
              <a:rPr lang="en-US" altLang="en-US" sz="2800" b="1" dirty="0" smtClean="0">
                <a:latin typeface="Arial" charset="0"/>
              </a:rPr>
              <a:t>violations </a:t>
            </a:r>
            <a:r>
              <a:rPr lang="en-US" altLang="en-US" sz="2800" b="1" dirty="0">
                <a:latin typeface="Arial" charset="0"/>
              </a:rPr>
              <a:t>that matter. </a:t>
            </a:r>
            <a:endParaRPr lang="en-US" altLang="en-US" sz="28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US" altLang="en-US" sz="2800" b="1" dirty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800" b="1" dirty="0">
                <a:latin typeface="Arial" charset="0"/>
              </a:rPr>
              <a:t>It is within the referee’s </a:t>
            </a:r>
            <a:r>
              <a:rPr lang="en-US" altLang="en-US" sz="2800" b="1" dirty="0">
                <a:solidFill>
                  <a:srgbClr val="0000FF"/>
                </a:solidFill>
                <a:latin typeface="Arial" charset="0"/>
              </a:rPr>
              <a:t>power</a:t>
            </a:r>
            <a:r>
              <a:rPr lang="en-US" altLang="en-US" sz="2800" b="1" dirty="0">
                <a:latin typeface="Arial" charset="0"/>
              </a:rPr>
              <a:t> to determine which violations matter. </a:t>
            </a:r>
            <a:endParaRPr lang="en-US" altLang="en-US" sz="2800" b="1" dirty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US" altLang="en-US" sz="2800" b="1" dirty="0" smtClean="0">
              <a:solidFill>
                <a:srgbClr val="FF0000"/>
              </a:solidFill>
              <a:latin typeface="Arial" charset="0"/>
            </a:endParaRPr>
          </a:p>
          <a:p>
            <a:pPr marL="0" indent="0" algn="ctr">
              <a:buNone/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SAFETY</a:t>
            </a:r>
          </a:p>
          <a:p>
            <a:pPr marL="0" indent="0" algn="ctr">
              <a:buNone/>
              <a:defRPr/>
            </a:pP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 </a:t>
            </a:r>
            <a:r>
              <a:rPr lang="en-US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Never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Ignored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en-US" sz="28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Slide </a:t>
            </a:r>
            <a:fld id="{F80D04DC-3FD1-477B-954C-BBADB75E25B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6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Trifling Fouls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is a foul trifling</a:t>
            </a:r>
            <a:r>
              <a:rPr lang="en-US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4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0">
              <a:buNone/>
            </a:pP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Small inconsequential fouls that have little 	effect on the play and/or game control</a:t>
            </a:r>
          </a:p>
          <a:p>
            <a:pPr marL="457200" indent="0">
              <a:buNone/>
            </a:pP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Severity of foul is so small that the offended 	player or team would prefer to continue 	playing rather than stop for the taking of 	a free kick</a:t>
            </a:r>
          </a:p>
          <a:p>
            <a:pPr marL="457200" indent="0"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Slide </a:t>
            </a:r>
            <a:fld id="{F80D04DC-3FD1-477B-954C-BBADB75E25B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2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Trifling - Right vs Best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077200" cy="3657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800" b="1" i="1" dirty="0" smtClean="0">
                <a:latin typeface="Arial" charset="0"/>
              </a:rPr>
              <a:t>Younger players and lesser skilled players 	expect a foul to be called …. They do 	NOT understand the concept of “Best”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en-US" sz="2800" b="1" i="1" dirty="0" smtClean="0">
              <a:latin typeface="Arial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800" b="1" i="1" dirty="0" smtClean="0">
                <a:latin typeface="Arial" charset="0"/>
              </a:rPr>
              <a:t>Referees must </a:t>
            </a:r>
            <a:r>
              <a:rPr lang="en-US" altLang="en-US" sz="2800" b="1" i="1" dirty="0">
                <a:latin typeface="Arial" charset="0"/>
              </a:rPr>
              <a:t>understand what may be </a:t>
            </a:r>
            <a:r>
              <a:rPr lang="en-US" altLang="en-US" sz="2800" b="1" i="1" dirty="0" smtClean="0">
                <a:latin typeface="Arial" charset="0"/>
              </a:rPr>
              <a:t>	“</a:t>
            </a:r>
            <a:r>
              <a:rPr lang="en-US" altLang="en-US" sz="2800" b="1" i="1" dirty="0">
                <a:latin typeface="Arial" charset="0"/>
              </a:rPr>
              <a:t>best” for one player is not always </a:t>
            </a:r>
            <a:r>
              <a:rPr lang="en-US" altLang="en-US" sz="2800" b="1" i="1" dirty="0" smtClean="0">
                <a:latin typeface="Arial" charset="0"/>
              </a:rPr>
              <a:t>	“</a:t>
            </a:r>
            <a:r>
              <a:rPr lang="en-US" altLang="en-US" sz="2800" b="1" i="1" dirty="0">
                <a:latin typeface="Arial" charset="0"/>
              </a:rPr>
              <a:t>best” for </a:t>
            </a:r>
            <a:r>
              <a:rPr lang="en-US" altLang="en-US" sz="2800" b="1" i="1" dirty="0" smtClean="0">
                <a:latin typeface="Arial" charset="0"/>
              </a:rPr>
              <a:t>another.</a:t>
            </a:r>
            <a:endParaRPr lang="en-US" altLang="en-US" sz="1200" b="1" i="1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Slide </a:t>
            </a:r>
            <a:fld id="{F80D04DC-3FD1-477B-954C-BBADB75E25B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30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Advantage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495800"/>
          </a:xfrm>
        </p:spPr>
        <p:txBody>
          <a:bodyPr/>
          <a:lstStyle/>
          <a:p>
            <a:pPr marL="0" indent="0" defTabSz="365760">
              <a:buNone/>
            </a:pPr>
            <a:r>
              <a:rPr lang="en-US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Advantage </a:t>
            </a:r>
          </a:p>
          <a:p>
            <a:pPr marL="0" indent="0" defTabSz="365760"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 defTabSz="45720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When a foul occurs against a player that 	results in that player or a teammate losing 	control of the ball (or loses an </a:t>
            </a:r>
            <a:r>
              <a:rPr 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opportunity 	to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threaten the opposing team’s goal), the 	referee is obligated to stop play </a:t>
            </a:r>
            <a:r>
              <a:rPr 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and 	award a free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kick.</a:t>
            </a:r>
          </a:p>
          <a:p>
            <a:pPr marL="274320" indent="0" defTabSz="45720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Slide </a:t>
            </a:r>
            <a:fld id="{F80D04DC-3FD1-477B-954C-BBADB75E25B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56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Advantage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 algn="ctr" defTabSz="365760">
              <a:buNone/>
            </a:pPr>
            <a:r>
              <a:rPr lang="en-US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Applied?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365760">
              <a:buNone/>
            </a:pP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36576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Primary Factors:</a:t>
            </a:r>
          </a:p>
          <a:p>
            <a:pPr marL="0" indent="0" defTabSz="365760">
              <a:buNone/>
            </a:pP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indent="-457200" defTabSz="36576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Skill level of player and/or team</a:t>
            </a:r>
          </a:p>
          <a:p>
            <a:pPr marL="1371600" indent="-457200" defTabSz="365760">
              <a:buFont typeface="Arial" panose="020B0604020202020204" pitchFamily="34" charset="0"/>
              <a:buChar char="•"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indent="-457200" defTabSz="36576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Play situation</a:t>
            </a:r>
          </a:p>
          <a:p>
            <a:pPr marL="1371600" indent="-457200" defTabSz="365760">
              <a:buFont typeface="Arial" panose="020B0604020202020204" pitchFamily="34" charset="0"/>
              <a:buChar char="•"/>
            </a:pP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indent="-457200" defTabSz="36576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Proximity to the goal</a:t>
            </a:r>
          </a:p>
          <a:p>
            <a:pPr marL="1371600" indent="-457200" defTabSz="365760">
              <a:buFont typeface="Arial" panose="020B0604020202020204" pitchFamily="34" charset="0"/>
              <a:buChar char="•"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indent="-457200" defTabSz="36576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Does player want the advantage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Slide </a:t>
            </a:r>
            <a:fld id="{F80D04DC-3FD1-477B-954C-BBADB75E25B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01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Advantage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marL="0" indent="0" algn="ctr" defTabSz="365760">
              <a:buNone/>
            </a:pPr>
            <a:r>
              <a:rPr lang="en-US" sz="4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 </a:t>
            </a:r>
            <a:r>
              <a:rPr lang="en-US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</a:t>
            </a:r>
            <a:r>
              <a:rPr lang="en-US" sz="4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Player/Team</a:t>
            </a:r>
            <a:endParaRPr lang="en-US" sz="4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365760">
              <a:buNone/>
            </a:pP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36576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Must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recognize the player’s ability (or not) to be able to play thru the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foul … </a:t>
            </a:r>
            <a:r>
              <a:rPr lang="en-US" sz="28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may be an advantage to one player may not be advantageous to another playe</a:t>
            </a:r>
            <a:r>
              <a:rPr lang="en-US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r.</a:t>
            </a:r>
            <a:endParaRPr lang="en-US" sz="2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365760">
              <a:buNone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36576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Must recognize that the player (or team) wants to play the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advantage … </a:t>
            </a:r>
            <a:r>
              <a:rPr lang="en-US" altLang="en-US" sz="2800" b="1" i="1" dirty="0">
                <a:solidFill>
                  <a:srgbClr val="0000FF"/>
                </a:solidFill>
                <a:latin typeface="Arial" charset="0"/>
              </a:rPr>
              <a:t>Younger </a:t>
            </a:r>
            <a:r>
              <a:rPr lang="en-US" altLang="en-US" sz="2800" b="1" i="1" dirty="0" smtClean="0">
                <a:solidFill>
                  <a:srgbClr val="0000FF"/>
                </a:solidFill>
                <a:latin typeface="Arial" charset="0"/>
              </a:rPr>
              <a:t>and </a:t>
            </a:r>
            <a:r>
              <a:rPr lang="en-US" altLang="en-US" sz="2800" b="1" i="1" dirty="0">
                <a:solidFill>
                  <a:srgbClr val="0000FF"/>
                </a:solidFill>
                <a:latin typeface="Arial" charset="0"/>
              </a:rPr>
              <a:t>lesser skilled players expect a foul to be </a:t>
            </a:r>
            <a:r>
              <a:rPr lang="en-US" altLang="en-US" sz="2800" b="1" i="1" dirty="0" smtClean="0">
                <a:solidFill>
                  <a:srgbClr val="0000FF"/>
                </a:solidFill>
                <a:latin typeface="Arial" charset="0"/>
              </a:rPr>
              <a:t>called. </a:t>
            </a:r>
            <a:endParaRPr lang="en-US" sz="2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365760">
              <a:buNone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Slide </a:t>
            </a:r>
            <a:fld id="{F80D04DC-3FD1-477B-954C-BBADB75E25B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9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Advantage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5562600"/>
          </a:xfrm>
        </p:spPr>
        <p:txBody>
          <a:bodyPr/>
          <a:lstStyle/>
          <a:p>
            <a:pPr marL="0" indent="0" algn="ctr" defTabSz="365760">
              <a:buNone/>
            </a:pPr>
            <a:r>
              <a:rPr lang="en-US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Play Situation</a:t>
            </a:r>
            <a:endParaRPr lang="en-US" sz="4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365760">
              <a:buNone/>
            </a:pP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6576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Each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play situation is unique unto itself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				Referees must instantaneously evaluate 				each play situation based on all the factors 		prior to giving the advantage.</a:t>
            </a:r>
          </a:p>
          <a:p>
            <a:pPr defTabSz="365760">
              <a:buFont typeface="Arial" panose="020B0604020202020204" pitchFamily="34" charset="0"/>
              <a:buChar char="•"/>
            </a:pP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6576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When in doubt, however,  whether due to 				uncertainty or inexperience the referee 				should err on the side of safety and fairness 		… stop play and award the free kick.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365760">
              <a:buNone/>
            </a:pP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365760">
              <a:buNone/>
            </a:pP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Slide </a:t>
            </a:r>
            <a:fld id="{F80D04DC-3FD1-477B-954C-BBADB75E25B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45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Advantage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5334000"/>
          </a:xfrm>
        </p:spPr>
        <p:txBody>
          <a:bodyPr/>
          <a:lstStyle/>
          <a:p>
            <a:pPr marL="0" indent="0" algn="ctr" defTabSz="365760">
              <a:buNone/>
            </a:pPr>
            <a:r>
              <a:rPr lang="en-US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Proximity to Goal</a:t>
            </a:r>
            <a:endParaRPr lang="en-US" sz="4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365760">
              <a:buNone/>
            </a:pP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65760">
              <a:buFont typeface="Arial" panose="020B0604020202020204" pitchFamily="34" charset="0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Closer to opponent’s goal the more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				possibilities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for an advantage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</a:p>
          <a:p>
            <a:pPr defTabSz="365760">
              <a:buFont typeface="Arial" panose="020B0604020202020204" pitchFamily="34" charset="0"/>
              <a:buChar char="•"/>
            </a:pP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6576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It is not an absolute, but a factor must be 				considered</a:t>
            </a:r>
          </a:p>
          <a:p>
            <a:pPr defTabSz="365760">
              <a:buFont typeface="Arial" panose="020B0604020202020204" pitchFamily="34" charset="0"/>
              <a:buChar char="•"/>
            </a:pP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6576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More likely a factor in upper level match with 			skilled players.</a:t>
            </a:r>
          </a:p>
          <a:p>
            <a:pPr defTabSz="365760">
              <a:buFont typeface="Arial" panose="020B0604020202020204" pitchFamily="34" charset="0"/>
              <a:buChar char="•"/>
            </a:pP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6576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Less likely a factor in younger level games.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Slide </a:t>
            </a:r>
            <a:fld id="{F80D04DC-3FD1-477B-954C-BBADB75E25B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15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18157</TotalTime>
  <Words>253</Words>
  <Application>Microsoft Office PowerPoint</Application>
  <PresentationFormat>On-screen Show (4:3)</PresentationFormat>
  <Paragraphs>98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Comic Sans MS</vt:lpstr>
      <vt:lpstr>Office Theme</vt:lpstr>
      <vt:lpstr>PowerPoint Presentation</vt:lpstr>
      <vt:lpstr>Trifling Fouls</vt:lpstr>
      <vt:lpstr>Trifling Fouls</vt:lpstr>
      <vt:lpstr>Trifling - Right vs Best</vt:lpstr>
      <vt:lpstr>Advantage</vt:lpstr>
      <vt:lpstr>Advantage</vt:lpstr>
      <vt:lpstr>Advantage</vt:lpstr>
      <vt:lpstr>Advantage</vt:lpstr>
      <vt:lpstr>Advantage</vt:lpstr>
      <vt:lpstr>Advantage</vt:lpstr>
      <vt:lpstr>Advantage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FOULS &amp; MISCONDUCT</dc:title>
  <dc:creator>OSSRC</dc:creator>
  <cp:lastModifiedBy>BJ Jabbari</cp:lastModifiedBy>
  <cp:revision>361</cp:revision>
  <cp:lastPrinted>2014-11-02T16:25:00Z</cp:lastPrinted>
  <dcterms:created xsi:type="dcterms:W3CDTF">2008-03-24T20:57:09Z</dcterms:created>
  <dcterms:modified xsi:type="dcterms:W3CDTF">2014-11-02T17:58:18Z</dcterms:modified>
</cp:coreProperties>
</file>