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84" r:id="rId2"/>
    <p:sldId id="397" r:id="rId3"/>
    <p:sldId id="395" r:id="rId4"/>
    <p:sldId id="396" r:id="rId5"/>
    <p:sldId id="403" r:id="rId6"/>
    <p:sldId id="404" r:id="rId7"/>
    <p:sldId id="400" r:id="rId8"/>
    <p:sldId id="401" r:id="rId9"/>
    <p:sldId id="390" r:id="rId10"/>
    <p:sldId id="391" r:id="rId11"/>
    <p:sldId id="392" r:id="rId12"/>
    <p:sldId id="402" r:id="rId13"/>
    <p:sldId id="387" r:id="rId14"/>
    <p:sldId id="388" r:id="rId15"/>
    <p:sldId id="389" r:id="rId16"/>
    <p:sldId id="349" r:id="rId17"/>
    <p:sldId id="350" r:id="rId18"/>
    <p:sldId id="351" r:id="rId19"/>
    <p:sldId id="352" r:id="rId20"/>
    <p:sldId id="385" r:id="rId21"/>
    <p:sldId id="354" r:id="rId22"/>
    <p:sldId id="355" r:id="rId23"/>
    <p:sldId id="356" r:id="rId24"/>
    <p:sldId id="357" r:id="rId25"/>
    <p:sldId id="381" r:id="rId26"/>
    <p:sldId id="361" r:id="rId27"/>
    <p:sldId id="362" r:id="rId28"/>
    <p:sldId id="363" r:id="rId29"/>
    <p:sldId id="364" r:id="rId30"/>
    <p:sldId id="365" r:id="rId31"/>
    <p:sldId id="367" r:id="rId32"/>
    <p:sldId id="368" r:id="rId33"/>
    <p:sldId id="369" r:id="rId34"/>
    <p:sldId id="370" r:id="rId35"/>
    <p:sldId id="382" r:id="rId36"/>
    <p:sldId id="373" r:id="rId37"/>
    <p:sldId id="374" r:id="rId38"/>
    <p:sldId id="375" r:id="rId39"/>
    <p:sldId id="376" r:id="rId40"/>
    <p:sldId id="37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84192" autoAdjust="0"/>
  </p:normalViewPr>
  <p:slideViewPr>
    <p:cSldViewPr>
      <p:cViewPr>
        <p:scale>
          <a:sx n="74" d="100"/>
          <a:sy n="74" d="100"/>
        </p:scale>
        <p:origin x="-72" y="-72"/>
      </p:cViewPr>
      <p:guideLst>
        <p:guide orient="horz" pos="2160"/>
        <p:guide pos="2880"/>
      </p:guideLst>
    </p:cSldViewPr>
  </p:slideViewPr>
  <p:notesTextViewPr>
    <p:cViewPr>
      <p:scale>
        <a:sx n="100" d="100"/>
        <a:sy n="100" d="100"/>
      </p:scale>
      <p:origin x="0" y="0"/>
    </p:cViewPr>
  </p:notesTextViewPr>
  <p:sorterViewPr>
    <p:cViewPr>
      <p:scale>
        <a:sx n="121" d="100"/>
        <a:sy n="121" d="100"/>
      </p:scale>
      <p:origin x="0" y="151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2A118-C26D-4683-A66B-9B2818916448}" type="datetimeFigureOut">
              <a:rPr lang="en-US" smtClean="0"/>
              <a:t>10/27/2014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1DF44-49E7-4C37-AC1E-BBD3806906FF}" type="slidenum">
              <a:rPr lang="en-US" smtClean="0"/>
              <a:t>‹#›</a:t>
            </a:fld>
            <a:endParaRPr lang="en-US" dirty="0"/>
          </a:p>
        </p:txBody>
      </p:sp>
    </p:spTree>
    <p:extLst>
      <p:ext uri="{BB962C8B-B14F-4D97-AF65-F5344CB8AC3E}">
        <p14:creationId xmlns:p14="http://schemas.microsoft.com/office/powerpoint/2010/main" val="236873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p:txBody>
      </p:sp>
      <p:sp>
        <p:nvSpPr>
          <p:cNvPr id="4" name="Slide Number Placeholder 3"/>
          <p:cNvSpPr>
            <a:spLocks noGrp="1"/>
          </p:cNvSpPr>
          <p:nvPr>
            <p:ph type="sldNum" sz="quarter" idx="10"/>
          </p:nvPr>
        </p:nvSpPr>
        <p:spPr/>
        <p:txBody>
          <a:bodyPr/>
          <a:lstStyle/>
          <a:p>
            <a:fld id="{8AF1DF44-49E7-4C37-AC1E-BBD3806906FF}" type="slidenum">
              <a:rPr lang="en-US" smtClean="0"/>
              <a:t>1</a:t>
            </a:fld>
            <a:endParaRPr lang="en-US" dirty="0"/>
          </a:p>
        </p:txBody>
      </p:sp>
    </p:spTree>
    <p:extLst>
      <p:ext uri="{BB962C8B-B14F-4D97-AF65-F5344CB8AC3E}">
        <p14:creationId xmlns:p14="http://schemas.microsoft.com/office/powerpoint/2010/main" val="2038394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10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11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12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13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14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15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16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17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18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19</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20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21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22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23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24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25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26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27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28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29</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30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31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32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33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34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35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36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37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38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39</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40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sz="1200" baseline="0" dirty="0" smtClean="0">
              <a:latin typeface="Arial" pitchFamily="34" charset="0"/>
              <a:cs typeface="Arial" pitchFamily="34" charset="0"/>
            </a:endParaRPr>
          </a:p>
          <a:p>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p>
        </p:txBody>
      </p:sp>
      <p:sp>
        <p:nvSpPr>
          <p:cNvPr id="4" name="Slide Number Placeholder 3"/>
          <p:cNvSpPr>
            <a:spLocks noGrp="1"/>
          </p:cNvSpPr>
          <p:nvPr>
            <p:ph type="sldNum" sz="quarter" idx="10"/>
          </p:nvPr>
        </p:nvSpPr>
        <p:spPr/>
        <p:txBody>
          <a:bodyPr/>
          <a:lstStyle/>
          <a:p>
            <a:fld id="{8AF1DF44-49E7-4C37-AC1E-BBD3806906FF}" type="slidenum">
              <a:rPr lang="en-US" smtClean="0"/>
              <a:t>9</a:t>
            </a:fld>
            <a:endParaRPr lang="en-US" dirty="0"/>
          </a:p>
        </p:txBody>
      </p:sp>
    </p:spTree>
    <p:extLst>
      <p:ext uri="{BB962C8B-B14F-4D97-AF65-F5344CB8AC3E}">
        <p14:creationId xmlns:p14="http://schemas.microsoft.com/office/powerpoint/2010/main" val="275419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0"/>
            <a:ext cx="8991600" cy="1219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smtClean="0">
                <a:solidFill>
                  <a:schemeClr val="bg1"/>
                </a:solidFill>
                <a:latin typeface="Arial" pitchFamily="34" charset="0"/>
                <a:cs typeface="Arial" pitchFamily="34" charset="0"/>
              </a:rPr>
              <a:t>OSSRC Grade 7 Brain Teaser </a:t>
            </a:r>
          </a:p>
          <a:p>
            <a:pPr>
              <a:defRPr/>
            </a:pPr>
            <a:r>
              <a:rPr lang="en-US" sz="3600" b="1" dirty="0" smtClean="0">
                <a:solidFill>
                  <a:schemeClr val="bg1"/>
                </a:solidFill>
                <a:latin typeface="Arial" pitchFamily="34" charset="0"/>
                <a:cs typeface="Arial" pitchFamily="34" charset="0"/>
              </a:rPr>
              <a:t>Questions &amp; Answers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457200" y="1371600"/>
            <a:ext cx="82296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smtClean="0">
              <a:latin typeface="Arial" pitchFamily="34" charset="0"/>
              <a:cs typeface="Arial" pitchFamily="34" charset="0"/>
            </a:endParaRPr>
          </a:p>
        </p:txBody>
      </p:sp>
      <p:pic>
        <p:nvPicPr>
          <p:cNvPr id="1026" name="Picture 2" descr="C:\Users\rmooney\Documents\dafs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51" r="1151"/>
          <a:stretch/>
        </p:blipFill>
        <p:spPr bwMode="auto">
          <a:xfrm>
            <a:off x="-1" y="1219200"/>
            <a:ext cx="9144001"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159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Arial" pitchFamily="34" charset="0"/>
                <a:cs typeface="Arial" pitchFamily="34" charset="0"/>
              </a:rPr>
              <a:t>     </a:t>
            </a:r>
            <a:r>
              <a:rPr lang="en-US" sz="4000" b="1" u="sng" dirty="0" smtClean="0">
                <a:solidFill>
                  <a:srgbClr val="FF3300"/>
                </a:solidFill>
                <a:effectLst>
                  <a:outerShdw blurRad="38100" dist="38100" dir="2700000" algn="tl">
                    <a:srgbClr val="000000">
                      <a:alpha val="43137"/>
                    </a:srgbClr>
                  </a:outerShdw>
                </a:effectLst>
              </a:rPr>
              <a:t>BT9 </a:t>
            </a:r>
            <a:r>
              <a:rPr lang="en-US" sz="4000" b="1" u="sng" dirty="0">
                <a:solidFill>
                  <a:srgbClr val="FF3300"/>
                </a:solidFill>
                <a:effectLst>
                  <a:outerShdw blurRad="38100" dist="38100" dir="2700000" algn="tl">
                    <a:srgbClr val="000000">
                      <a:alpha val="43137"/>
                    </a:srgbClr>
                  </a:outerShdw>
                </a:effectLst>
              </a:rPr>
              <a:t>– Proper Uniforms</a:t>
            </a:r>
            <a:endParaRPr lang="en-US" sz="40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228600" y="1295400"/>
            <a:ext cx="8686800" cy="5410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latin typeface="Arial" panose="020B0604020202020204" pitchFamily="34" charset="0"/>
                <a:cs typeface="Arial" panose="020B0604020202020204" pitchFamily="34" charset="0"/>
              </a:rPr>
              <a:t>An adult AR comes to a match wearing black ankle socks, green shoes and long shorts hanging below the knee.  </a:t>
            </a:r>
            <a:endParaRPr lang="en-US" sz="2400" b="1" dirty="0" smtClean="0">
              <a:latin typeface="Arial" panose="020B0604020202020204" pitchFamily="34" charset="0"/>
              <a:cs typeface="Arial" panose="020B0604020202020204" pitchFamily="34" charset="0"/>
            </a:endParaRPr>
          </a:p>
          <a:p>
            <a:pPr marL="0" indent="0">
              <a:buNone/>
            </a:pP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Referee decides to dismiss the AR for not wearing a proper uniform and then appoints a Club Linesman in his place.</a:t>
            </a:r>
          </a:p>
          <a:p>
            <a:pPr marL="0" indent="0">
              <a:buNone/>
            </a:pPr>
            <a:r>
              <a:rPr lang="en-US" sz="2400" b="1" dirty="0">
                <a:latin typeface="Arial" panose="020B0604020202020204" pitchFamily="34" charset="0"/>
                <a:cs typeface="Arial" panose="020B0604020202020204" pitchFamily="34" charset="0"/>
              </a:rPr>
              <a:t>The AR expects to be paid, since he was scheduled by the assignor, traveled 20 miles and he was at the field well prior to game time.  </a:t>
            </a:r>
            <a:endParaRPr lang="en-US" sz="2400" b="1" dirty="0" smtClean="0">
              <a:latin typeface="Arial" panose="020B0604020202020204" pitchFamily="34" charset="0"/>
              <a:cs typeface="Arial" panose="020B0604020202020204" pitchFamily="34" charset="0"/>
            </a:endParaRPr>
          </a:p>
          <a:p>
            <a:pPr marL="0" indent="0">
              <a:buNone/>
            </a:pP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Referee is obligated to give this AR his game fee, even though the Referee chose not to use him.</a:t>
            </a:r>
          </a:p>
          <a:p>
            <a:pPr marL="0" indent="0">
              <a:buNone/>
            </a:pPr>
            <a:endParaRPr lang="en-US" sz="1200" b="1"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  True</a:t>
            </a:r>
          </a:p>
          <a:p>
            <a:pPr marL="0" indent="0">
              <a:buNone/>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  False</a:t>
            </a:r>
          </a:p>
        </p:txBody>
      </p:sp>
    </p:spTree>
    <p:extLst>
      <p:ext uri="{BB962C8B-B14F-4D97-AF65-F5344CB8AC3E}">
        <p14:creationId xmlns:p14="http://schemas.microsoft.com/office/powerpoint/2010/main" val="4236292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Arial" pitchFamily="34" charset="0"/>
                <a:cs typeface="Arial" pitchFamily="34" charset="0"/>
              </a:rPr>
              <a:t>     </a:t>
            </a:r>
            <a:r>
              <a:rPr lang="en-US" sz="4000" b="1" u="sng" dirty="0" smtClean="0">
                <a:solidFill>
                  <a:srgbClr val="FF0000"/>
                </a:solidFill>
                <a:effectLst>
                  <a:outerShdw blurRad="38100" dist="38100" dir="2700000" algn="tl">
                    <a:srgbClr val="000000">
                      <a:alpha val="43137"/>
                    </a:srgbClr>
                  </a:outerShdw>
                </a:effectLst>
                <a:latin typeface="Comic Sans MS" panose="030F0702030302020204" pitchFamily="66" charset="0"/>
              </a:rPr>
              <a:t>BT10 </a:t>
            </a:r>
            <a:r>
              <a:rPr lang="en-US" sz="4000" b="1" u="sng" dirty="0">
                <a:solidFill>
                  <a:srgbClr val="FF0000"/>
                </a:solidFill>
                <a:effectLst>
                  <a:outerShdw blurRad="38100" dist="38100" dir="2700000" algn="tl">
                    <a:srgbClr val="000000">
                      <a:alpha val="43137"/>
                    </a:srgbClr>
                  </a:outerShdw>
                </a:effectLst>
                <a:latin typeface="Comic Sans MS" panose="030F0702030302020204" pitchFamily="66" charset="0"/>
              </a:rPr>
              <a:t>– Referee Systems</a:t>
            </a:r>
            <a:endParaRPr lang="en-US" sz="40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228600" y="1295400"/>
            <a:ext cx="8686800" cy="5410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973138">
              <a:buNone/>
            </a:pPr>
            <a:r>
              <a:rPr lang="en-US" altLang="en-US" sz="2400" b="1" dirty="0">
                <a:latin typeface="Arial" panose="020B0604020202020204" pitchFamily="34" charset="0"/>
                <a:cs typeface="Arial" panose="020B0604020202020204" pitchFamily="34" charset="0"/>
              </a:rPr>
              <a:t>Three adults have been assigned to a officiate a U14 boys game using the diagonal system.  One official fails to show up and no one is available to serve as a Club Linesman. </a:t>
            </a:r>
            <a:endParaRPr lang="en-US" altLang="en-US" sz="2400" b="1" dirty="0" smtClean="0">
              <a:latin typeface="Arial" panose="020B0604020202020204" pitchFamily="34" charset="0"/>
              <a:cs typeface="Arial" panose="020B0604020202020204" pitchFamily="34" charset="0"/>
            </a:endParaRPr>
          </a:p>
          <a:p>
            <a:pPr marL="0" indent="-973138">
              <a:buNone/>
            </a:pPr>
            <a:r>
              <a:rPr lang="en-US" altLang="en-US" sz="2400" b="1" dirty="0" smtClean="0">
                <a:latin typeface="Arial" panose="020B0604020202020204" pitchFamily="34" charset="0"/>
                <a:cs typeface="Arial" panose="020B0604020202020204" pitchFamily="34" charset="0"/>
              </a:rPr>
              <a:t>Both </a:t>
            </a:r>
            <a:r>
              <a:rPr lang="en-US" altLang="en-US" sz="2400" b="1" dirty="0">
                <a:latin typeface="Arial" panose="020B0604020202020204" pitchFamily="34" charset="0"/>
                <a:cs typeface="Arial" panose="020B0604020202020204" pitchFamily="34" charset="0"/>
              </a:rPr>
              <a:t>coaches, who are familiar with both officials, agree that using two-whistles would provide a better officiated match and insist that the match be officiated using two whistles.  </a:t>
            </a:r>
            <a:endParaRPr lang="en-US" altLang="en-US" sz="2400" b="1" dirty="0" smtClean="0">
              <a:latin typeface="Arial" panose="020B0604020202020204" pitchFamily="34" charset="0"/>
              <a:cs typeface="Arial" panose="020B0604020202020204" pitchFamily="34" charset="0"/>
            </a:endParaRPr>
          </a:p>
          <a:p>
            <a:pPr marL="0" indent="-973138">
              <a:buNone/>
            </a:pPr>
            <a:r>
              <a:rPr lang="en-US" altLang="en-US" sz="2400" b="1" dirty="0" smtClean="0">
                <a:latin typeface="Arial" panose="020B0604020202020204" pitchFamily="34" charset="0"/>
                <a:cs typeface="Arial" panose="020B0604020202020204" pitchFamily="34" charset="0"/>
              </a:rPr>
              <a:t>In </a:t>
            </a:r>
            <a:r>
              <a:rPr lang="en-US" altLang="en-US" sz="2400" b="1" dirty="0">
                <a:latin typeface="Arial" panose="020B0604020202020204" pitchFamily="34" charset="0"/>
                <a:cs typeface="Arial" panose="020B0604020202020204" pitchFamily="34" charset="0"/>
              </a:rPr>
              <a:t>this situation it would then be acceptable for the two referees to officiate the game using two whistles</a:t>
            </a:r>
            <a:r>
              <a:rPr lang="en-US" altLang="en-US" sz="2400" b="1" dirty="0" smtClean="0">
                <a:latin typeface="Arial" panose="020B0604020202020204" pitchFamily="34" charset="0"/>
                <a:cs typeface="Arial" panose="020B0604020202020204" pitchFamily="34" charset="0"/>
              </a:rPr>
              <a:t>.</a:t>
            </a:r>
          </a:p>
          <a:p>
            <a:pPr marL="0" indent="-973138">
              <a:buNone/>
            </a:pPr>
            <a:endParaRPr lang="en-US" altLang="en-US" sz="1200" b="1" dirty="0">
              <a:latin typeface="Arial" panose="020B0604020202020204" pitchFamily="34" charset="0"/>
              <a:cs typeface="Arial" panose="020B0604020202020204" pitchFamily="34" charset="0"/>
            </a:endParaRPr>
          </a:p>
          <a:p>
            <a:pPr marL="973138" indent="-973138">
              <a:buNone/>
            </a:pPr>
            <a:r>
              <a:rPr lang="en-US" altLang="en-US" sz="1800" b="1" dirty="0"/>
              <a:t>	</a:t>
            </a:r>
            <a:r>
              <a:rPr lang="en-US" altLang="en-US" sz="1800" dirty="0"/>
              <a:t>	</a:t>
            </a:r>
            <a:r>
              <a:rPr lang="en-US" altLang="en-US" sz="2400" dirty="0">
                <a:latin typeface="Arial" panose="020B0604020202020204" pitchFamily="34" charset="0"/>
                <a:cs typeface="Arial" panose="020B0604020202020204" pitchFamily="34" charset="0"/>
              </a:rPr>
              <a:t>A.  True</a:t>
            </a:r>
            <a:r>
              <a:rPr lang="en-US" altLang="en-US" sz="2400" b="1" dirty="0">
                <a:solidFill>
                  <a:srgbClr val="FF0000"/>
                </a:solidFill>
                <a:latin typeface="Arial" panose="020B0604020202020204" pitchFamily="34" charset="0"/>
                <a:cs typeface="Arial" panose="020B0604020202020204" pitchFamily="34" charset="0"/>
              </a:rPr>
              <a:t>		</a:t>
            </a:r>
          </a:p>
          <a:p>
            <a:pPr marL="973138" indent="-973138">
              <a:buNone/>
            </a:pP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  False</a:t>
            </a:r>
          </a:p>
        </p:txBody>
      </p:sp>
    </p:spTree>
    <p:extLst>
      <p:ext uri="{BB962C8B-B14F-4D97-AF65-F5344CB8AC3E}">
        <p14:creationId xmlns:p14="http://schemas.microsoft.com/office/powerpoint/2010/main" val="257259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Arial" pitchFamily="34" charset="0"/>
                <a:cs typeface="Arial" pitchFamily="34" charset="0"/>
              </a:rPr>
              <a:t>     </a:t>
            </a:r>
            <a:r>
              <a:rPr lang="en-US" sz="4000" b="1" u="sng" dirty="0" smtClean="0">
                <a:solidFill>
                  <a:srgbClr val="FF3300"/>
                </a:solidFill>
                <a:effectLst>
                  <a:outerShdw blurRad="38100" dist="38100" dir="2700000" algn="tl">
                    <a:srgbClr val="000000">
                      <a:alpha val="43137"/>
                    </a:srgbClr>
                  </a:outerShdw>
                </a:effectLst>
              </a:rPr>
              <a:t>BT11 – Persistent Infringement</a:t>
            </a:r>
            <a:endParaRPr lang="en-US" sz="40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 name="TextBox 1"/>
          <p:cNvSpPr txBox="1"/>
          <p:nvPr/>
        </p:nvSpPr>
        <p:spPr>
          <a:xfrm>
            <a:off x="533400" y="1295400"/>
            <a:ext cx="7848600" cy="4524315"/>
          </a:xfrm>
          <a:prstGeom prst="rect">
            <a:avLst/>
          </a:prstGeom>
          <a:noFill/>
        </p:spPr>
        <p:txBody>
          <a:bodyPr wrap="square" rtlCol="0">
            <a:spAutoFit/>
          </a:bodyPr>
          <a:lstStyle/>
          <a:p>
            <a:r>
              <a:rPr lang="en-US" sz="2200" b="1" dirty="0" smtClean="0"/>
              <a:t>In a U17 upper level boys match a defender D6 has been marking the center striker A7 from the beginning of the game.  D6 has constantly ( 7 different times) committed little ticky-tacky, but annoying, fouls that the referee considers to be trifling and does not whistle or acknowledge any of them.  </a:t>
            </a:r>
          </a:p>
          <a:p>
            <a:r>
              <a:rPr lang="en-US" sz="2200" b="1" dirty="0" smtClean="0"/>
              <a:t>In the 35</a:t>
            </a:r>
            <a:r>
              <a:rPr lang="en-US" sz="2200" b="1" baseline="30000" dirty="0" smtClean="0"/>
              <a:t>th</a:t>
            </a:r>
            <a:r>
              <a:rPr lang="en-US" sz="2200" b="1" dirty="0" smtClean="0"/>
              <a:t> minute of the game D6 grabs A7’s shirt just enough to knock him off the ball.  The referee blows his whistle to stop play and awards a DFK to A7 for the holding foul committed by D6.   </a:t>
            </a:r>
          </a:p>
          <a:p>
            <a:r>
              <a:rPr lang="en-US" sz="2200" b="1" dirty="0" smtClean="0"/>
              <a:t>Even though this is the first foul called by the referee against D6 in the game, the referee should still issue a caution to D6 for persistent infringement.</a:t>
            </a:r>
          </a:p>
          <a:p>
            <a:endParaRPr lang="en-US" sz="2200" b="1" dirty="0" smtClean="0"/>
          </a:p>
          <a:p>
            <a:r>
              <a:rPr lang="en-US" dirty="0" smtClean="0"/>
              <a:t>		</a:t>
            </a:r>
            <a:r>
              <a:rPr lang="en-US" sz="2400" b="1" dirty="0" smtClean="0">
                <a:solidFill>
                  <a:srgbClr val="FF0000"/>
                </a:solidFill>
                <a:effectLst>
                  <a:outerShdw blurRad="38100" dist="38100" dir="2700000" algn="tl">
                    <a:srgbClr val="000000">
                      <a:alpha val="43137"/>
                    </a:srgbClr>
                  </a:outerShdw>
                </a:effectLst>
              </a:rPr>
              <a:t>A.  TRUE       </a:t>
            </a:r>
            <a:r>
              <a:rPr lang="en-US" sz="2400" b="1" dirty="0" smtClean="0">
                <a:solidFill>
                  <a:srgbClr val="FF0000"/>
                </a:solidFill>
              </a:rPr>
              <a:t>	</a:t>
            </a:r>
            <a:r>
              <a:rPr lang="en-US" sz="2400" dirty="0" smtClean="0"/>
              <a:t>B.   FALSE</a:t>
            </a:r>
            <a:endParaRPr lang="en-US" sz="2400" dirty="0"/>
          </a:p>
        </p:txBody>
      </p:sp>
    </p:spTree>
    <p:extLst>
      <p:ext uri="{BB962C8B-B14F-4D97-AF65-F5344CB8AC3E}">
        <p14:creationId xmlns:p14="http://schemas.microsoft.com/office/powerpoint/2010/main" val="2248526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Arial" pitchFamily="34" charset="0"/>
                <a:cs typeface="Arial" pitchFamily="34" charset="0"/>
              </a:rPr>
              <a:t>     </a:t>
            </a:r>
            <a:r>
              <a:rPr lang="en-US" sz="4800" b="1" u="sng" dirty="0">
                <a:solidFill>
                  <a:srgbClr val="FF3300"/>
                </a:solidFill>
                <a:effectLst>
                  <a:outerShdw blurRad="38100" dist="38100" dir="2700000" algn="tl">
                    <a:srgbClr val="000000">
                      <a:alpha val="43137"/>
                    </a:srgbClr>
                  </a:outerShdw>
                </a:effectLst>
              </a:rPr>
              <a:t>BT12 - Offside</a:t>
            </a:r>
            <a:endParaRPr lang="en-US" sz="48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609600" y="1447800"/>
            <a:ext cx="8229600" cy="480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buFont typeface="Arial" charset="0"/>
              <a:buNone/>
            </a:pPr>
            <a:r>
              <a:rPr lang="en-US" sz="2600" b="1" dirty="0">
                <a:latin typeface="Arial" panose="020B0604020202020204" pitchFamily="34" charset="0"/>
                <a:cs typeface="Arial" panose="020B0604020202020204" pitchFamily="34" charset="0"/>
              </a:rPr>
              <a:t>A3 has kicked the ball deep into the attacking half of the field and a teammate A7, who is in an offside position at the time of the kick, is the only attacking player near the ball.  </a:t>
            </a:r>
          </a:p>
          <a:p>
            <a:pPr marL="0">
              <a:buFont typeface="Arial" charset="0"/>
              <a:buNone/>
            </a:pPr>
            <a:r>
              <a:rPr lang="en-US" sz="2600" b="1" dirty="0" smtClean="0">
                <a:latin typeface="Arial" panose="020B0604020202020204" pitchFamily="34" charset="0"/>
                <a:cs typeface="Arial" panose="020B0604020202020204" pitchFamily="34" charset="0"/>
              </a:rPr>
              <a:t>A7 </a:t>
            </a:r>
            <a:r>
              <a:rPr lang="en-US" sz="2600" b="1" dirty="0">
                <a:latin typeface="Arial" panose="020B0604020202020204" pitchFamily="34" charset="0"/>
                <a:cs typeface="Arial" panose="020B0604020202020204" pitchFamily="34" charset="0"/>
              </a:rPr>
              <a:t>sprints towards the ball, but because he has not yet touched the ball, the AR does not signal the offside offense.</a:t>
            </a:r>
          </a:p>
          <a:p>
            <a:pPr marL="0">
              <a:buFont typeface="Arial" charset="0"/>
              <a:buNone/>
            </a:pPr>
            <a:r>
              <a:rPr lang="en-US" sz="2600" b="1" dirty="0" smtClean="0">
                <a:latin typeface="Arial" panose="020B0604020202020204" pitchFamily="34" charset="0"/>
                <a:cs typeface="Arial" panose="020B0604020202020204" pitchFamily="34" charset="0"/>
              </a:rPr>
              <a:t>Is </a:t>
            </a:r>
            <a:r>
              <a:rPr lang="en-US" sz="2600" b="1" dirty="0">
                <a:latin typeface="Arial" panose="020B0604020202020204" pitchFamily="34" charset="0"/>
                <a:cs typeface="Arial" panose="020B0604020202020204" pitchFamily="34" charset="0"/>
              </a:rPr>
              <a:t>this a correct decision?</a:t>
            </a:r>
          </a:p>
          <a:p>
            <a:pPr>
              <a:buFont typeface="Arial" charset="0"/>
              <a:buNone/>
            </a:pPr>
            <a:endParaRPr lang="en-US" sz="1400" dirty="0">
              <a:latin typeface="Arial" panose="020B0604020202020204" pitchFamily="34" charset="0"/>
              <a:cs typeface="Arial" panose="020B0604020202020204" pitchFamily="34" charset="0"/>
            </a:endParaRPr>
          </a:p>
          <a:p>
            <a:pPr>
              <a:buFont typeface="Arial" charset="0"/>
              <a:buNone/>
            </a:pPr>
            <a:r>
              <a:rPr lang="en-US" sz="2600" dirty="0">
                <a:latin typeface="Arial" panose="020B0604020202020204" pitchFamily="34" charset="0"/>
                <a:cs typeface="Arial" panose="020B0604020202020204" pitchFamily="34" charset="0"/>
              </a:rPr>
              <a:t>			</a:t>
            </a:r>
            <a:r>
              <a:rPr lang="en-US" sz="2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Yes</a:t>
            </a:r>
          </a:p>
          <a:p>
            <a:pPr>
              <a:buFont typeface="Arial" charset="0"/>
              <a:buNone/>
            </a:pPr>
            <a:r>
              <a:rPr lang="en-US" sz="2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B.  No</a:t>
            </a:r>
          </a:p>
          <a:p>
            <a:pPr>
              <a:buFont typeface="Arial" charset="0"/>
              <a:buNone/>
            </a:pPr>
            <a:r>
              <a:rPr lang="en-US" sz="1600" dirty="0">
                <a:latin typeface="Arial" panose="020B0604020202020204" pitchFamily="34" charset="0"/>
                <a:cs typeface="Arial" panose="020B0604020202020204" pitchFamily="34" charset="0"/>
              </a:rPr>
              <a:t>	</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712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Arial" pitchFamily="34" charset="0"/>
                <a:cs typeface="Arial" pitchFamily="34" charset="0"/>
              </a:rPr>
              <a:t>     </a:t>
            </a:r>
            <a:r>
              <a:rPr lang="en-US" sz="4800" b="1" u="sng" dirty="0" smtClean="0">
                <a:solidFill>
                  <a:srgbClr val="FF3300"/>
                </a:solidFill>
                <a:effectLst>
                  <a:outerShdw blurRad="38100" dist="38100" dir="2700000" algn="tl">
                    <a:srgbClr val="000000">
                      <a:alpha val="43137"/>
                    </a:srgbClr>
                  </a:outerShdw>
                </a:effectLst>
              </a:rPr>
              <a:t>BT13 </a:t>
            </a:r>
            <a:r>
              <a:rPr lang="en-US" sz="4800" b="1" u="sng" dirty="0">
                <a:solidFill>
                  <a:srgbClr val="FF3300"/>
                </a:solidFill>
                <a:effectLst>
                  <a:outerShdw blurRad="38100" dist="38100" dir="2700000" algn="tl">
                    <a:srgbClr val="000000">
                      <a:alpha val="43137"/>
                    </a:srgbClr>
                  </a:outerShdw>
                </a:effectLst>
              </a:rPr>
              <a:t>- Offside</a:t>
            </a:r>
            <a:endParaRPr lang="en-US" sz="48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609600" y="1447800"/>
            <a:ext cx="8229600" cy="480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nSpc>
                <a:spcPct val="90000"/>
              </a:lnSpc>
              <a:buFont typeface="Arial" charset="0"/>
              <a:buNone/>
            </a:pPr>
            <a:r>
              <a:rPr lang="en-US" sz="2800" b="1" dirty="0">
                <a:latin typeface="Arial" panose="020B0604020202020204" pitchFamily="34" charset="0"/>
                <a:cs typeface="Arial" panose="020B0604020202020204" pitchFamily="34" charset="0"/>
              </a:rPr>
              <a:t>A player A9 in an offside position sprints towards the ball that has been kicked ahead by a teammate.</a:t>
            </a:r>
          </a:p>
          <a:p>
            <a:pPr marL="0">
              <a:lnSpc>
                <a:spcPct val="90000"/>
              </a:lnSpc>
              <a:buFont typeface="Arial" charset="0"/>
              <a:buNone/>
            </a:pPr>
            <a:r>
              <a:rPr lang="en-US" sz="2800" b="1" dirty="0">
                <a:latin typeface="Arial" panose="020B0604020202020204" pitchFamily="34" charset="0"/>
                <a:cs typeface="Arial" panose="020B0604020202020204" pitchFamily="34" charset="0"/>
              </a:rPr>
              <a:t>The nearest defender, D5, then also starts to sprint to the ball, but well before either player is able to touch it, the ball passes over the goal line and out of play.</a:t>
            </a:r>
          </a:p>
          <a:p>
            <a:pPr>
              <a:lnSpc>
                <a:spcPct val="90000"/>
              </a:lnSpc>
              <a:buFont typeface="Arial" charset="0"/>
              <a:buNone/>
            </a:pPr>
            <a:r>
              <a:rPr lang="en-US" sz="2800" b="1" dirty="0">
                <a:latin typeface="Arial" panose="020B0604020202020204" pitchFamily="34" charset="0"/>
                <a:cs typeface="Arial" panose="020B0604020202020204" pitchFamily="34" charset="0"/>
              </a:rPr>
              <a:t>Should the AR signal for the offside offense?</a:t>
            </a:r>
          </a:p>
          <a:p>
            <a:pPr>
              <a:lnSpc>
                <a:spcPct val="90000"/>
              </a:lnSpc>
              <a:buFont typeface="Arial" charset="0"/>
              <a:buNone/>
            </a:pPr>
            <a:endParaRPr lang="en-US" sz="1600" dirty="0">
              <a:latin typeface="Arial" panose="020B0604020202020204" pitchFamily="34" charset="0"/>
              <a:cs typeface="Arial" panose="020B0604020202020204" pitchFamily="34" charset="0"/>
            </a:endParaRPr>
          </a:p>
          <a:p>
            <a:pPr>
              <a:lnSpc>
                <a:spcPct val="90000"/>
              </a:lnSpc>
              <a:buFont typeface="Arial" charset="0"/>
              <a:buNone/>
            </a:pPr>
            <a:r>
              <a:rPr lang="en-US" sz="2800" dirty="0">
                <a:latin typeface="Arial" panose="020B0604020202020204" pitchFamily="34" charset="0"/>
                <a:cs typeface="Arial" panose="020B0604020202020204" pitchFamily="34" charset="0"/>
              </a:rPr>
              <a:t>			A.  Yes</a:t>
            </a:r>
          </a:p>
          <a:p>
            <a:pPr>
              <a:lnSpc>
                <a:spcPct val="90000"/>
              </a:lnSpc>
              <a:buFont typeface="Arial" charset="0"/>
              <a:buNone/>
            </a:pP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  No</a:t>
            </a:r>
          </a:p>
          <a:p>
            <a:pPr>
              <a:buFont typeface="Arial" charset="0"/>
              <a:buNone/>
            </a:pPr>
            <a:endParaRPr lang="en-US" sz="2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Font typeface="Arial" charset="0"/>
              <a:buNone/>
            </a:pPr>
            <a:r>
              <a:rPr lang="en-US" sz="1600" dirty="0">
                <a:latin typeface="Arial" panose="020B0604020202020204" pitchFamily="34" charset="0"/>
                <a:cs typeface="Arial" panose="020B0604020202020204" pitchFamily="34" charset="0"/>
              </a:rPr>
              <a:t>	</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17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Arial" pitchFamily="34" charset="0"/>
                <a:cs typeface="Arial" pitchFamily="34" charset="0"/>
              </a:rPr>
              <a:t>     </a:t>
            </a:r>
            <a:r>
              <a:rPr lang="en-US" sz="4800" b="1" u="sng" dirty="0" smtClean="0">
                <a:solidFill>
                  <a:srgbClr val="FF3300"/>
                </a:solidFill>
                <a:effectLst>
                  <a:outerShdw blurRad="38100" dist="38100" dir="2700000" algn="tl">
                    <a:srgbClr val="000000">
                      <a:alpha val="43137"/>
                    </a:srgbClr>
                  </a:outerShdw>
                </a:effectLst>
              </a:rPr>
              <a:t>BT14 </a:t>
            </a:r>
            <a:r>
              <a:rPr lang="en-US" sz="4800" b="1" u="sng" dirty="0">
                <a:solidFill>
                  <a:srgbClr val="FF3300"/>
                </a:solidFill>
                <a:effectLst>
                  <a:outerShdw blurRad="38100" dist="38100" dir="2700000" algn="tl">
                    <a:srgbClr val="000000">
                      <a:alpha val="43137"/>
                    </a:srgbClr>
                  </a:outerShdw>
                </a:effectLst>
              </a:rPr>
              <a:t>- Offside</a:t>
            </a:r>
            <a:endParaRPr lang="en-US" sz="48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609600" y="1447800"/>
            <a:ext cx="8229600" cy="480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nSpc>
                <a:spcPct val="90000"/>
              </a:lnSpc>
              <a:buFont typeface="Arial" charset="0"/>
              <a:buNone/>
            </a:pPr>
            <a:r>
              <a:rPr lang="en-US" sz="2800" b="1" dirty="0">
                <a:latin typeface="Arial" panose="020B0604020202020204" pitchFamily="34" charset="0"/>
                <a:cs typeface="Arial" panose="020B0604020202020204" pitchFamily="34" charset="0"/>
              </a:rPr>
              <a:t>A player A12 in an offside position sprints towards the ball that has been kicked ahead by a teammate.</a:t>
            </a:r>
          </a:p>
          <a:p>
            <a:pPr marL="0">
              <a:lnSpc>
                <a:spcPct val="90000"/>
              </a:lnSpc>
              <a:buFont typeface="Arial" charset="0"/>
              <a:buNone/>
            </a:pPr>
            <a:r>
              <a:rPr lang="en-US" sz="2800" b="1" dirty="0">
                <a:latin typeface="Arial" panose="020B0604020202020204" pitchFamily="34" charset="0"/>
                <a:cs typeface="Arial" panose="020B0604020202020204" pitchFamily="34" charset="0"/>
              </a:rPr>
              <a:t>The nearest defender, D4, then also starts to sprint to the ball, and is able to kick the ball over the goal line and out of play just before A12 is able to reach the ball.</a:t>
            </a:r>
          </a:p>
          <a:p>
            <a:pPr>
              <a:buFont typeface="Arial" charset="0"/>
              <a:buNone/>
            </a:pPr>
            <a:r>
              <a:rPr lang="en-US" sz="2800" b="1" dirty="0">
                <a:latin typeface="Arial" panose="020B0604020202020204" pitchFamily="34" charset="0"/>
                <a:cs typeface="Arial" panose="020B0604020202020204" pitchFamily="34" charset="0"/>
              </a:rPr>
              <a:t>Should the AR signal for the offside offense?</a:t>
            </a:r>
          </a:p>
          <a:p>
            <a:pPr>
              <a:buFont typeface="Arial" charset="0"/>
              <a:buNone/>
            </a:pPr>
            <a:endParaRPr lang="en-US" sz="1600" dirty="0">
              <a:latin typeface="Arial" panose="020B0604020202020204" pitchFamily="34" charset="0"/>
              <a:cs typeface="Arial" panose="020B0604020202020204" pitchFamily="34" charset="0"/>
            </a:endParaRPr>
          </a:p>
          <a:p>
            <a:pPr>
              <a:buFont typeface="Arial" charset="0"/>
              <a:buNone/>
            </a:pPr>
            <a:r>
              <a:rPr lang="en-US" sz="2800" dirty="0">
                <a:latin typeface="Arial" panose="020B0604020202020204" pitchFamily="34" charset="0"/>
                <a:cs typeface="Arial" panose="020B0604020202020204" pitchFamily="34" charset="0"/>
              </a:rPr>
              <a:t>			</a:t>
            </a: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Yes</a:t>
            </a:r>
          </a:p>
          <a:p>
            <a:pPr>
              <a:buFont typeface="Arial" charset="0"/>
              <a:buNone/>
            </a:pP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B.  No</a:t>
            </a:r>
          </a:p>
          <a:p>
            <a:pPr>
              <a:buFont typeface="Arial" charset="0"/>
              <a:buNone/>
            </a:pPr>
            <a:endParaRPr lang="en-US" sz="2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Font typeface="Arial" charset="0"/>
              <a:buNone/>
            </a:pPr>
            <a:r>
              <a:rPr lang="en-US" sz="1600" dirty="0">
                <a:latin typeface="Arial" panose="020B0604020202020204" pitchFamily="34" charset="0"/>
                <a:cs typeface="Arial" panose="020B0604020202020204" pitchFamily="34" charset="0"/>
              </a:rPr>
              <a:t>	</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521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 </a:t>
            </a: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BT15 </a:t>
            </a:r>
            <a:r>
              <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rPr>
              <a:t>- Reading Play</a:t>
            </a:r>
            <a:endPar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685800" y="1524000"/>
            <a:ext cx="8001000" cy="4572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Arial" pitchFamily="34" charset="0"/>
                <a:cs typeface="Arial" pitchFamily="34" charset="0"/>
              </a:rPr>
              <a:t>Will having a general understanding of the teams’ tactics better prepare referees to position themselves effectively during the game?</a:t>
            </a:r>
          </a:p>
          <a:p>
            <a:pPr>
              <a:buFont typeface="Courier New" pitchFamily="49" charset="0"/>
              <a:buChar char="o"/>
            </a:pPr>
            <a:endParaRPr lang="en-US" sz="3200" dirty="0">
              <a:latin typeface="Arial" pitchFamily="34" charset="0"/>
              <a:cs typeface="Arial" pitchFamily="34" charset="0"/>
            </a:endParaRPr>
          </a:p>
          <a:p>
            <a:pPr marL="1878013" indent="-514350">
              <a:buFont typeface="+mj-lt"/>
              <a:buAutoNum type="alphaUcPeriod"/>
            </a:pPr>
            <a:r>
              <a:rPr lang="en-US"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Yes</a:t>
            </a:r>
          </a:p>
          <a:p>
            <a:pPr marL="1878013" indent="-514350">
              <a:buFont typeface="+mj-lt"/>
              <a:buAutoNum type="alphaUcPeriod"/>
            </a:pPr>
            <a:r>
              <a:rPr lang="en-US" dirty="0" smtClean="0">
                <a:latin typeface="Arial" pitchFamily="34" charset="0"/>
                <a:cs typeface="Arial" pitchFamily="34" charset="0"/>
              </a:rPr>
              <a:t>No</a:t>
            </a:r>
          </a:p>
        </p:txBody>
      </p:sp>
    </p:spTree>
    <p:extLst>
      <p:ext uri="{BB962C8B-B14F-4D97-AF65-F5344CB8AC3E}">
        <p14:creationId xmlns:p14="http://schemas.microsoft.com/office/powerpoint/2010/main" val="2695066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  </a:t>
            </a: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BT16 - </a:t>
            </a:r>
            <a:r>
              <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rPr>
              <a:t>Reading Play</a:t>
            </a:r>
            <a:endPar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533400" y="1524000"/>
            <a:ext cx="8305800" cy="441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631825">
              <a:buNone/>
            </a:pPr>
            <a:r>
              <a:rPr lang="en-US" dirty="0" smtClean="0">
                <a:latin typeface="Arial" pitchFamily="34" charset="0"/>
                <a:cs typeface="Arial" pitchFamily="34" charset="0"/>
              </a:rPr>
              <a:t>Being able to recognize the tactical changes that result from substitutions will allow officials to be which of the following?</a:t>
            </a:r>
          </a:p>
          <a:p>
            <a:pPr>
              <a:buFont typeface="Courier New" pitchFamily="49" charset="0"/>
              <a:buChar char="o"/>
            </a:pPr>
            <a:endParaRPr lang="en-US" sz="3200" dirty="0">
              <a:latin typeface="Arial" pitchFamily="34" charset="0"/>
              <a:cs typeface="Arial" pitchFamily="34" charset="0"/>
            </a:endParaRPr>
          </a:p>
          <a:p>
            <a:pPr marL="1371600" indent="-514350">
              <a:buFont typeface="+mj-lt"/>
              <a:buAutoNum type="alphaUcPeriod"/>
            </a:pPr>
            <a:r>
              <a:rPr lang="en-US" sz="3200" dirty="0" smtClean="0">
                <a:latin typeface="Arial" pitchFamily="34" charset="0"/>
                <a:cs typeface="Arial" pitchFamily="34" charset="0"/>
              </a:rPr>
              <a:t>Less involved and more patient</a:t>
            </a:r>
          </a:p>
          <a:p>
            <a:pPr marL="1371600" indent="-514350">
              <a:buFont typeface="+mj-lt"/>
              <a:buAutoNum type="alphaUcPeriod"/>
            </a:pP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Less reactive and more proactive</a:t>
            </a:r>
          </a:p>
        </p:txBody>
      </p:sp>
    </p:spTree>
    <p:extLst>
      <p:ext uri="{BB962C8B-B14F-4D97-AF65-F5344CB8AC3E}">
        <p14:creationId xmlns:p14="http://schemas.microsoft.com/office/powerpoint/2010/main" val="973321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  </a:t>
            </a: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BT17 - </a:t>
            </a:r>
            <a:r>
              <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rPr>
              <a:t>Reading Play</a:t>
            </a:r>
            <a:endPar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Content Placeholder 2"/>
          <p:cNvSpPr txBox="1">
            <a:spLocks/>
          </p:cNvSpPr>
          <p:nvPr/>
        </p:nvSpPr>
        <p:spPr>
          <a:xfrm>
            <a:off x="381000" y="1447800"/>
            <a:ext cx="8305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533400" y="1447800"/>
            <a:ext cx="82296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566738">
              <a:buNone/>
            </a:pPr>
            <a:r>
              <a:rPr lang="en-US" dirty="0" smtClean="0">
                <a:latin typeface="Arial" pitchFamily="34" charset="0"/>
                <a:cs typeface="Arial" pitchFamily="34" charset="0"/>
              </a:rPr>
              <a:t>What are some general tactics that referees working the amateur adult game should be familiar with?</a:t>
            </a:r>
          </a:p>
          <a:p>
            <a:pPr>
              <a:buFont typeface="Courier New" pitchFamily="49" charset="0"/>
              <a:buChar char="o"/>
            </a:pPr>
            <a:endParaRPr lang="en-US" sz="2000" dirty="0">
              <a:latin typeface="Arial" pitchFamily="34" charset="0"/>
              <a:cs typeface="Arial" pitchFamily="34" charset="0"/>
            </a:endParaRPr>
          </a:p>
          <a:p>
            <a:pPr marL="1878013" indent="-514350">
              <a:buFont typeface="+mj-lt"/>
              <a:buAutoNum type="alphaUcPeriod"/>
            </a:pPr>
            <a:r>
              <a:rPr lang="en-US" sz="3200" dirty="0" smtClean="0">
                <a:latin typeface="Arial" pitchFamily="34" charset="0"/>
                <a:cs typeface="Arial" pitchFamily="34" charset="0"/>
              </a:rPr>
              <a:t>Set pieces</a:t>
            </a:r>
          </a:p>
          <a:p>
            <a:pPr marL="1878013" indent="-514350">
              <a:buFont typeface="+mj-lt"/>
              <a:buAutoNum type="alphaUcPeriod"/>
            </a:pPr>
            <a:r>
              <a:rPr lang="en-US" dirty="0" smtClean="0">
                <a:latin typeface="Arial" pitchFamily="34" charset="0"/>
                <a:cs typeface="Arial" pitchFamily="34" charset="0"/>
              </a:rPr>
              <a:t>Marking</a:t>
            </a:r>
          </a:p>
          <a:p>
            <a:pPr marL="1878013" indent="-514350">
              <a:buFont typeface="+mj-lt"/>
              <a:buAutoNum type="alphaUcPeriod"/>
            </a:pPr>
            <a:r>
              <a:rPr lang="en-US" dirty="0" smtClean="0">
                <a:latin typeface="Arial" pitchFamily="34" charset="0"/>
                <a:cs typeface="Arial" pitchFamily="34" charset="0"/>
              </a:rPr>
              <a:t>Off the ball</a:t>
            </a:r>
          </a:p>
          <a:p>
            <a:pPr marL="1878013" indent="-514350">
              <a:buFont typeface="+mj-lt"/>
              <a:buAutoNum type="alphaUcPeriod"/>
            </a:pP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All of the above</a:t>
            </a:r>
          </a:p>
        </p:txBody>
      </p:sp>
    </p:spTree>
    <p:extLst>
      <p:ext uri="{BB962C8B-B14F-4D97-AF65-F5344CB8AC3E}">
        <p14:creationId xmlns:p14="http://schemas.microsoft.com/office/powerpoint/2010/main" val="773601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  </a:t>
            </a: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BT18 - </a:t>
            </a:r>
            <a:r>
              <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rPr>
              <a:t>Reading Play</a:t>
            </a:r>
            <a:endPar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685800" y="1524000"/>
            <a:ext cx="8001000" cy="4572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566738">
              <a:buNone/>
            </a:pPr>
            <a:r>
              <a:rPr lang="en-US" dirty="0" smtClean="0">
                <a:latin typeface="Arial" pitchFamily="34" charset="0"/>
                <a:cs typeface="Arial" pitchFamily="34" charset="0"/>
              </a:rPr>
              <a:t>Which of the following is not associated with reading play?</a:t>
            </a:r>
          </a:p>
          <a:p>
            <a:pPr>
              <a:buFont typeface="Courier New" pitchFamily="49" charset="0"/>
              <a:buChar char="o"/>
            </a:pPr>
            <a:endParaRPr lang="en-US" sz="3200" dirty="0">
              <a:latin typeface="Arial" pitchFamily="34" charset="0"/>
              <a:cs typeface="Arial" pitchFamily="34" charset="0"/>
            </a:endParaRPr>
          </a:p>
          <a:p>
            <a:pPr marL="1878013" indent="-514350">
              <a:buFont typeface="+mj-lt"/>
              <a:buAutoNum type="alphaUcPeriod"/>
            </a:pPr>
            <a:r>
              <a:rPr lang="en-US" sz="3200" dirty="0" smtClean="0">
                <a:latin typeface="Arial" pitchFamily="34" charset="0"/>
                <a:cs typeface="Arial" pitchFamily="34" charset="0"/>
              </a:rPr>
              <a:t>Positioning</a:t>
            </a:r>
          </a:p>
          <a:p>
            <a:pPr marL="1878013" indent="-514350">
              <a:buFont typeface="+mj-lt"/>
              <a:buAutoNum type="alphaUcPeriod"/>
            </a:pPr>
            <a:r>
              <a:rPr lang="en-US" dirty="0" smtClean="0">
                <a:latin typeface="Arial" pitchFamily="34" charset="0"/>
                <a:cs typeface="Arial" pitchFamily="34" charset="0"/>
              </a:rPr>
              <a:t>Use of the tool box</a:t>
            </a:r>
          </a:p>
          <a:p>
            <a:pPr marL="1878013" indent="-514350">
              <a:buFont typeface="+mj-lt"/>
              <a:buAutoNum type="alphaUcPeriod"/>
            </a:pPr>
            <a:r>
              <a:rPr lang="en-US" dirty="0" smtClean="0">
                <a:latin typeface="Arial" pitchFamily="34" charset="0"/>
                <a:cs typeface="Arial" pitchFamily="34" charset="0"/>
              </a:rPr>
              <a:t>Being proactive</a:t>
            </a:r>
          </a:p>
          <a:p>
            <a:pPr marL="1878013" indent="-514350">
              <a:buFont typeface="+mj-lt"/>
              <a:buAutoNum type="alphaUcPeriod"/>
            </a:pP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Professional appearance</a:t>
            </a:r>
          </a:p>
        </p:txBody>
      </p:sp>
    </p:spTree>
    <p:extLst>
      <p:ext uri="{BB962C8B-B14F-4D97-AF65-F5344CB8AC3E}">
        <p14:creationId xmlns:p14="http://schemas.microsoft.com/office/powerpoint/2010/main" val="2660289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lang="en-US" sz="4000" b="1" dirty="0" smtClean="0">
                <a:solidFill>
                  <a:srgbClr val="FF0000"/>
                </a:solidFill>
                <a:latin typeface="Arial" pitchFamily="34" charset="0"/>
                <a:cs typeface="Arial" pitchFamily="34" charset="0"/>
              </a:rPr>
              <a:t>     </a:t>
            </a:r>
            <a:r>
              <a:rPr lang="en-US" sz="4000" b="1" u="sng" dirty="0">
                <a:solidFill>
                  <a:srgbClr val="FF0000"/>
                </a:solidFill>
                <a:effectLst>
                  <a:outerShdw blurRad="38100" dist="38100" dir="2700000" algn="tl">
                    <a:srgbClr val="000000">
                      <a:alpha val="43137"/>
                    </a:srgbClr>
                  </a:outerShdw>
                </a:effectLst>
                <a:latin typeface="Comic Sans MS" pitchFamily="66" charset="0"/>
                <a:cs typeface="Arial" pitchFamily="34" charset="0"/>
              </a:rPr>
              <a:t>BT1 - LIGHTNING</a:t>
            </a:r>
          </a:p>
          <a:p>
            <a:pPr>
              <a:defRPr/>
            </a:pPr>
            <a:endParaRPr lang="en-US" sz="4000" b="1" u="sng" dirty="0">
              <a:solidFill>
                <a:srgbClr val="FF0000"/>
              </a:solidFill>
              <a:effectLst>
                <a:outerShdw blurRad="38100" dist="38100" dir="2700000" algn="tl">
                  <a:srgbClr val="000000">
                    <a:alpha val="43137"/>
                  </a:srgbClr>
                </a:outerShdw>
              </a:effectLst>
              <a:latin typeface="Comic Sans MS" panose="030F0702030302020204" pitchFamily="66" charset="0"/>
            </a:endParaRPr>
          </a:p>
          <a:p>
            <a:pPr>
              <a:defRPr/>
            </a:pPr>
            <a:endParaRPr lang="en-US" sz="40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228600" y="1295400"/>
            <a:ext cx="86868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Comic Sans MS" pitchFamily="66" charset="0"/>
              </a:rPr>
              <a:t>You are refereeing a game.  Midway through the second half, the sky gets cloudy with angry, dark gray clouds and you hear distant thunder.  You stop the game.</a:t>
            </a:r>
          </a:p>
          <a:p>
            <a:pPr marL="0" indent="0">
              <a:spcBef>
                <a:spcPts val="0"/>
              </a:spcBef>
              <a:spcAft>
                <a:spcPts val="1200"/>
              </a:spcAft>
              <a:buNone/>
            </a:pPr>
            <a:r>
              <a:rPr lang="en-US" sz="2400" b="1" dirty="0">
                <a:latin typeface="Comic Sans MS" pitchFamily="66" charset="0"/>
              </a:rPr>
              <a:t>After 10 minutes, it is still cloudy but no further sounds of thunder were heard.</a:t>
            </a:r>
          </a:p>
          <a:p>
            <a:pPr marL="0" indent="0">
              <a:spcAft>
                <a:spcPts val="600"/>
              </a:spcAft>
              <a:buNone/>
            </a:pPr>
            <a:r>
              <a:rPr lang="en-US" sz="2400" b="1" dirty="0">
                <a:latin typeface="Comic Sans MS" pitchFamily="66" charset="0"/>
              </a:rPr>
              <a:t>The coach of the Red team sends his players back out onto the field to restart play.  The other team does the same.</a:t>
            </a:r>
          </a:p>
          <a:p>
            <a:pPr marL="0" indent="0">
              <a:spcAft>
                <a:spcPts val="0"/>
              </a:spcAft>
              <a:buNone/>
            </a:pPr>
            <a:r>
              <a:rPr lang="en-US" sz="2400" b="1" dirty="0">
                <a:effectLst>
                  <a:outerShdw blurRad="38100" dist="38100" dir="2700000" algn="tl">
                    <a:srgbClr val="000000">
                      <a:alpha val="43137"/>
                    </a:srgbClr>
                  </a:outerShdw>
                </a:effectLst>
                <a:latin typeface="Comic Sans MS" pitchFamily="66" charset="0"/>
              </a:rPr>
              <a:t>As the Referee, you must go out onto the field and restart the match.  </a:t>
            </a:r>
          </a:p>
          <a:p>
            <a:pPr marL="0" indent="0">
              <a:buNone/>
            </a:pPr>
            <a:endParaRPr lang="en-US" sz="1100" dirty="0">
              <a:latin typeface="Comic Sans MS" pitchFamily="66" charset="0"/>
            </a:endParaRPr>
          </a:p>
          <a:p>
            <a:pPr marL="0" indent="0">
              <a:buNone/>
            </a:pPr>
            <a:r>
              <a:rPr lang="en-US" sz="2400" dirty="0">
                <a:latin typeface="Comic Sans MS" pitchFamily="66" charset="0"/>
              </a:rPr>
              <a:t>	</a:t>
            </a:r>
            <a:r>
              <a:rPr lang="en-US" sz="2800" dirty="0"/>
              <a:t>  </a:t>
            </a:r>
            <a:r>
              <a:rPr lang="en-US" sz="2800" dirty="0" smtClean="0"/>
              <a:t>A. </a:t>
            </a:r>
            <a:r>
              <a:rPr lang="en-US" sz="2800" dirty="0"/>
              <a:t>TRUE</a:t>
            </a:r>
            <a:r>
              <a:rPr lang="en-US" sz="2800" b="1" dirty="0">
                <a:solidFill>
                  <a:srgbClr val="FF0000"/>
                </a:solidFill>
              </a:rPr>
              <a:t>		</a:t>
            </a:r>
            <a:r>
              <a:rPr lang="en-US" sz="2800" b="1" dirty="0">
                <a:solidFill>
                  <a:srgbClr val="FF0000"/>
                </a:solidFill>
                <a:effectLst>
                  <a:outerShdw blurRad="38100" dist="38100" dir="2700000" algn="tl">
                    <a:srgbClr val="000000">
                      <a:alpha val="43137"/>
                    </a:srgbClr>
                  </a:outerShdw>
                </a:effectLst>
              </a:rPr>
              <a:t> </a:t>
            </a:r>
            <a:r>
              <a:rPr lang="en-US" sz="2800" b="1" dirty="0" smtClean="0">
                <a:solidFill>
                  <a:srgbClr val="FF0000"/>
                </a:solidFill>
                <a:effectLst>
                  <a:outerShdw blurRad="38100" dist="38100" dir="2700000" algn="tl">
                    <a:srgbClr val="000000">
                      <a:alpha val="43137"/>
                    </a:srgbClr>
                  </a:outerShdw>
                </a:effectLst>
              </a:rPr>
              <a:t>B.  </a:t>
            </a:r>
            <a:r>
              <a:rPr lang="en-US" sz="2800" b="1" dirty="0">
                <a:solidFill>
                  <a:srgbClr val="FF0000"/>
                </a:solidFill>
                <a:effectLst>
                  <a:outerShdw blurRad="38100" dist="38100" dir="2700000" algn="tl">
                    <a:srgbClr val="000000">
                      <a:alpha val="43137"/>
                    </a:srgbClr>
                  </a:outerShdw>
                </a:effectLst>
              </a:rPr>
              <a:t>FALSE</a:t>
            </a:r>
          </a:p>
        </p:txBody>
      </p:sp>
    </p:spTree>
    <p:extLst>
      <p:ext uri="{BB962C8B-B14F-4D97-AF65-F5344CB8AC3E}">
        <p14:creationId xmlns:p14="http://schemas.microsoft.com/office/powerpoint/2010/main" val="1841767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984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   </a:t>
            </a: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BT19 - </a:t>
            </a:r>
            <a:r>
              <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rPr>
              <a:t>Reading Play</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609600" y="1524000"/>
            <a:ext cx="7924800" cy="4343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566738">
              <a:buNone/>
            </a:pPr>
            <a:r>
              <a:rPr lang="en-US" dirty="0" smtClean="0">
                <a:latin typeface="Arial" pitchFamily="34" charset="0"/>
                <a:cs typeface="Arial" pitchFamily="34" charset="0"/>
              </a:rPr>
              <a:t>What should a referee be looking for with regard to how or why players are committing fouls?</a:t>
            </a:r>
          </a:p>
          <a:p>
            <a:pPr>
              <a:buFont typeface="Courier New" pitchFamily="49" charset="0"/>
              <a:buChar char="o"/>
            </a:pPr>
            <a:endParaRPr lang="en-US" sz="1600" dirty="0">
              <a:latin typeface="Arial" pitchFamily="34" charset="0"/>
              <a:cs typeface="Arial" pitchFamily="34" charset="0"/>
            </a:endParaRPr>
          </a:p>
          <a:p>
            <a:pPr marL="1878013" indent="-514350">
              <a:buFont typeface="+mj-lt"/>
              <a:buAutoNum type="alphaUcPeriod"/>
            </a:pPr>
            <a:r>
              <a:rPr lang="en-US" sz="3200" dirty="0" smtClean="0">
                <a:latin typeface="Arial" pitchFamily="34" charset="0"/>
                <a:cs typeface="Arial" pitchFamily="34" charset="0"/>
              </a:rPr>
              <a:t>Frustration</a:t>
            </a:r>
          </a:p>
          <a:p>
            <a:pPr marL="1878013" indent="-514350">
              <a:buFont typeface="+mj-lt"/>
              <a:buAutoNum type="alphaUcPeriod"/>
            </a:pPr>
            <a:r>
              <a:rPr lang="en-US" dirty="0" smtClean="0">
                <a:latin typeface="Arial" pitchFamily="34" charset="0"/>
                <a:cs typeface="Arial" pitchFamily="34" charset="0"/>
              </a:rPr>
              <a:t>Intimidation</a:t>
            </a:r>
          </a:p>
          <a:p>
            <a:pPr marL="1878013" indent="-514350">
              <a:buFont typeface="+mj-lt"/>
              <a:buAutoNum type="alphaUcPeriod"/>
            </a:pPr>
            <a:r>
              <a:rPr lang="en-US" dirty="0" smtClean="0">
                <a:latin typeface="Arial" pitchFamily="34" charset="0"/>
                <a:cs typeface="Arial" pitchFamily="34" charset="0"/>
              </a:rPr>
              <a:t>Retaliation</a:t>
            </a:r>
          </a:p>
          <a:p>
            <a:pPr marL="1878013" indent="-514350">
              <a:buFont typeface="+mj-lt"/>
              <a:buAutoNum type="alphaUcPeriod"/>
            </a:pP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All of the above</a:t>
            </a:r>
          </a:p>
        </p:txBody>
      </p:sp>
    </p:spTree>
    <p:extLst>
      <p:ext uri="{BB962C8B-B14F-4D97-AF65-F5344CB8AC3E}">
        <p14:creationId xmlns:p14="http://schemas.microsoft.com/office/powerpoint/2010/main" val="2728946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BT20 - </a:t>
            </a:r>
            <a:r>
              <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rPr>
              <a:t>Dissent</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685800" y="1371600"/>
            <a:ext cx="8077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566738">
              <a:buNone/>
            </a:pPr>
            <a:r>
              <a:rPr lang="en-US" dirty="0" smtClean="0">
                <a:latin typeface="Arial" pitchFamily="34" charset="0"/>
                <a:cs typeface="Arial" pitchFamily="34" charset="0"/>
              </a:rPr>
              <a:t>If not dealt with by the referee, dissent can do which of the following?</a:t>
            </a:r>
          </a:p>
          <a:p>
            <a:pPr>
              <a:buFont typeface="Courier New" pitchFamily="49" charset="0"/>
              <a:buChar char="o"/>
            </a:pPr>
            <a:endParaRPr lang="en-US" sz="1800" dirty="0">
              <a:latin typeface="Arial" pitchFamily="34" charset="0"/>
              <a:cs typeface="Arial" pitchFamily="34" charset="0"/>
            </a:endParaRPr>
          </a:p>
          <a:p>
            <a:pPr marL="1878013" indent="-514350">
              <a:buFont typeface="+mj-lt"/>
              <a:buAutoNum type="alphaUcPeriod"/>
            </a:pPr>
            <a:r>
              <a:rPr lang="en-US" sz="3200" dirty="0" smtClean="0">
                <a:latin typeface="Arial" pitchFamily="34" charset="0"/>
                <a:cs typeface="Arial" pitchFamily="34" charset="0"/>
              </a:rPr>
              <a:t>Undermine the authority of the referee</a:t>
            </a:r>
          </a:p>
          <a:p>
            <a:pPr marL="1878013" indent="-514350">
              <a:buFont typeface="+mj-lt"/>
              <a:buAutoNum type="alphaUcPeriod"/>
            </a:pPr>
            <a:r>
              <a:rPr lang="en-US" dirty="0" smtClean="0">
                <a:latin typeface="Arial" pitchFamily="34" charset="0"/>
                <a:cs typeface="Arial" pitchFamily="34" charset="0"/>
              </a:rPr>
              <a:t>Negatively impact game flow</a:t>
            </a:r>
          </a:p>
          <a:p>
            <a:pPr marL="1878013" indent="-514350">
              <a:buFont typeface="+mj-lt"/>
              <a:buAutoNum type="alphaUcPeriod"/>
            </a:pPr>
            <a:r>
              <a:rPr lang="en-US" dirty="0" smtClean="0">
                <a:latin typeface="Arial" pitchFamily="34" charset="0"/>
                <a:cs typeface="Arial" pitchFamily="34" charset="0"/>
              </a:rPr>
              <a:t>Lead to game disrepute or mass confrontation</a:t>
            </a:r>
          </a:p>
          <a:p>
            <a:pPr marL="1878013" indent="-514350">
              <a:buFont typeface="+mj-lt"/>
              <a:buAutoNum type="alphaUcPeriod"/>
            </a:pP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All of the above</a:t>
            </a:r>
          </a:p>
        </p:txBody>
      </p:sp>
    </p:spTree>
    <p:extLst>
      <p:ext uri="{BB962C8B-B14F-4D97-AF65-F5344CB8AC3E}">
        <p14:creationId xmlns:p14="http://schemas.microsoft.com/office/powerpoint/2010/main" val="1879618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BT21 - </a:t>
            </a:r>
            <a:r>
              <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rPr>
              <a:t>Dissent</a:t>
            </a:r>
          </a:p>
        </p:txBody>
      </p:sp>
      <p:sp>
        <p:nvSpPr>
          <p:cNvPr id="5" name="Content Placeholder 2"/>
          <p:cNvSpPr txBox="1">
            <a:spLocks/>
          </p:cNvSpPr>
          <p:nvPr/>
        </p:nvSpPr>
        <p:spPr>
          <a:xfrm>
            <a:off x="228600" y="1371600"/>
            <a:ext cx="8686800"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762000" y="1524000"/>
            <a:ext cx="8077200"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566738">
              <a:buNone/>
            </a:pPr>
            <a:r>
              <a:rPr lang="en-US" dirty="0" smtClean="0">
                <a:latin typeface="Arial" pitchFamily="34" charset="0"/>
                <a:cs typeface="Arial" pitchFamily="34" charset="0"/>
              </a:rPr>
              <a:t>What factors should the referee consider when dealing with dissent?</a:t>
            </a:r>
          </a:p>
          <a:p>
            <a:pPr>
              <a:buFont typeface="Courier New" pitchFamily="49" charset="0"/>
              <a:buChar char="o"/>
            </a:pPr>
            <a:endParaRPr lang="en-US" sz="3200" dirty="0">
              <a:latin typeface="Arial" pitchFamily="34" charset="0"/>
              <a:cs typeface="Arial" pitchFamily="34" charset="0"/>
            </a:endParaRPr>
          </a:p>
          <a:p>
            <a:pPr marL="1371600" indent="-514350">
              <a:buFont typeface="+mj-lt"/>
              <a:buAutoNum type="alphaUcPeriod"/>
            </a:pPr>
            <a:r>
              <a:rPr lang="en-US" sz="3200" dirty="0" smtClean="0">
                <a:latin typeface="Arial" pitchFamily="34" charset="0"/>
                <a:cs typeface="Arial" pitchFamily="34" charset="0"/>
              </a:rPr>
              <a:t>Loud, personal, offensive</a:t>
            </a:r>
          </a:p>
          <a:p>
            <a:pPr marL="1371600" indent="-514350">
              <a:buFont typeface="+mj-lt"/>
              <a:buAutoNum type="alphaUcPeriod"/>
            </a:pPr>
            <a:r>
              <a:rPr lang="en-US" dirty="0" smtClean="0">
                <a:latin typeface="Arial" pitchFamily="34" charset="0"/>
                <a:cs typeface="Arial" pitchFamily="34" charset="0"/>
              </a:rPr>
              <a:t>Public, targeted, provocative</a:t>
            </a:r>
          </a:p>
          <a:p>
            <a:pPr marL="1371600" indent="-514350">
              <a:buFont typeface="+mj-lt"/>
              <a:buAutoNum type="alphaUcPeriod"/>
            </a:pP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Public, personal, provocative</a:t>
            </a:r>
          </a:p>
          <a:p>
            <a:pPr marL="1371600" indent="-514350">
              <a:buFont typeface="+mj-lt"/>
              <a:buAutoNum type="alphaUcPeriod"/>
            </a:pPr>
            <a:r>
              <a:rPr lang="en-US" dirty="0" smtClean="0">
                <a:latin typeface="Arial" pitchFamily="34" charset="0"/>
                <a:cs typeface="Arial" pitchFamily="34" charset="0"/>
              </a:rPr>
              <a:t>Offensive, inflammatory, detailed</a:t>
            </a:r>
          </a:p>
        </p:txBody>
      </p:sp>
    </p:spTree>
    <p:extLst>
      <p:ext uri="{BB962C8B-B14F-4D97-AF65-F5344CB8AC3E}">
        <p14:creationId xmlns:p14="http://schemas.microsoft.com/office/powerpoint/2010/main" val="190401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BT22 - </a:t>
            </a:r>
            <a:r>
              <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rPr>
              <a:t>Dissent</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914400" y="1524000"/>
            <a:ext cx="78486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98463">
              <a:buNone/>
            </a:pPr>
            <a:r>
              <a:rPr lang="en-US" dirty="0" smtClean="0">
                <a:latin typeface="Arial" pitchFamily="34" charset="0"/>
                <a:cs typeface="Arial" pitchFamily="34" charset="0"/>
              </a:rPr>
              <a:t>Is using presence and personality a way for referees to set the tone early in the match when managing dissent?</a:t>
            </a:r>
          </a:p>
          <a:p>
            <a:pPr>
              <a:buFont typeface="Courier New" pitchFamily="49" charset="0"/>
              <a:buChar char="o"/>
            </a:pPr>
            <a:endParaRPr lang="en-US" sz="32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1827213" indent="-514350">
              <a:buFont typeface="+mj-lt"/>
              <a:buAutoNum type="alphaUcPeriod"/>
            </a:pPr>
            <a:r>
              <a:rPr lang="en-US"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Yes</a:t>
            </a:r>
          </a:p>
          <a:p>
            <a:pPr marL="1827213" indent="-514350">
              <a:buFont typeface="+mj-lt"/>
              <a:buAutoNum type="alphaUcPeriod"/>
            </a:pPr>
            <a:r>
              <a:rPr lang="en-US" dirty="0" smtClean="0">
                <a:latin typeface="Arial" pitchFamily="34" charset="0"/>
                <a:cs typeface="Arial" pitchFamily="34" charset="0"/>
              </a:rPr>
              <a:t>No</a:t>
            </a:r>
          </a:p>
        </p:txBody>
      </p:sp>
    </p:spTree>
    <p:extLst>
      <p:ext uri="{BB962C8B-B14F-4D97-AF65-F5344CB8AC3E}">
        <p14:creationId xmlns:p14="http://schemas.microsoft.com/office/powerpoint/2010/main" val="654917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BT23 - </a:t>
            </a:r>
            <a:r>
              <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rPr>
              <a:t>Dissent</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381000" y="1371600"/>
            <a:ext cx="8458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515938">
              <a:buNone/>
            </a:pPr>
            <a:r>
              <a:rPr lang="en-US" dirty="0" smtClean="0">
                <a:latin typeface="Arial" pitchFamily="34" charset="0"/>
                <a:cs typeface="Arial" pitchFamily="34" charset="0"/>
              </a:rPr>
              <a:t>Which should the referee do to effectively manage dissent?</a:t>
            </a:r>
          </a:p>
          <a:p>
            <a:pPr>
              <a:buFont typeface="Courier New" pitchFamily="49" charset="0"/>
              <a:buChar char="o"/>
            </a:pPr>
            <a:endParaRPr lang="en-US" sz="2000" dirty="0">
              <a:latin typeface="Arial" pitchFamily="34" charset="0"/>
              <a:cs typeface="Arial" pitchFamily="34" charset="0"/>
            </a:endParaRPr>
          </a:p>
          <a:p>
            <a:pPr marL="1371600" indent="-514350">
              <a:buFont typeface="+mj-lt"/>
              <a:buAutoNum type="alphaUcPeriod"/>
            </a:pPr>
            <a:r>
              <a:rPr lang="en-US" dirty="0" smtClean="0">
                <a:latin typeface="Arial" pitchFamily="34" charset="0"/>
                <a:cs typeface="Arial" pitchFamily="34" charset="0"/>
              </a:rPr>
              <a:t>Completely ignore the first signs of dissent until it becomes a major problem</a:t>
            </a:r>
          </a:p>
          <a:p>
            <a:pPr marL="1371600" indent="-514350">
              <a:buFont typeface="+mj-lt"/>
              <a:buAutoNum type="alphaUcPeriod"/>
            </a:pP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Be proactive and take action early in the game to put a stop to dissent before it leads to bigger problems</a:t>
            </a:r>
          </a:p>
        </p:txBody>
      </p:sp>
    </p:spTree>
    <p:extLst>
      <p:ext uri="{BB962C8B-B14F-4D97-AF65-F5344CB8AC3E}">
        <p14:creationId xmlns:p14="http://schemas.microsoft.com/office/powerpoint/2010/main" val="1614529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BT24 - </a:t>
            </a:r>
            <a:r>
              <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rPr>
              <a:t>Dissent</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990600" y="1600200"/>
            <a:ext cx="7467600" cy="4343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Arial" pitchFamily="34" charset="0"/>
                <a:cs typeface="Arial" pitchFamily="34" charset="0"/>
              </a:rPr>
              <a:t>Dissent directed at an AR or 4</a:t>
            </a:r>
            <a:r>
              <a:rPr lang="en-US" baseline="30000" dirty="0" smtClean="0">
                <a:latin typeface="Arial" pitchFamily="34" charset="0"/>
                <a:cs typeface="Arial" pitchFamily="34" charset="0"/>
              </a:rPr>
              <a:t>th </a:t>
            </a:r>
            <a:r>
              <a:rPr lang="en-US" dirty="0" smtClean="0">
                <a:latin typeface="Arial" pitchFamily="34" charset="0"/>
                <a:cs typeface="Arial" pitchFamily="34" charset="0"/>
              </a:rPr>
              <a:t>official should be addressed by the Referee only when indicated or signaled as such by the AR or 4</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official.</a:t>
            </a:r>
          </a:p>
          <a:p>
            <a:pPr marL="0" indent="0">
              <a:buNone/>
            </a:pPr>
            <a:endParaRPr lang="en-US" sz="2000" dirty="0">
              <a:latin typeface="Arial" pitchFamily="34" charset="0"/>
              <a:cs typeface="Arial" pitchFamily="34" charset="0"/>
            </a:endParaRPr>
          </a:p>
          <a:p>
            <a:pPr marL="1878013" indent="-514350">
              <a:buFont typeface="+mj-lt"/>
              <a:buAutoNum type="alphaUcPeriod"/>
            </a:pPr>
            <a:r>
              <a:rPr lang="en-US" dirty="0" smtClean="0">
                <a:latin typeface="Arial" pitchFamily="34" charset="0"/>
                <a:cs typeface="Arial" pitchFamily="34" charset="0"/>
              </a:rPr>
              <a:t> True</a:t>
            </a:r>
          </a:p>
          <a:p>
            <a:pPr marL="1878013" indent="-514350">
              <a:buFont typeface="+mj-lt"/>
              <a:buAutoNum type="alphaUcPeriod"/>
            </a:pPr>
            <a:endParaRPr lang="en-US" sz="1400" dirty="0">
              <a:latin typeface="Arial" pitchFamily="34" charset="0"/>
              <a:cs typeface="Arial" pitchFamily="34" charset="0"/>
            </a:endParaRPr>
          </a:p>
          <a:p>
            <a:pPr marL="1878013" indent="-514350">
              <a:buFont typeface="+mj-lt"/>
              <a:buAutoNum type="alphaUcPeriod"/>
            </a:pP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False</a:t>
            </a:r>
            <a:endPar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28555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381000" y="274637"/>
            <a:ext cx="83820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BT25 </a:t>
            </a:r>
            <a:r>
              <a:rPr lang="en-US" sz="4000" b="1" dirty="0">
                <a:solidFill>
                  <a:srgbClr val="FF0000"/>
                </a:solidFill>
                <a:effectLst>
                  <a:outerShdw blurRad="38100" dist="38100" dir="2700000" algn="tl">
                    <a:srgbClr val="000000">
                      <a:alpha val="43137"/>
                    </a:srgbClr>
                  </a:outerShdw>
                </a:effectLst>
                <a:latin typeface="Arial" pitchFamily="34" charset="0"/>
                <a:cs typeface="Arial" pitchFamily="34" charset="0"/>
              </a:rPr>
              <a:t>- Foul Recognition</a:t>
            </a:r>
            <a:endPar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457200" y="1600200"/>
            <a:ext cx="8229600"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566738">
              <a:buNone/>
            </a:pPr>
            <a:r>
              <a:rPr lang="en-US" dirty="0" smtClean="0">
                <a:latin typeface="Arial" pitchFamily="34" charset="0"/>
                <a:cs typeface="Arial" pitchFamily="34" charset="0"/>
              </a:rPr>
              <a:t>When evaluating fouls, what factors should the referee consider?</a:t>
            </a:r>
          </a:p>
          <a:p>
            <a:pPr>
              <a:buFont typeface="Courier New" pitchFamily="49" charset="0"/>
              <a:buChar char="o"/>
            </a:pPr>
            <a:endParaRPr lang="en-US" sz="3200" dirty="0">
              <a:latin typeface="Arial" pitchFamily="34" charset="0"/>
              <a:cs typeface="Arial" pitchFamily="34" charset="0"/>
            </a:endParaRPr>
          </a:p>
          <a:p>
            <a:pPr marL="1878013" indent="-514350">
              <a:buFont typeface="+mj-lt"/>
              <a:buAutoNum type="alphaUcPeriod"/>
            </a:pPr>
            <a:r>
              <a:rPr lang="en-US" sz="3200" dirty="0" smtClean="0">
                <a:latin typeface="Arial" pitchFamily="34" charset="0"/>
                <a:cs typeface="Arial" pitchFamily="34" charset="0"/>
              </a:rPr>
              <a:t>Temperature of the match</a:t>
            </a:r>
          </a:p>
          <a:p>
            <a:pPr marL="1878013" indent="-514350">
              <a:buFont typeface="+mj-lt"/>
              <a:buAutoNum type="alphaUcPeriod"/>
            </a:pPr>
            <a:r>
              <a:rPr lang="en-US" dirty="0" smtClean="0">
                <a:latin typeface="Arial" pitchFamily="34" charset="0"/>
                <a:cs typeface="Arial" pitchFamily="34" charset="0"/>
              </a:rPr>
              <a:t>Speed and distance of the player</a:t>
            </a:r>
          </a:p>
          <a:p>
            <a:pPr marL="1878013" indent="-514350">
              <a:buFont typeface="+mj-lt"/>
              <a:buAutoNum type="alphaUcPeriod"/>
            </a:pPr>
            <a:r>
              <a:rPr lang="en-US" dirty="0" smtClean="0">
                <a:latin typeface="Arial" pitchFamily="34" charset="0"/>
                <a:cs typeface="Arial" pitchFamily="34" charset="0"/>
              </a:rPr>
              <a:t>Nature of the contact made</a:t>
            </a:r>
          </a:p>
          <a:p>
            <a:pPr marL="1878013" indent="-514350">
              <a:buFont typeface="+mj-lt"/>
              <a:buAutoNum type="alphaUcPeriod"/>
            </a:pP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All of the above</a:t>
            </a:r>
          </a:p>
        </p:txBody>
      </p:sp>
    </p:spTree>
    <p:extLst>
      <p:ext uri="{BB962C8B-B14F-4D97-AF65-F5344CB8AC3E}">
        <p14:creationId xmlns:p14="http://schemas.microsoft.com/office/powerpoint/2010/main" val="3786691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Arial" pitchFamily="34" charset="0"/>
                <a:cs typeface="Arial" pitchFamily="34" charset="0"/>
              </a:rPr>
              <a:t>    </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BT26 - </a:t>
            </a:r>
            <a:r>
              <a:rPr lang="en-US" sz="4000" b="1" dirty="0">
                <a:solidFill>
                  <a:srgbClr val="FF0000"/>
                </a:solidFill>
                <a:effectLst>
                  <a:outerShdw blurRad="38100" dist="38100" dir="2700000" algn="tl">
                    <a:srgbClr val="000000">
                      <a:alpha val="43137"/>
                    </a:srgbClr>
                  </a:outerShdw>
                </a:effectLst>
                <a:latin typeface="Arial" pitchFamily="34" charset="0"/>
                <a:cs typeface="Arial" pitchFamily="34" charset="0"/>
              </a:rPr>
              <a:t>Foul Recognition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533400" y="1524000"/>
            <a:ext cx="8001000" cy="419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566738">
              <a:buNone/>
            </a:pPr>
            <a:r>
              <a:rPr lang="en-US" dirty="0" smtClean="0">
                <a:latin typeface="Arial" pitchFamily="34" charset="0"/>
                <a:cs typeface="Arial" pitchFamily="34" charset="0"/>
              </a:rPr>
              <a:t>Are trifling fouls those that are simple in nature and don’t have a significant impact on the game?</a:t>
            </a:r>
          </a:p>
          <a:p>
            <a:pPr>
              <a:buFont typeface="Courier New" pitchFamily="49" charset="0"/>
              <a:buChar char="o"/>
            </a:pPr>
            <a:endParaRPr lang="en-US" sz="3200" dirty="0">
              <a:latin typeface="Arial" pitchFamily="34" charset="0"/>
              <a:cs typeface="Arial" pitchFamily="34" charset="0"/>
            </a:endParaRPr>
          </a:p>
          <a:p>
            <a:pPr marL="1878013" indent="-514350">
              <a:buFont typeface="+mj-lt"/>
              <a:buAutoNum type="alphaUcPeriod"/>
            </a:pPr>
            <a:r>
              <a:rPr lang="en-US"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Yes</a:t>
            </a:r>
          </a:p>
          <a:p>
            <a:pPr marL="1878013" indent="-514350">
              <a:buFont typeface="+mj-lt"/>
              <a:buAutoNum type="alphaUcPeriod"/>
            </a:pPr>
            <a:r>
              <a:rPr lang="en-US" dirty="0" smtClean="0">
                <a:latin typeface="Arial" pitchFamily="34" charset="0"/>
                <a:cs typeface="Arial" pitchFamily="34" charset="0"/>
              </a:rPr>
              <a:t>No</a:t>
            </a:r>
          </a:p>
        </p:txBody>
      </p:sp>
    </p:spTree>
    <p:extLst>
      <p:ext uri="{BB962C8B-B14F-4D97-AF65-F5344CB8AC3E}">
        <p14:creationId xmlns:p14="http://schemas.microsoft.com/office/powerpoint/2010/main" val="2089905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Arial" pitchFamily="34" charset="0"/>
                <a:cs typeface="Arial" pitchFamily="34" charset="0"/>
              </a:rPr>
              <a:t>    </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BT27 - </a:t>
            </a:r>
            <a:r>
              <a:rPr lang="en-US" sz="4000" b="1" dirty="0">
                <a:solidFill>
                  <a:srgbClr val="FF0000"/>
                </a:solidFill>
                <a:effectLst>
                  <a:outerShdw blurRad="38100" dist="38100" dir="2700000" algn="tl">
                    <a:srgbClr val="000000">
                      <a:alpha val="43137"/>
                    </a:srgbClr>
                  </a:outerShdw>
                </a:effectLst>
                <a:latin typeface="Arial" pitchFamily="34" charset="0"/>
                <a:cs typeface="Arial" pitchFamily="34" charset="0"/>
              </a:rPr>
              <a:t>Foul Recognition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381000" y="1371600"/>
            <a:ext cx="8077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Arial" pitchFamily="34" charset="0"/>
                <a:cs typeface="Arial" pitchFamily="34" charset="0"/>
              </a:rPr>
              <a:t>What are the requirements for a foul?</a:t>
            </a:r>
          </a:p>
          <a:p>
            <a:pPr>
              <a:buFont typeface="Courier New" pitchFamily="49" charset="0"/>
              <a:buChar char="o"/>
            </a:pPr>
            <a:endParaRPr lang="en-US" sz="2000" dirty="0">
              <a:latin typeface="Arial" pitchFamily="34" charset="0"/>
              <a:cs typeface="Arial" pitchFamily="34" charset="0"/>
            </a:endParaRPr>
          </a:p>
          <a:p>
            <a:pPr marL="1371600" indent="-514350">
              <a:buFont typeface="+mj-lt"/>
              <a:buAutoNum type="alphaUcPeriod"/>
            </a:pPr>
            <a:r>
              <a:rPr lang="en-US" sz="3200" dirty="0" smtClean="0">
                <a:latin typeface="Arial" pitchFamily="34" charset="0"/>
                <a:cs typeface="Arial" pitchFamily="34" charset="0"/>
              </a:rPr>
              <a:t>The action is committed by a player</a:t>
            </a:r>
          </a:p>
          <a:p>
            <a:pPr marL="1371600" indent="-514350">
              <a:buFont typeface="+mj-lt"/>
              <a:buAutoNum type="alphaUcPeriod"/>
            </a:pPr>
            <a:r>
              <a:rPr lang="en-US" dirty="0" smtClean="0">
                <a:latin typeface="Arial" pitchFamily="34" charset="0"/>
                <a:cs typeface="Arial" pitchFamily="34" charset="0"/>
              </a:rPr>
              <a:t>The action if committed on the field of play</a:t>
            </a:r>
          </a:p>
          <a:p>
            <a:pPr marL="1371600" indent="-514350">
              <a:buFont typeface="+mj-lt"/>
              <a:buAutoNum type="alphaUcPeriod"/>
            </a:pPr>
            <a:r>
              <a:rPr lang="en-US" dirty="0" smtClean="0">
                <a:latin typeface="Arial" pitchFamily="34" charset="0"/>
                <a:cs typeface="Arial" pitchFamily="34" charset="0"/>
              </a:rPr>
              <a:t>The action is committed while the ball is in play</a:t>
            </a:r>
          </a:p>
          <a:p>
            <a:pPr marL="1371600" indent="-514350">
              <a:buFont typeface="+mj-lt"/>
              <a:buAutoNum type="alphaUcPeriod"/>
            </a:pP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All of the above</a:t>
            </a:r>
          </a:p>
        </p:txBody>
      </p:sp>
    </p:spTree>
    <p:extLst>
      <p:ext uri="{BB962C8B-B14F-4D97-AF65-F5344CB8AC3E}">
        <p14:creationId xmlns:p14="http://schemas.microsoft.com/office/powerpoint/2010/main" val="123173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Arial" pitchFamily="34" charset="0"/>
                <a:cs typeface="Arial" pitchFamily="34" charset="0"/>
              </a:rPr>
              <a:t>    </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BT28 - </a:t>
            </a:r>
            <a:r>
              <a:rPr lang="en-US" sz="4000" b="1" dirty="0">
                <a:solidFill>
                  <a:srgbClr val="FF0000"/>
                </a:solidFill>
                <a:effectLst>
                  <a:outerShdw blurRad="38100" dist="38100" dir="2700000" algn="tl">
                    <a:srgbClr val="000000">
                      <a:alpha val="43137"/>
                    </a:srgbClr>
                  </a:outerShdw>
                </a:effectLst>
                <a:latin typeface="Arial" pitchFamily="34" charset="0"/>
                <a:cs typeface="Arial" pitchFamily="34" charset="0"/>
              </a:rPr>
              <a:t>Foul Recognition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990600" y="1600200"/>
            <a:ext cx="7315200" cy="419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566738">
              <a:buNone/>
            </a:pPr>
            <a:r>
              <a:rPr lang="en-US" dirty="0" smtClean="0">
                <a:latin typeface="Arial" pitchFamily="34" charset="0"/>
                <a:cs typeface="Arial" pitchFamily="34" charset="0"/>
              </a:rPr>
              <a:t>What are fouls that break up promising attacks referred to as?</a:t>
            </a:r>
          </a:p>
          <a:p>
            <a:pPr>
              <a:buFont typeface="Courier New" pitchFamily="49" charset="0"/>
              <a:buChar char="o"/>
            </a:pPr>
            <a:endParaRPr lang="en-US" sz="3200" dirty="0">
              <a:latin typeface="Arial" pitchFamily="34" charset="0"/>
              <a:cs typeface="Arial" pitchFamily="34" charset="0"/>
            </a:endParaRPr>
          </a:p>
          <a:p>
            <a:pPr marL="1878013" indent="-514350">
              <a:buFont typeface="+mj-lt"/>
              <a:buAutoNum type="alphaUcPeriod"/>
            </a:pPr>
            <a:r>
              <a:rPr lang="en-US" sz="3200" dirty="0" smtClean="0">
                <a:latin typeface="Arial" pitchFamily="34" charset="0"/>
                <a:cs typeface="Arial" pitchFamily="34" charset="0"/>
              </a:rPr>
              <a:t>Trifling</a:t>
            </a:r>
          </a:p>
          <a:p>
            <a:pPr marL="1878013" indent="-514350">
              <a:buFont typeface="+mj-lt"/>
              <a:buAutoNum type="alphaUcPeriod"/>
            </a:pP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Tactical</a:t>
            </a:r>
          </a:p>
          <a:p>
            <a:pPr marL="1878013" indent="-514350">
              <a:buFont typeface="+mj-lt"/>
              <a:buAutoNum type="alphaUcPeriod"/>
            </a:pPr>
            <a:r>
              <a:rPr lang="en-US" dirty="0" smtClean="0">
                <a:latin typeface="Arial" pitchFamily="34" charset="0"/>
                <a:cs typeface="Arial" pitchFamily="34" charset="0"/>
              </a:rPr>
              <a:t>Ticktack</a:t>
            </a:r>
          </a:p>
          <a:p>
            <a:pPr marL="1878013" indent="-514350">
              <a:buFont typeface="+mj-lt"/>
              <a:buAutoNum type="alphaUcPeriod"/>
            </a:pPr>
            <a:r>
              <a:rPr lang="en-US" dirty="0" smtClean="0">
                <a:latin typeface="Arial" pitchFamily="34" charset="0"/>
                <a:cs typeface="Arial" pitchFamily="34" charset="0"/>
              </a:rPr>
              <a:t>All of the above</a:t>
            </a:r>
          </a:p>
        </p:txBody>
      </p:sp>
    </p:spTree>
    <p:extLst>
      <p:ext uri="{BB962C8B-B14F-4D97-AF65-F5344CB8AC3E}">
        <p14:creationId xmlns:p14="http://schemas.microsoft.com/office/powerpoint/2010/main" val="2033525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rgbClr val="FF0000"/>
                </a:solidFill>
                <a:latin typeface="Arial" pitchFamily="34" charset="0"/>
                <a:cs typeface="Arial" pitchFamily="34" charset="0"/>
              </a:rPr>
              <a:t>     </a:t>
            </a:r>
            <a:r>
              <a:rPr lang="en-US" sz="4000" b="1" u="sng" dirty="0">
                <a:solidFill>
                  <a:srgbClr val="FF0000"/>
                </a:solidFill>
                <a:effectLst>
                  <a:outerShdw blurRad="38100" dist="38100" dir="2700000" algn="tl">
                    <a:srgbClr val="000000">
                      <a:alpha val="43137"/>
                    </a:srgbClr>
                  </a:outerShdw>
                </a:effectLst>
                <a:latin typeface="Comic Sans MS" panose="030F0702030302020204" pitchFamily="66" charset="0"/>
              </a:rPr>
              <a:t>BT2 - Foul Recognition</a:t>
            </a:r>
          </a:p>
          <a:p>
            <a:pPr>
              <a:defRPr/>
            </a:pPr>
            <a:endParaRPr lang="en-US" sz="4000" b="1" u="sng" dirty="0">
              <a:solidFill>
                <a:srgbClr val="FF0000"/>
              </a:solidFill>
              <a:effectLst>
                <a:outerShdw blurRad="38100" dist="38100" dir="2700000" algn="tl">
                  <a:srgbClr val="000000">
                    <a:alpha val="43137"/>
                  </a:srgbClr>
                </a:outerShdw>
              </a:effectLst>
              <a:latin typeface="Comic Sans MS" panose="030F0702030302020204" pitchFamily="66" charset="0"/>
            </a:endParaRPr>
          </a:p>
          <a:p>
            <a:pPr>
              <a:defRPr/>
            </a:pPr>
            <a:endParaRPr lang="en-US" sz="40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228600" y="1219200"/>
            <a:ext cx="86868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latin typeface="Arial" panose="020B0604020202020204" pitchFamily="34" charset="0"/>
                <a:cs typeface="Arial" panose="020B0604020202020204" pitchFamily="34" charset="0"/>
              </a:rPr>
              <a:t>In a girls U15 state cup match, an attacker A10 makes a run with the ball towards her opponent's goal.  Just after entering the penalty area she is dribbling the ball heading directly towards the next-to-last defender D6, who is standing relatively motionless.   As A10 approaches, D6  instinctively reaches out with her foot in an attempt to tackle the ball away.  But just before D6 is able to touch the ball, A10 deftly pushes the ball past D6 and then collides with her causing both players to fall to the ground.  The goalkeeper, who is the only other player in the vicinity of the play, runs up and collects the ball.  As the referee you should </a:t>
            </a:r>
            <a:r>
              <a:rPr lang="en-US" sz="1800" dirty="0">
                <a:latin typeface="Arial" panose="020B0604020202020204" pitchFamily="34" charset="0"/>
                <a:cs typeface="Arial" panose="020B0604020202020204" pitchFamily="34" charset="0"/>
              </a:rPr>
              <a:t>(more than one correct answer may be possible):</a:t>
            </a:r>
          </a:p>
          <a:p>
            <a:pPr marL="914400">
              <a:buFont typeface="+mj-lt"/>
              <a:buAutoNum type="alphaUcPeriod"/>
            </a:pPr>
            <a:r>
              <a:rPr lang="en-US" sz="1800" dirty="0" smtClean="0">
                <a:latin typeface="Arial" panose="020B0604020202020204" pitchFamily="34" charset="0"/>
                <a:cs typeface="Arial" panose="020B0604020202020204" pitchFamily="34" charset="0"/>
              </a:rPr>
              <a:t>Allow </a:t>
            </a:r>
            <a:r>
              <a:rPr lang="en-US" sz="1800" dirty="0">
                <a:latin typeface="Arial" panose="020B0604020202020204" pitchFamily="34" charset="0"/>
                <a:cs typeface="Arial" panose="020B0604020202020204" pitchFamily="34" charset="0"/>
              </a:rPr>
              <a:t>play to continue, no foul has been committed</a:t>
            </a:r>
          </a:p>
          <a:p>
            <a:pPr marL="914400">
              <a:buFont typeface="+mj-lt"/>
              <a:buAutoNum type="alphaUcPeriod"/>
            </a:pPr>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Blow the whistle and stop play for a careless foul</a:t>
            </a:r>
          </a:p>
          <a:p>
            <a:pPr marL="914400">
              <a:buFont typeface="+mj-lt"/>
              <a:buAutoNum type="alphaUcPeriod"/>
            </a:pPr>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Restart with a DFK for D6’s team</a:t>
            </a:r>
          </a:p>
          <a:p>
            <a:pPr marL="914400">
              <a:buFont typeface="+mj-lt"/>
              <a:buAutoNum type="alphaUcPeriod"/>
            </a:pPr>
            <a:r>
              <a:rPr lang="en-US" sz="1800" dirty="0">
                <a:latin typeface="Arial" panose="020B0604020202020204" pitchFamily="34" charset="0"/>
                <a:cs typeface="Arial" panose="020B0604020202020204" pitchFamily="34" charset="0"/>
              </a:rPr>
              <a:t>Restart with a Penalty Kick</a:t>
            </a:r>
          </a:p>
          <a:p>
            <a:pPr marL="914400">
              <a:buFont typeface="+mj-lt"/>
              <a:buAutoNum type="alphaUcPeriod"/>
            </a:pPr>
            <a:r>
              <a:rPr lang="en-US" sz="1800" dirty="0">
                <a:latin typeface="Arial" panose="020B0604020202020204" pitchFamily="34" charset="0"/>
                <a:cs typeface="Arial" panose="020B0604020202020204" pitchFamily="34" charset="0"/>
              </a:rPr>
              <a:t>Send-off D6 for denying an obvious goal scoring opportunity</a:t>
            </a:r>
          </a:p>
          <a:p>
            <a:pPr marL="914400">
              <a:buFont typeface="+mj-lt"/>
              <a:buAutoNum type="alphaUcPeriod"/>
            </a:pPr>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 issue any cards</a:t>
            </a:r>
          </a:p>
          <a:p>
            <a:pPr marL="914400">
              <a:buFont typeface="+mj-lt"/>
              <a:buAutoNum type="alphaUcPeriod"/>
            </a:pPr>
            <a:r>
              <a:rPr lang="en-US" sz="1800" dirty="0">
                <a:latin typeface="Arial" panose="020B0604020202020204" pitchFamily="34" charset="0"/>
                <a:cs typeface="Arial" panose="020B0604020202020204" pitchFamily="34" charset="0"/>
              </a:rPr>
              <a:t>Caution D6 for impeding</a:t>
            </a:r>
          </a:p>
          <a:p>
            <a:pPr marL="914400">
              <a:buFont typeface="+mj-lt"/>
              <a:buAutoNum type="alphaUcPeriod"/>
            </a:pPr>
            <a:r>
              <a:rPr lang="en-US" sz="1800" dirty="0">
                <a:latin typeface="Arial" panose="020B0604020202020204" pitchFamily="34" charset="0"/>
                <a:cs typeface="Arial" panose="020B0604020202020204" pitchFamily="34" charset="0"/>
              </a:rPr>
              <a:t>Caution A10 for reckless play</a:t>
            </a:r>
          </a:p>
        </p:txBody>
      </p:sp>
    </p:spTree>
    <p:extLst>
      <p:ext uri="{BB962C8B-B14F-4D97-AF65-F5344CB8AC3E}">
        <p14:creationId xmlns:p14="http://schemas.microsoft.com/office/powerpoint/2010/main" val="263912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Arial" pitchFamily="34" charset="0"/>
                <a:cs typeface="Arial" pitchFamily="34" charset="0"/>
              </a:rPr>
              <a:t>    </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BT29 - </a:t>
            </a:r>
            <a:r>
              <a:rPr lang="en-US" sz="4000" b="1" dirty="0">
                <a:solidFill>
                  <a:srgbClr val="FF0000"/>
                </a:solidFill>
                <a:effectLst>
                  <a:outerShdw blurRad="38100" dist="38100" dir="2700000" algn="tl">
                    <a:srgbClr val="000000">
                      <a:alpha val="43137"/>
                    </a:srgbClr>
                  </a:outerShdw>
                </a:effectLst>
                <a:latin typeface="Arial" pitchFamily="34" charset="0"/>
                <a:cs typeface="Arial" pitchFamily="34" charset="0"/>
              </a:rPr>
              <a:t>Foul Recognition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1524000" y="1524000"/>
            <a:ext cx="6781800" cy="381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566738">
              <a:buNone/>
            </a:pPr>
            <a:r>
              <a:rPr lang="en-US" dirty="0" smtClean="0">
                <a:latin typeface="Arial" pitchFamily="34" charset="0"/>
                <a:cs typeface="Arial" pitchFamily="34" charset="0"/>
              </a:rPr>
              <a:t>Is proper positioning important for accurate foul recognition?</a:t>
            </a:r>
          </a:p>
          <a:p>
            <a:pPr>
              <a:buFont typeface="Courier New" pitchFamily="49" charset="0"/>
              <a:buChar char="o"/>
            </a:pPr>
            <a:endParaRPr lang="en-US" sz="3200" dirty="0">
              <a:latin typeface="Arial" pitchFamily="34" charset="0"/>
              <a:cs typeface="Arial" pitchFamily="34" charset="0"/>
            </a:endParaRPr>
          </a:p>
          <a:p>
            <a:pPr marL="1827213" indent="-514350">
              <a:buFont typeface="+mj-lt"/>
              <a:buAutoNum type="alphaUcPeriod"/>
            </a:pPr>
            <a:r>
              <a:rPr lang="en-US"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Yes</a:t>
            </a:r>
          </a:p>
          <a:p>
            <a:pPr marL="1827213" indent="-514350">
              <a:buFont typeface="+mj-lt"/>
              <a:buAutoNum type="alphaUcPeriod"/>
            </a:pPr>
            <a:r>
              <a:rPr lang="en-US" dirty="0" smtClean="0">
                <a:latin typeface="Arial" pitchFamily="34" charset="0"/>
                <a:cs typeface="Arial" pitchFamily="34" charset="0"/>
              </a:rPr>
              <a:t>No</a:t>
            </a:r>
          </a:p>
        </p:txBody>
      </p:sp>
    </p:spTree>
    <p:extLst>
      <p:ext uri="{BB962C8B-B14F-4D97-AF65-F5344CB8AC3E}">
        <p14:creationId xmlns:p14="http://schemas.microsoft.com/office/powerpoint/2010/main" val="172393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750505" y="1524000"/>
            <a:ext cx="7631495" cy="441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566738">
              <a:buNone/>
            </a:pPr>
            <a:r>
              <a:rPr lang="en-US" dirty="0" smtClean="0">
                <a:latin typeface="Arial" pitchFamily="34" charset="0"/>
                <a:cs typeface="Arial" pitchFamily="34" charset="0"/>
              </a:rPr>
              <a:t>What type of challenges most frequently involve contact above the shoulder?</a:t>
            </a:r>
          </a:p>
          <a:p>
            <a:pPr>
              <a:buFont typeface="Courier New" pitchFamily="49" charset="0"/>
              <a:buChar char="o"/>
            </a:pPr>
            <a:endParaRPr lang="en-US" sz="3200" dirty="0">
              <a:latin typeface="Arial" pitchFamily="34" charset="0"/>
              <a:cs typeface="Arial" pitchFamily="34" charset="0"/>
            </a:endParaRPr>
          </a:p>
          <a:p>
            <a:pPr marL="1878013" indent="-514350">
              <a:buFont typeface="+mj-lt"/>
              <a:buAutoNum type="alphaUcPeriod"/>
            </a:pPr>
            <a:r>
              <a:rPr lang="en-US"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Aerial</a:t>
            </a:r>
          </a:p>
          <a:p>
            <a:pPr marL="1878013" indent="-514350">
              <a:buFont typeface="+mj-lt"/>
              <a:buAutoNum type="alphaUcPeriod"/>
            </a:pPr>
            <a:r>
              <a:rPr lang="en-US" dirty="0" smtClean="0">
                <a:latin typeface="Arial" pitchFamily="34" charset="0"/>
                <a:cs typeface="Arial" pitchFamily="34" charset="0"/>
              </a:rPr>
              <a:t>Tactical</a:t>
            </a:r>
          </a:p>
          <a:p>
            <a:pPr marL="1878013" indent="-514350">
              <a:buFont typeface="+mj-lt"/>
              <a:buAutoNum type="alphaUcPeriod"/>
            </a:pPr>
            <a:r>
              <a:rPr lang="en-US" dirty="0" smtClean="0">
                <a:latin typeface="Arial" pitchFamily="34" charset="0"/>
                <a:cs typeface="Arial" pitchFamily="34" charset="0"/>
              </a:rPr>
              <a:t>Excessive force</a:t>
            </a:r>
          </a:p>
          <a:p>
            <a:pPr marL="1878013" indent="-514350">
              <a:buFont typeface="+mj-lt"/>
              <a:buAutoNum type="alphaUcPeriod"/>
            </a:pPr>
            <a:r>
              <a:rPr lang="en-US" dirty="0" smtClean="0">
                <a:latin typeface="Arial" pitchFamily="34" charset="0"/>
                <a:cs typeface="Arial" pitchFamily="34" charset="0"/>
              </a:rPr>
              <a:t>Tackles from behind</a:t>
            </a:r>
          </a:p>
        </p:txBody>
      </p:sp>
      <p:sp>
        <p:nvSpPr>
          <p:cNvPr id="2" name="Rectangle 1"/>
          <p:cNvSpPr/>
          <p:nvPr/>
        </p:nvSpPr>
        <p:spPr>
          <a:xfrm>
            <a:off x="1447800" y="304800"/>
            <a:ext cx="6717095" cy="707886"/>
          </a:xfrm>
          <a:prstGeom prst="rect">
            <a:avLst/>
          </a:prstGeom>
        </p:spPr>
        <p:txBody>
          <a:bodyPr wrap="none">
            <a:spAutoFit/>
          </a:bodyPr>
          <a:lstStyle/>
          <a:p>
            <a:pPr>
              <a:defRPr/>
            </a:pP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BT30 - </a:t>
            </a:r>
            <a:r>
              <a:rPr lang="en-US" sz="4000" b="1" dirty="0">
                <a:solidFill>
                  <a:srgbClr val="FF0000"/>
                </a:solidFill>
                <a:effectLst>
                  <a:outerShdw blurRad="38100" dist="38100" dir="2700000" algn="tl">
                    <a:srgbClr val="000000">
                      <a:alpha val="43137"/>
                    </a:srgbClr>
                  </a:outerShdw>
                </a:effectLst>
                <a:latin typeface="Arial" pitchFamily="34" charset="0"/>
                <a:cs typeface="Arial" pitchFamily="34" charset="0"/>
              </a:rPr>
              <a:t>Above the Shoulder</a:t>
            </a:r>
          </a:p>
        </p:txBody>
      </p:sp>
    </p:spTree>
    <p:extLst>
      <p:ext uri="{BB962C8B-B14F-4D97-AF65-F5344CB8AC3E}">
        <p14:creationId xmlns:p14="http://schemas.microsoft.com/office/powerpoint/2010/main" val="1647367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762000" y="1524000"/>
            <a:ext cx="7848600" cy="3733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566738">
              <a:buNone/>
            </a:pPr>
            <a:r>
              <a:rPr lang="en-US" dirty="0" smtClean="0">
                <a:latin typeface="Arial" pitchFamily="34" charset="0"/>
                <a:cs typeface="Arial" pitchFamily="34" charset="0"/>
              </a:rPr>
              <a:t>Is the arm considered being used as a weapon if a player jumps up and into an opponent or leads with an extended arm?</a:t>
            </a:r>
          </a:p>
          <a:p>
            <a:pPr>
              <a:buFont typeface="Courier New" pitchFamily="49" charset="0"/>
              <a:buChar char="o"/>
            </a:pPr>
            <a:endParaRPr lang="en-US" sz="3200" dirty="0">
              <a:latin typeface="Arial" pitchFamily="34" charset="0"/>
              <a:cs typeface="Arial" pitchFamily="34" charset="0"/>
            </a:endParaRPr>
          </a:p>
          <a:p>
            <a:pPr marL="1878013" indent="-514350">
              <a:buFont typeface="+mj-lt"/>
              <a:buAutoNum type="alphaUcPeriod"/>
            </a:pPr>
            <a:r>
              <a:rPr lang="en-US"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Yes</a:t>
            </a:r>
          </a:p>
          <a:p>
            <a:pPr marL="1878013" indent="-514350">
              <a:buFont typeface="+mj-lt"/>
              <a:buAutoNum type="alphaUcPeriod"/>
            </a:pPr>
            <a:r>
              <a:rPr lang="en-US" dirty="0" smtClean="0">
                <a:latin typeface="Arial" pitchFamily="34" charset="0"/>
                <a:cs typeface="Arial" pitchFamily="34" charset="0"/>
              </a:rPr>
              <a:t>No</a:t>
            </a:r>
          </a:p>
        </p:txBody>
      </p:sp>
      <p:sp>
        <p:nvSpPr>
          <p:cNvPr id="2" name="TextBox 1"/>
          <p:cNvSpPr txBox="1"/>
          <p:nvPr/>
        </p:nvSpPr>
        <p:spPr>
          <a:xfrm>
            <a:off x="1447800" y="304800"/>
            <a:ext cx="7620000" cy="707886"/>
          </a:xfrm>
          <a:prstGeom prst="rect">
            <a:avLst/>
          </a:prstGeom>
          <a:noFill/>
        </p:spPr>
        <p:txBody>
          <a:bodyPr wrap="square" rtlCol="0">
            <a:spAutoFit/>
          </a:bodyPr>
          <a:lstStyle/>
          <a:p>
            <a:pPr>
              <a:defRPr/>
            </a:pP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BT31 - </a:t>
            </a:r>
            <a:r>
              <a:rPr lang="en-US" sz="4000" b="1" dirty="0">
                <a:solidFill>
                  <a:srgbClr val="FF0000"/>
                </a:solidFill>
                <a:effectLst>
                  <a:outerShdw blurRad="38100" dist="38100" dir="2700000" algn="tl">
                    <a:srgbClr val="000000">
                      <a:alpha val="43137"/>
                    </a:srgbClr>
                  </a:outerShdw>
                </a:effectLst>
                <a:latin typeface="Arial" pitchFamily="34" charset="0"/>
                <a:cs typeface="Arial" pitchFamily="34" charset="0"/>
              </a:rPr>
              <a:t>Above the Shoulder</a:t>
            </a:r>
          </a:p>
        </p:txBody>
      </p:sp>
    </p:spTree>
    <p:extLst>
      <p:ext uri="{BB962C8B-B14F-4D97-AF65-F5344CB8AC3E}">
        <p14:creationId xmlns:p14="http://schemas.microsoft.com/office/powerpoint/2010/main" val="2281203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457200" y="1524000"/>
            <a:ext cx="8153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566738">
              <a:buNone/>
            </a:pPr>
            <a:r>
              <a:rPr lang="en-US" dirty="0" smtClean="0">
                <a:latin typeface="Arial" pitchFamily="34" charset="0"/>
                <a:cs typeface="Arial" pitchFamily="34" charset="0"/>
              </a:rPr>
              <a:t>Does using the arm as a tool mean that the player should always receive a yellow card?</a:t>
            </a:r>
          </a:p>
          <a:p>
            <a:pPr>
              <a:buFont typeface="Courier New" pitchFamily="49" charset="0"/>
              <a:buChar char="o"/>
            </a:pPr>
            <a:endParaRPr lang="en-US" sz="3200" dirty="0">
              <a:latin typeface="Arial" pitchFamily="34" charset="0"/>
              <a:cs typeface="Arial" pitchFamily="34" charset="0"/>
            </a:endParaRPr>
          </a:p>
          <a:p>
            <a:pPr marL="1878013" indent="-514350">
              <a:buFont typeface="+mj-lt"/>
              <a:buAutoNum type="alphaUcPeriod"/>
            </a:pPr>
            <a:r>
              <a:rPr lang="en-US" sz="3200" dirty="0" smtClean="0">
                <a:latin typeface="Arial" pitchFamily="34" charset="0"/>
                <a:cs typeface="Arial" pitchFamily="34" charset="0"/>
              </a:rPr>
              <a:t>Yes</a:t>
            </a:r>
          </a:p>
          <a:p>
            <a:pPr marL="1878013" indent="-514350">
              <a:buFont typeface="+mj-lt"/>
              <a:buAutoNum type="alphaUcPeriod"/>
            </a:pP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No</a:t>
            </a:r>
          </a:p>
        </p:txBody>
      </p:sp>
      <p:sp>
        <p:nvSpPr>
          <p:cNvPr id="2" name="TextBox 1"/>
          <p:cNvSpPr txBox="1"/>
          <p:nvPr/>
        </p:nvSpPr>
        <p:spPr>
          <a:xfrm>
            <a:off x="1447800" y="282714"/>
            <a:ext cx="7543800" cy="707886"/>
          </a:xfrm>
          <a:prstGeom prst="rect">
            <a:avLst/>
          </a:prstGeom>
          <a:noFill/>
        </p:spPr>
        <p:txBody>
          <a:bodyPr wrap="square" rtlCol="0">
            <a:spAutoFit/>
          </a:bodyPr>
          <a:lstStyle/>
          <a:p>
            <a:pPr>
              <a:defRPr/>
            </a:pP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BT32 - </a:t>
            </a:r>
            <a:r>
              <a:rPr lang="en-US" sz="4000" b="1" dirty="0">
                <a:solidFill>
                  <a:srgbClr val="FF0000"/>
                </a:solidFill>
                <a:effectLst>
                  <a:outerShdw blurRad="38100" dist="38100" dir="2700000" algn="tl">
                    <a:srgbClr val="000000">
                      <a:alpha val="43137"/>
                    </a:srgbClr>
                  </a:outerShdw>
                </a:effectLst>
                <a:latin typeface="Arial" pitchFamily="34" charset="0"/>
                <a:cs typeface="Arial" pitchFamily="34" charset="0"/>
              </a:rPr>
              <a:t>Above the Shoulder</a:t>
            </a:r>
          </a:p>
        </p:txBody>
      </p:sp>
    </p:spTree>
    <p:extLst>
      <p:ext uri="{BB962C8B-B14F-4D97-AF65-F5344CB8AC3E}">
        <p14:creationId xmlns:p14="http://schemas.microsoft.com/office/powerpoint/2010/main" val="2652048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914400" y="1524000"/>
            <a:ext cx="7696200" cy="426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566738">
              <a:buNone/>
            </a:pPr>
            <a:r>
              <a:rPr lang="en-US" dirty="0" smtClean="0">
                <a:latin typeface="Arial" pitchFamily="34" charset="0"/>
                <a:cs typeface="Arial" pitchFamily="34" charset="0"/>
              </a:rPr>
              <a:t>Does using the arm as a weapon mean that the player should always be issued a red card?</a:t>
            </a:r>
          </a:p>
          <a:p>
            <a:pPr>
              <a:buFont typeface="Courier New" pitchFamily="49" charset="0"/>
              <a:buChar char="o"/>
            </a:pPr>
            <a:endParaRPr lang="en-US" sz="3200" dirty="0">
              <a:latin typeface="Arial" pitchFamily="34" charset="0"/>
              <a:cs typeface="Arial" pitchFamily="34" charset="0"/>
            </a:endParaRPr>
          </a:p>
          <a:p>
            <a:pPr marL="1878013" indent="-514350">
              <a:buFont typeface="+mj-lt"/>
              <a:buAutoNum type="alphaUcPeriod"/>
            </a:pPr>
            <a:r>
              <a:rPr lang="en-US"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Yes</a:t>
            </a:r>
          </a:p>
          <a:p>
            <a:pPr marL="1878013" indent="-514350">
              <a:buFont typeface="+mj-lt"/>
              <a:buAutoNum type="alphaUcPeriod"/>
            </a:pPr>
            <a:r>
              <a:rPr lang="en-US" dirty="0" smtClean="0">
                <a:latin typeface="Arial" pitchFamily="34" charset="0"/>
                <a:cs typeface="Arial" pitchFamily="34" charset="0"/>
              </a:rPr>
              <a:t>No</a:t>
            </a:r>
          </a:p>
        </p:txBody>
      </p:sp>
      <p:sp>
        <p:nvSpPr>
          <p:cNvPr id="2" name="TextBox 1"/>
          <p:cNvSpPr txBox="1"/>
          <p:nvPr/>
        </p:nvSpPr>
        <p:spPr>
          <a:xfrm>
            <a:off x="1447800" y="304800"/>
            <a:ext cx="7543800" cy="707886"/>
          </a:xfrm>
          <a:prstGeom prst="rect">
            <a:avLst/>
          </a:prstGeom>
          <a:noFill/>
        </p:spPr>
        <p:txBody>
          <a:bodyPr wrap="square" rtlCol="0">
            <a:spAutoFit/>
          </a:bodyPr>
          <a:lstStyle/>
          <a:p>
            <a:pPr>
              <a:defRPr/>
            </a:pP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BT33 - </a:t>
            </a:r>
            <a:r>
              <a:rPr lang="en-US" sz="4000" b="1" dirty="0">
                <a:solidFill>
                  <a:srgbClr val="FF0000"/>
                </a:solidFill>
                <a:effectLst>
                  <a:outerShdw blurRad="38100" dist="38100" dir="2700000" algn="tl">
                    <a:srgbClr val="000000">
                      <a:alpha val="43137"/>
                    </a:srgbClr>
                  </a:outerShdw>
                </a:effectLst>
                <a:latin typeface="Arial" pitchFamily="34" charset="0"/>
                <a:cs typeface="Arial" pitchFamily="34" charset="0"/>
              </a:rPr>
              <a:t>Above the Shoulder</a:t>
            </a:r>
          </a:p>
        </p:txBody>
      </p:sp>
    </p:spTree>
    <p:extLst>
      <p:ext uri="{BB962C8B-B14F-4D97-AF65-F5344CB8AC3E}">
        <p14:creationId xmlns:p14="http://schemas.microsoft.com/office/powerpoint/2010/main" val="23258780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4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914400" y="1524000"/>
            <a:ext cx="7696200" cy="426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dirty="0" smtClean="0">
                <a:latin typeface="Arial" pitchFamily="34" charset="0"/>
                <a:cs typeface="Arial" pitchFamily="34" charset="0"/>
              </a:rPr>
              <a:t>Whenever </a:t>
            </a:r>
            <a:r>
              <a:rPr lang="en-US" dirty="0">
                <a:latin typeface="Arial" pitchFamily="34" charset="0"/>
                <a:cs typeface="Arial" pitchFamily="34" charset="0"/>
              </a:rPr>
              <a:t>an extended arm makes contact with an opponent’s face or neck region, </a:t>
            </a:r>
            <a:r>
              <a:rPr lang="en-US" dirty="0" smtClean="0">
                <a:latin typeface="Arial" pitchFamily="34" charset="0"/>
                <a:cs typeface="Arial" pitchFamily="34" charset="0"/>
              </a:rPr>
              <a:t>that must always be considered as an endangerment of that player’s safety.  </a:t>
            </a:r>
          </a:p>
          <a:p>
            <a:pPr marL="0" indent="0">
              <a:spcBef>
                <a:spcPts val="0"/>
              </a:spcBef>
              <a:buNone/>
              <a:defRPr/>
            </a:pPr>
            <a:endParaRPr lang="en-US" dirty="0" smtClean="0">
              <a:latin typeface="Arial" pitchFamily="34" charset="0"/>
              <a:cs typeface="Arial" pitchFamily="34" charset="0"/>
            </a:endParaRPr>
          </a:p>
          <a:p>
            <a:pPr marL="1878013" indent="-514350">
              <a:spcBef>
                <a:spcPts val="0"/>
              </a:spcBef>
              <a:buFont typeface="+mj-lt"/>
              <a:buAutoNum type="alphaUcPeriod"/>
              <a:defRPr/>
            </a:pPr>
            <a:r>
              <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True</a:t>
            </a:r>
          </a:p>
          <a:p>
            <a:pPr marL="1878013" indent="-514350">
              <a:spcBef>
                <a:spcPts val="0"/>
              </a:spcBef>
              <a:buFont typeface="+mj-lt"/>
              <a:buAutoNum type="alphaUcPeriod"/>
              <a:defRPr/>
            </a:pPr>
            <a:endParaRPr lang="en-US" sz="1200" dirty="0">
              <a:latin typeface="Arial" pitchFamily="34" charset="0"/>
              <a:cs typeface="Arial" pitchFamily="34" charset="0"/>
            </a:endParaRPr>
          </a:p>
          <a:p>
            <a:pPr marL="1878013" indent="-514350">
              <a:spcBef>
                <a:spcPts val="0"/>
              </a:spcBef>
              <a:buFont typeface="+mj-lt"/>
              <a:buAutoNum type="alphaUcPeriod"/>
              <a:defRPr/>
            </a:pPr>
            <a:r>
              <a:rPr lang="en-US" dirty="0" smtClean="0">
                <a:latin typeface="Arial" pitchFamily="34" charset="0"/>
                <a:cs typeface="Arial" pitchFamily="34" charset="0"/>
              </a:rPr>
              <a:t> False</a:t>
            </a:r>
            <a:endParaRPr lang="en-US" dirty="0">
              <a:latin typeface="Arial" pitchFamily="34" charset="0"/>
              <a:cs typeface="Arial" pitchFamily="34" charset="0"/>
            </a:endParaRPr>
          </a:p>
          <a:p>
            <a:pPr marL="566738" indent="-566738">
              <a:buNone/>
            </a:pPr>
            <a:endParaRPr lang="en-US" dirty="0" smtClean="0">
              <a:latin typeface="Arial" pitchFamily="34" charset="0"/>
              <a:cs typeface="Arial" pitchFamily="34" charset="0"/>
            </a:endParaRPr>
          </a:p>
        </p:txBody>
      </p:sp>
      <p:sp>
        <p:nvSpPr>
          <p:cNvPr id="2" name="TextBox 1"/>
          <p:cNvSpPr txBox="1"/>
          <p:nvPr/>
        </p:nvSpPr>
        <p:spPr>
          <a:xfrm>
            <a:off x="1447800" y="304800"/>
            <a:ext cx="7391400" cy="707886"/>
          </a:xfrm>
          <a:prstGeom prst="rect">
            <a:avLst/>
          </a:prstGeom>
          <a:noFill/>
        </p:spPr>
        <p:txBody>
          <a:bodyPr wrap="square" rtlCol="0">
            <a:spAutoFit/>
          </a:bodyPr>
          <a:lstStyle/>
          <a:p>
            <a:pPr>
              <a:defRPr/>
            </a:pP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BT34 - </a:t>
            </a:r>
            <a:r>
              <a:rPr lang="en-US" sz="4000" b="1" dirty="0">
                <a:solidFill>
                  <a:srgbClr val="FF0000"/>
                </a:solidFill>
                <a:effectLst>
                  <a:outerShdw blurRad="38100" dist="38100" dir="2700000" algn="tl">
                    <a:srgbClr val="000000">
                      <a:alpha val="43137"/>
                    </a:srgbClr>
                  </a:outerShdw>
                </a:effectLst>
                <a:latin typeface="Arial" pitchFamily="34" charset="0"/>
                <a:cs typeface="Arial" pitchFamily="34" charset="0"/>
              </a:rPr>
              <a:t>Above the Shoulder</a:t>
            </a:r>
          </a:p>
        </p:txBody>
      </p:sp>
    </p:spTree>
    <p:extLst>
      <p:ext uri="{BB962C8B-B14F-4D97-AF65-F5344CB8AC3E}">
        <p14:creationId xmlns:p14="http://schemas.microsoft.com/office/powerpoint/2010/main" val="39904316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Arial" pitchFamily="34" charset="0"/>
                <a:cs typeface="Arial" pitchFamily="34" charset="0"/>
              </a:rPr>
              <a:t>     </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BT35 </a:t>
            </a:r>
            <a:r>
              <a:rPr lang="en-US" sz="4000" b="1" dirty="0">
                <a:solidFill>
                  <a:srgbClr val="FF0000"/>
                </a:solidFill>
                <a:effectLst>
                  <a:outerShdw blurRad="38100" dist="38100" dir="2700000" algn="tl">
                    <a:srgbClr val="000000">
                      <a:alpha val="43137"/>
                    </a:srgbClr>
                  </a:outerShdw>
                </a:effectLst>
                <a:latin typeface="Arial" pitchFamily="34" charset="0"/>
                <a:cs typeface="Arial" pitchFamily="34" charset="0"/>
              </a:rPr>
              <a:t>- Mass Confrontation</a:t>
            </a:r>
            <a:endPar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533400" y="1371600"/>
            <a:ext cx="78486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566738">
              <a:buNone/>
            </a:pPr>
            <a:r>
              <a:rPr lang="en-US" sz="2800" dirty="0" smtClean="0">
                <a:latin typeface="Arial" pitchFamily="34" charset="0"/>
                <a:cs typeface="Arial" pitchFamily="34" charset="0"/>
              </a:rPr>
              <a:t>Which of the following best describes game disrepute?</a:t>
            </a:r>
          </a:p>
          <a:p>
            <a:pPr>
              <a:buFont typeface="Courier New" pitchFamily="49" charset="0"/>
              <a:buChar char="o"/>
            </a:pPr>
            <a:endPar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1371600" indent="-514350">
              <a:buFont typeface="+mj-lt"/>
              <a:buAutoNum type="alphaUcPeriod"/>
            </a:pP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least one player from each team adopting an aggressive attitude towards each other or the match officials</a:t>
            </a:r>
          </a:p>
          <a:p>
            <a:pPr marL="1371600" indent="-514350">
              <a:buFont typeface="+mj-lt"/>
              <a:buAutoNum type="alphaUcPeriod"/>
            </a:pPr>
            <a:r>
              <a:rPr lang="en-US" sz="2800" dirty="0">
                <a:latin typeface="Arial" pitchFamily="34" charset="0"/>
                <a:cs typeface="Arial" pitchFamily="34" charset="0"/>
              </a:rPr>
              <a:t>At least </a:t>
            </a:r>
            <a:r>
              <a:rPr lang="en-US" sz="2800" dirty="0" smtClean="0">
                <a:latin typeface="Arial" pitchFamily="34" charset="0"/>
                <a:cs typeface="Arial" pitchFamily="34" charset="0"/>
              </a:rPr>
              <a:t>three players </a:t>
            </a:r>
            <a:r>
              <a:rPr lang="en-US" sz="2800" dirty="0">
                <a:latin typeface="Arial" pitchFamily="34" charset="0"/>
                <a:cs typeface="Arial" pitchFamily="34" charset="0"/>
              </a:rPr>
              <a:t>from each team adopting an aggressive attitude towards each other or the match officials</a:t>
            </a:r>
          </a:p>
        </p:txBody>
      </p:sp>
    </p:spTree>
    <p:extLst>
      <p:ext uri="{BB962C8B-B14F-4D97-AF65-F5344CB8AC3E}">
        <p14:creationId xmlns:p14="http://schemas.microsoft.com/office/powerpoint/2010/main" val="1877607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Arial" pitchFamily="34" charset="0"/>
                <a:cs typeface="Arial" pitchFamily="34" charset="0"/>
              </a:rPr>
              <a:t>     </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BT36 - </a:t>
            </a:r>
            <a:r>
              <a:rPr lang="en-US" sz="4000" b="1" dirty="0">
                <a:solidFill>
                  <a:srgbClr val="FF0000"/>
                </a:solidFill>
                <a:effectLst>
                  <a:outerShdw blurRad="38100" dist="38100" dir="2700000" algn="tl">
                    <a:srgbClr val="000000">
                      <a:alpha val="43137"/>
                    </a:srgbClr>
                  </a:outerShdw>
                </a:effectLst>
                <a:latin typeface="Arial" pitchFamily="34" charset="0"/>
                <a:cs typeface="Arial" pitchFamily="34" charset="0"/>
              </a:rPr>
              <a:t>Mass Confrontation</a:t>
            </a:r>
            <a:endPar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685800" y="1600200"/>
            <a:ext cx="7772400" cy="441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566738">
              <a:buNone/>
            </a:pPr>
            <a:r>
              <a:rPr lang="en-US" dirty="0" smtClean="0">
                <a:latin typeface="Arial" pitchFamily="34" charset="0"/>
                <a:cs typeface="Arial" pitchFamily="34" charset="0"/>
              </a:rPr>
              <a:t>How many players are involved when describing mass confrontation?</a:t>
            </a:r>
          </a:p>
          <a:p>
            <a:pPr>
              <a:buFont typeface="Courier New" pitchFamily="49" charset="0"/>
              <a:buChar char="o"/>
            </a:pPr>
            <a:endParaRPr lang="en-US" sz="3200" dirty="0">
              <a:latin typeface="Arial" pitchFamily="34" charset="0"/>
              <a:cs typeface="Arial" pitchFamily="34" charset="0"/>
            </a:endParaRPr>
          </a:p>
          <a:p>
            <a:pPr marL="1878013" indent="-514350">
              <a:buFont typeface="+mj-lt"/>
              <a:buAutoNum type="alphaUcPeriod"/>
            </a:pPr>
            <a:r>
              <a:rPr lang="en-US" dirty="0" smtClean="0">
                <a:latin typeface="Arial" pitchFamily="34" charset="0"/>
                <a:cs typeface="Arial" pitchFamily="34" charset="0"/>
              </a:rPr>
              <a:t>At least one from each team</a:t>
            </a:r>
          </a:p>
          <a:p>
            <a:pPr marL="1878013" indent="-514350">
              <a:buFont typeface="+mj-lt"/>
              <a:buAutoNum type="alphaUcPeriod"/>
            </a:pP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least </a:t>
            </a:r>
            <a:r>
              <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rPr>
              <a:t>t</a:t>
            </a: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hree regardless of which team they are from</a:t>
            </a:r>
          </a:p>
        </p:txBody>
      </p:sp>
    </p:spTree>
    <p:extLst>
      <p:ext uri="{BB962C8B-B14F-4D97-AF65-F5344CB8AC3E}">
        <p14:creationId xmlns:p14="http://schemas.microsoft.com/office/powerpoint/2010/main" val="39266684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Arial" pitchFamily="34" charset="0"/>
                <a:cs typeface="Arial" pitchFamily="34" charset="0"/>
              </a:rPr>
              <a:t>     </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BT37 - </a:t>
            </a:r>
            <a:r>
              <a:rPr lang="en-US" sz="4000" b="1" dirty="0">
                <a:solidFill>
                  <a:srgbClr val="FF0000"/>
                </a:solidFill>
                <a:effectLst>
                  <a:outerShdw blurRad="38100" dist="38100" dir="2700000" algn="tl">
                    <a:srgbClr val="000000">
                      <a:alpha val="43137"/>
                    </a:srgbClr>
                  </a:outerShdw>
                </a:effectLst>
                <a:latin typeface="Arial" pitchFamily="34" charset="0"/>
                <a:cs typeface="Arial" pitchFamily="34" charset="0"/>
              </a:rPr>
              <a:t>Mass Confrontation</a:t>
            </a:r>
            <a:endPar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914400" y="1600200"/>
            <a:ext cx="7620000" cy="3581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631825">
              <a:buNone/>
            </a:pPr>
            <a:r>
              <a:rPr lang="en-US" dirty="0" smtClean="0">
                <a:latin typeface="Arial" pitchFamily="34" charset="0"/>
                <a:cs typeface="Arial" pitchFamily="34" charset="0"/>
              </a:rPr>
              <a:t>Should referees avoid discussing game disrepute and mass confrontation in the pre-game conference?</a:t>
            </a:r>
          </a:p>
          <a:p>
            <a:pPr>
              <a:buFont typeface="Courier New" pitchFamily="49" charset="0"/>
              <a:buChar char="o"/>
            </a:pPr>
            <a:endParaRPr lang="en-US" sz="3200" dirty="0">
              <a:latin typeface="Arial" pitchFamily="34" charset="0"/>
              <a:cs typeface="Arial" pitchFamily="34" charset="0"/>
            </a:endParaRPr>
          </a:p>
          <a:p>
            <a:pPr marL="1878013" indent="-514350">
              <a:buFont typeface="+mj-lt"/>
              <a:buAutoNum type="alphaUcPeriod"/>
            </a:pPr>
            <a:r>
              <a:rPr lang="en-US" dirty="0" smtClean="0">
                <a:latin typeface="Arial" pitchFamily="34" charset="0"/>
                <a:cs typeface="Arial" pitchFamily="34" charset="0"/>
              </a:rPr>
              <a:t>Yes</a:t>
            </a:r>
          </a:p>
          <a:p>
            <a:pPr marL="1878013" indent="-514350">
              <a:buFont typeface="+mj-lt"/>
              <a:buAutoNum type="alphaUcPeriod"/>
            </a:pP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No</a:t>
            </a:r>
          </a:p>
        </p:txBody>
      </p:sp>
    </p:spTree>
    <p:extLst>
      <p:ext uri="{BB962C8B-B14F-4D97-AF65-F5344CB8AC3E}">
        <p14:creationId xmlns:p14="http://schemas.microsoft.com/office/powerpoint/2010/main" val="1444081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Arial" pitchFamily="34" charset="0"/>
                <a:cs typeface="Arial" pitchFamily="34" charset="0"/>
              </a:rPr>
              <a:t>     </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BT38 - </a:t>
            </a:r>
            <a:r>
              <a:rPr lang="en-US" sz="4000" b="1" dirty="0">
                <a:solidFill>
                  <a:srgbClr val="FF0000"/>
                </a:solidFill>
                <a:effectLst>
                  <a:outerShdw blurRad="38100" dist="38100" dir="2700000" algn="tl">
                    <a:srgbClr val="000000">
                      <a:alpha val="43137"/>
                    </a:srgbClr>
                  </a:outerShdw>
                </a:effectLst>
                <a:latin typeface="Arial" pitchFamily="34" charset="0"/>
                <a:cs typeface="Arial" pitchFamily="34" charset="0"/>
              </a:rPr>
              <a:t>Mass Confrontation</a:t>
            </a:r>
            <a:endPar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1066800" y="1600200"/>
            <a:ext cx="7467600" cy="4343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566738">
              <a:buNone/>
            </a:pPr>
            <a:r>
              <a:rPr lang="en-US" dirty="0" smtClean="0">
                <a:latin typeface="Arial" pitchFamily="34" charset="0"/>
                <a:cs typeface="Arial" pitchFamily="34" charset="0"/>
              </a:rPr>
              <a:t>Should officials recognize the warning signs of game disrepute and mass confrontation and attempt to deal with these proactively?</a:t>
            </a:r>
          </a:p>
          <a:p>
            <a:pPr>
              <a:buFont typeface="Courier New" pitchFamily="49" charset="0"/>
              <a:buChar char="o"/>
            </a:pPr>
            <a:endParaRPr lang="en-US" sz="3200" dirty="0">
              <a:latin typeface="Arial" pitchFamily="34" charset="0"/>
              <a:cs typeface="Arial" pitchFamily="34" charset="0"/>
            </a:endParaRPr>
          </a:p>
          <a:p>
            <a:pPr marL="1878013" indent="-514350">
              <a:buFont typeface="+mj-lt"/>
              <a:buAutoNum type="alphaUcPeriod"/>
            </a:pP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Yes</a:t>
            </a:r>
          </a:p>
          <a:p>
            <a:pPr marL="1878013" indent="-514350">
              <a:buFont typeface="+mj-lt"/>
              <a:buAutoNum type="alphaUcPeriod"/>
            </a:pPr>
            <a:r>
              <a:rPr lang="en-US" dirty="0" smtClean="0">
                <a:latin typeface="Arial" pitchFamily="34" charset="0"/>
                <a:cs typeface="Arial" pitchFamily="34" charset="0"/>
              </a:rPr>
              <a:t>No</a:t>
            </a:r>
          </a:p>
        </p:txBody>
      </p:sp>
    </p:spTree>
    <p:extLst>
      <p:ext uri="{BB962C8B-B14F-4D97-AF65-F5344CB8AC3E}">
        <p14:creationId xmlns:p14="http://schemas.microsoft.com/office/powerpoint/2010/main" val="3154916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rgbClr val="FF0000"/>
                </a:solidFill>
                <a:latin typeface="Arial" pitchFamily="34" charset="0"/>
                <a:cs typeface="Arial" pitchFamily="34" charset="0"/>
              </a:rPr>
              <a:t>     </a:t>
            </a:r>
            <a:r>
              <a:rPr lang="en-US" sz="4000" b="1" u="sng" dirty="0">
                <a:solidFill>
                  <a:srgbClr val="FF0000"/>
                </a:solidFill>
                <a:effectLst>
                  <a:outerShdw blurRad="38100" dist="38100" dir="2700000" algn="tl">
                    <a:srgbClr val="000000">
                      <a:alpha val="43137"/>
                    </a:srgbClr>
                  </a:outerShdw>
                </a:effectLst>
                <a:latin typeface="Comic Sans MS" pitchFamily="66" charset="0"/>
              </a:rPr>
              <a:t>BT3 - Foul Recognition</a:t>
            </a:r>
          </a:p>
          <a:p>
            <a:pPr>
              <a:defRPr/>
            </a:pPr>
            <a:endParaRPr lang="en-US" sz="4000" b="1" u="sng" dirty="0">
              <a:solidFill>
                <a:srgbClr val="FF0000"/>
              </a:solidFill>
              <a:effectLst>
                <a:outerShdw blurRad="38100" dist="38100" dir="2700000" algn="tl">
                  <a:srgbClr val="000000">
                    <a:alpha val="43137"/>
                  </a:srgbClr>
                </a:outerShdw>
              </a:effectLst>
              <a:latin typeface="Comic Sans MS" pitchFamily="66" charset="0"/>
            </a:endParaRPr>
          </a:p>
          <a:p>
            <a:pPr>
              <a:defRPr/>
            </a:pPr>
            <a:endParaRPr lang="en-US" sz="40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304800" y="1219200"/>
            <a:ext cx="86868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latin typeface="Arial" panose="020B0604020202020204" pitchFamily="34" charset="0"/>
                <a:cs typeface="Arial" panose="020B0604020202020204" pitchFamily="34" charset="0"/>
              </a:rPr>
              <a:t>During play, a sole defender D12 possesses the ball near the top of her own penalty area.  She senses an oncoming attacker, panics and attempts to clear the ball away by kicking it across her own goal-line, but the ball is kicked hard toward her own goal.  The goalkeeper D6 makes a diving save of the ball with her hands and deflects the ball over the goal-line wide of the goal.  What should the referee do? </a:t>
            </a:r>
            <a:r>
              <a:rPr lang="en-US" sz="2000" dirty="0">
                <a:latin typeface="Arial" panose="020B0604020202020204" pitchFamily="34" charset="0"/>
                <a:cs typeface="Arial" panose="020B0604020202020204" pitchFamily="34" charset="0"/>
              </a:rPr>
              <a:t>(more than one correct answer may be possible).</a:t>
            </a:r>
          </a:p>
          <a:p>
            <a:pPr marL="914400" defTabSz="457200">
              <a:buFont typeface="+mj-lt"/>
              <a:buAutoNum type="alphaUcPeriod"/>
            </a:pPr>
            <a:r>
              <a:rPr lang="en-US" sz="2000" dirty="0" smtClean="0">
                <a:latin typeface="Arial" panose="020B0604020202020204" pitchFamily="34" charset="0"/>
                <a:cs typeface="Arial" panose="020B0604020202020204" pitchFamily="34" charset="0"/>
              </a:rPr>
              <a:t>Caution </a:t>
            </a:r>
            <a:r>
              <a:rPr lang="en-US" sz="2000" dirty="0">
                <a:latin typeface="Arial" panose="020B0604020202020204" pitchFamily="34" charset="0"/>
                <a:cs typeface="Arial" panose="020B0604020202020204" pitchFamily="34" charset="0"/>
              </a:rPr>
              <a:t>D12 for unsporting behavior</a:t>
            </a:r>
          </a:p>
          <a:p>
            <a:pPr marL="914400" defTabSz="640080">
              <a:buFont typeface="+mj-lt"/>
              <a:buAutoNum type="alphaUcPeriod"/>
            </a:pPr>
            <a:r>
              <a:rPr lang="en-US" sz="2000" dirty="0">
                <a:latin typeface="Arial" panose="020B0604020202020204" pitchFamily="34" charset="0"/>
                <a:cs typeface="Arial" panose="020B0604020202020204" pitchFamily="34" charset="0"/>
              </a:rPr>
              <a:t>Caution the goalkeeper D6 for touching the ball with her </a:t>
            </a:r>
            <a:r>
              <a:rPr lang="en-US" sz="2000" dirty="0" smtClean="0">
                <a:latin typeface="Arial" panose="020B0604020202020204" pitchFamily="34" charset="0"/>
                <a:cs typeface="Arial" panose="020B0604020202020204" pitchFamily="34" charset="0"/>
              </a:rPr>
              <a:t>hands 	from </a:t>
            </a:r>
            <a:r>
              <a:rPr lang="en-US" sz="2000" dirty="0">
                <a:latin typeface="Arial" panose="020B0604020202020204" pitchFamily="34" charset="0"/>
                <a:cs typeface="Arial" panose="020B0604020202020204" pitchFamily="34" charset="0"/>
              </a:rPr>
              <a:t>pass-back by D12</a:t>
            </a:r>
          </a:p>
          <a:p>
            <a:pPr marL="914400" defTabSz="457200">
              <a:buFont typeface="+mj-lt"/>
              <a:buAutoNum type="alphaUcPeriod"/>
            </a:pPr>
            <a:r>
              <a:rPr lang="en-U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Restart with a corner kick</a:t>
            </a:r>
          </a:p>
          <a:p>
            <a:pPr marL="914400" defTabSz="457200">
              <a:buFont typeface="+mj-lt"/>
              <a:buAutoNum type="alphaUcPeriod"/>
            </a:pPr>
            <a:r>
              <a:rPr lang="en-US" sz="2000" dirty="0">
                <a:latin typeface="Arial" panose="020B0604020202020204" pitchFamily="34" charset="0"/>
                <a:cs typeface="Arial" panose="020B0604020202020204" pitchFamily="34" charset="0"/>
              </a:rPr>
              <a:t>Send-off the goalkeeper D6 for denying an obvious goal</a:t>
            </a:r>
          </a:p>
          <a:p>
            <a:pPr marL="914400" defTabSz="457200">
              <a:buFont typeface="+mj-lt"/>
              <a:buAutoNum type="alphaUcPeriod"/>
            </a:pPr>
            <a:r>
              <a:rPr lang="en-US" sz="2000" dirty="0">
                <a:latin typeface="Arial" panose="020B0604020202020204" pitchFamily="34" charset="0"/>
                <a:cs typeface="Arial" panose="020B0604020202020204" pitchFamily="34" charset="0"/>
              </a:rPr>
              <a:t>Allow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sure goal and restart with a kick-off</a:t>
            </a:r>
          </a:p>
          <a:p>
            <a:pPr marL="914400" defTabSz="457200">
              <a:buFont typeface="+mj-lt"/>
              <a:buAutoNum type="alphaUcPeriod"/>
            </a:pPr>
            <a:r>
              <a:rPr lang="en-US" sz="2000" dirty="0">
                <a:latin typeface="Arial" panose="020B0604020202020204" pitchFamily="34" charset="0"/>
                <a:cs typeface="Arial" panose="020B0604020202020204" pitchFamily="34" charset="0"/>
              </a:rPr>
              <a:t>Restart with an IFK for the attacking </a:t>
            </a:r>
            <a:r>
              <a:rPr lang="en-US" sz="2000" dirty="0" smtClean="0">
                <a:latin typeface="Arial" panose="020B0604020202020204" pitchFamily="34" charset="0"/>
                <a:cs typeface="Arial" panose="020B0604020202020204" pitchFamily="34" charset="0"/>
              </a:rPr>
              <a:t>team</a:t>
            </a:r>
          </a:p>
          <a:p>
            <a:pPr marL="914400" defTabSz="457200">
              <a:buFont typeface="+mj-lt"/>
              <a:buAutoNum type="alphaUcPeriod"/>
            </a:pPr>
            <a:r>
              <a:rPr lang="en-US" sz="2000" dirty="0" smtClean="0">
                <a:latin typeface="Arial" panose="020B0604020202020204" pitchFamily="34" charset="0"/>
                <a:cs typeface="Arial" panose="020B0604020202020204" pitchFamily="34" charset="0"/>
              </a:rPr>
              <a:t>Restart </a:t>
            </a:r>
            <a:r>
              <a:rPr lang="en-US" sz="2000" dirty="0">
                <a:latin typeface="Arial" panose="020B0604020202020204" pitchFamily="34" charset="0"/>
                <a:cs typeface="Arial" panose="020B0604020202020204" pitchFamily="34" charset="0"/>
              </a:rPr>
              <a:t>with a penalty kick</a:t>
            </a:r>
          </a:p>
          <a:p>
            <a:pPr defTabSz="457200">
              <a:buFont typeface="+mj-lt"/>
              <a:buAutoNum type="alphaUcPeriod"/>
            </a:pPr>
            <a:endParaRPr 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0575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Arial" pitchFamily="34" charset="0"/>
                <a:cs typeface="Arial" pitchFamily="34" charset="0"/>
              </a:rPr>
              <a:t>     </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BT39 - </a:t>
            </a:r>
            <a:r>
              <a:rPr lang="en-US" sz="4000" b="1" dirty="0">
                <a:solidFill>
                  <a:srgbClr val="FF0000"/>
                </a:solidFill>
                <a:effectLst>
                  <a:outerShdw blurRad="38100" dist="38100" dir="2700000" algn="tl">
                    <a:srgbClr val="000000">
                      <a:alpha val="43137"/>
                    </a:srgbClr>
                  </a:outerShdw>
                </a:effectLst>
                <a:latin typeface="Arial" pitchFamily="34" charset="0"/>
                <a:cs typeface="Arial" pitchFamily="34" charset="0"/>
              </a:rPr>
              <a:t>Mass Confrontation</a:t>
            </a:r>
            <a:endPar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914400" y="1371600"/>
            <a:ext cx="78486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566738">
              <a:buNone/>
            </a:pPr>
            <a:r>
              <a:rPr lang="en-US" dirty="0" smtClean="0">
                <a:latin typeface="Arial" pitchFamily="34" charset="0"/>
                <a:cs typeface="Arial" pitchFamily="34" charset="0"/>
              </a:rPr>
              <a:t>When mass confrontation breaks out among the players, what approach should the referee team use to manage the situation?</a:t>
            </a:r>
          </a:p>
          <a:p>
            <a:pPr>
              <a:buFont typeface="Courier New" pitchFamily="49" charset="0"/>
              <a:buChar char="o"/>
            </a:pPr>
            <a:endParaRPr lang="en-US" sz="1800" dirty="0">
              <a:latin typeface="Arial" pitchFamily="34" charset="0"/>
              <a:cs typeface="Arial" pitchFamily="34" charset="0"/>
            </a:endParaRPr>
          </a:p>
          <a:p>
            <a:pPr marL="1943100" indent="-514350">
              <a:buFont typeface="+mj-lt"/>
              <a:buAutoNum type="alphaUcPeriod"/>
            </a:pPr>
            <a:r>
              <a:rPr lang="en-US" dirty="0" smtClean="0">
                <a:latin typeface="Arial" pitchFamily="34" charset="0"/>
                <a:cs typeface="Arial" pitchFamily="34" charset="0"/>
              </a:rPr>
              <a:t>Circle of trust</a:t>
            </a:r>
          </a:p>
          <a:p>
            <a:pPr marL="1943100" indent="-514350">
              <a:buFont typeface="+mj-lt"/>
              <a:buAutoNum type="alphaUcPeriod"/>
            </a:pP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Triangle of control</a:t>
            </a:r>
          </a:p>
          <a:p>
            <a:pPr marL="1943100" indent="-514350">
              <a:buFont typeface="+mj-lt"/>
              <a:buAutoNum type="alphaUcPeriod"/>
            </a:pPr>
            <a:r>
              <a:rPr lang="en-US" dirty="0" smtClean="0">
                <a:latin typeface="Arial" pitchFamily="34" charset="0"/>
                <a:cs typeface="Arial" pitchFamily="34" charset="0"/>
              </a:rPr>
              <a:t>Iron triangle</a:t>
            </a:r>
          </a:p>
          <a:p>
            <a:pPr marL="1943100" indent="-514350">
              <a:buFont typeface="+mj-lt"/>
              <a:buAutoNum type="alphaUcPeriod"/>
            </a:pPr>
            <a:r>
              <a:rPr lang="en-US" dirty="0" smtClean="0">
                <a:latin typeface="Arial" pitchFamily="34" charset="0"/>
                <a:cs typeface="Arial" pitchFamily="34" charset="0"/>
              </a:rPr>
              <a:t>Referee rhombus</a:t>
            </a:r>
          </a:p>
        </p:txBody>
      </p:sp>
    </p:spTree>
    <p:extLst>
      <p:ext uri="{BB962C8B-B14F-4D97-AF65-F5344CB8AC3E}">
        <p14:creationId xmlns:p14="http://schemas.microsoft.com/office/powerpoint/2010/main" val="3191188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Arial" pitchFamily="34" charset="0"/>
                <a:cs typeface="Arial" pitchFamily="34" charset="0"/>
              </a:rPr>
              <a:t>     </a:t>
            </a:r>
            <a:r>
              <a:rPr lang="en-US" sz="4000" b="1" u="sng" dirty="0" smtClean="0">
                <a:solidFill>
                  <a:srgbClr val="FF0000"/>
                </a:solidFill>
                <a:effectLst>
                  <a:outerShdw blurRad="38100" dist="38100" dir="2700000" algn="tl">
                    <a:srgbClr val="000000">
                      <a:alpha val="43137"/>
                    </a:srgbClr>
                  </a:outerShdw>
                </a:effectLst>
                <a:latin typeface="Comic Sans MS" pitchFamily="66" charset="0"/>
              </a:rPr>
              <a:t>BT4 </a:t>
            </a:r>
            <a:r>
              <a:rPr lang="en-US" sz="4000" b="1" u="sng" dirty="0">
                <a:solidFill>
                  <a:srgbClr val="FF0000"/>
                </a:solidFill>
                <a:effectLst>
                  <a:outerShdw blurRad="38100" dist="38100" dir="2700000" algn="tl">
                    <a:srgbClr val="000000">
                      <a:alpha val="43137"/>
                    </a:srgbClr>
                  </a:outerShdw>
                </a:effectLst>
                <a:latin typeface="Comic Sans MS" pitchFamily="66" charset="0"/>
              </a:rPr>
              <a:t>- Foul Recognition</a:t>
            </a:r>
          </a:p>
          <a:p>
            <a:pPr>
              <a:defRPr/>
            </a:pPr>
            <a:endParaRPr lang="en-US" sz="40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228600" y="1295400"/>
            <a:ext cx="8686800" cy="5410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latin typeface="Arial" panose="020B0604020202020204" pitchFamily="34" charset="0"/>
                <a:cs typeface="Arial" panose="020B0604020202020204" pitchFamily="34" charset="0"/>
              </a:rPr>
              <a:t>A player, A7, outside the opponent’s penalty area has possession of the ball and is dribbling it in an attacking run on goal.  A defender, D5, recklessly runs in and is able to step between A7 and the ball, which results in a violent collision between the two players and D5 falls to the ground injured.  After  play is stopped D5 is attended to by the team’s trainer.  </a:t>
            </a:r>
            <a:endParaRPr lang="en-US" sz="1800" b="1" dirty="0" smtClean="0">
              <a:latin typeface="Arial" panose="020B0604020202020204" pitchFamily="34" charset="0"/>
              <a:cs typeface="Arial" panose="020B0604020202020204" pitchFamily="34" charset="0"/>
            </a:endParaRPr>
          </a:p>
          <a:p>
            <a:pPr marL="0" indent="0">
              <a:buNone/>
            </a:pPr>
            <a:r>
              <a:rPr lang="en-US" sz="1800" b="1" dirty="0" smtClean="0">
                <a:latin typeface="Arial" panose="020B0604020202020204" pitchFamily="34" charset="0"/>
                <a:cs typeface="Arial" panose="020B0604020202020204" pitchFamily="34" charset="0"/>
              </a:rPr>
              <a:t>The </a:t>
            </a:r>
            <a:r>
              <a:rPr lang="en-US" sz="1800" b="1" dirty="0">
                <a:latin typeface="Arial" panose="020B0604020202020204" pitchFamily="34" charset="0"/>
                <a:cs typeface="Arial" panose="020B0604020202020204" pitchFamily="34" charset="0"/>
              </a:rPr>
              <a:t>referee then: </a:t>
            </a:r>
            <a:r>
              <a:rPr lang="en-US" sz="1800" dirty="0">
                <a:latin typeface="Arial" panose="020B0604020202020204" pitchFamily="34" charset="0"/>
                <a:cs typeface="Arial" panose="020B0604020202020204" pitchFamily="34" charset="0"/>
              </a:rPr>
              <a:t>(more than one correct answer may be possible</a:t>
            </a:r>
            <a:r>
              <a:rPr lang="en-US" sz="1800" dirty="0" smtClean="0">
                <a:latin typeface="Arial" panose="020B0604020202020204" pitchFamily="34" charset="0"/>
                <a:cs typeface="Arial" panose="020B0604020202020204" pitchFamily="34" charset="0"/>
              </a:rPr>
              <a:t>).</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  Should restart play with an IFK</a:t>
            </a:r>
          </a:p>
          <a:p>
            <a:pPr marL="0" indent="0">
              <a:buNone/>
            </a:pPr>
            <a:r>
              <a:rPr lang="en-US" sz="1600" dirty="0">
                <a:latin typeface="Arial" panose="020B0604020202020204" pitchFamily="34" charset="0"/>
                <a:cs typeface="Arial" panose="020B0604020202020204" pitchFamily="34" charset="0"/>
              </a:rPr>
              <a:t>	B.  Should restart play with a dropped ball </a:t>
            </a:r>
          </a:p>
          <a:p>
            <a:pPr marL="0" indent="0">
              <a:buNone/>
            </a:pPr>
            <a:r>
              <a:rPr lang="en-US" sz="1600" dirty="0">
                <a:latin typeface="Arial" panose="020B0604020202020204" pitchFamily="34" charset="0"/>
                <a:cs typeface="Arial" panose="020B0604020202020204" pitchFamily="34" charset="0"/>
              </a:rPr>
              <a:t>	C.  Should restart play with a DFK for D5’s team</a:t>
            </a:r>
          </a:p>
          <a:p>
            <a:pPr marL="0" indent="0">
              <a:buNone/>
            </a:pPr>
            <a:r>
              <a:rPr lang="en-US" sz="1600" b="1" dirty="0">
                <a:solidFill>
                  <a:srgbClr val="FF0000"/>
                </a:solidFill>
                <a:latin typeface="Arial" panose="020B0604020202020204" pitchFamily="34" charset="0"/>
                <a:cs typeface="Arial" panose="020B0604020202020204" pitchFamily="34" charset="0"/>
              </a:rPr>
              <a:t>	</a:t>
            </a:r>
            <a:r>
              <a:rPr lang="en-US"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  Should restart play with a DFK for A7’s team</a:t>
            </a:r>
          </a:p>
          <a:p>
            <a:pPr marL="0" indent="0">
              <a:buNone/>
            </a:pPr>
            <a:r>
              <a:rPr lang="en-US" sz="1600" b="1" dirty="0">
                <a:solidFill>
                  <a:srgbClr val="FF0000"/>
                </a:solidFill>
                <a:latin typeface="Arial" panose="020B0604020202020204" pitchFamily="34" charset="0"/>
                <a:cs typeface="Arial" panose="020B0604020202020204" pitchFamily="34" charset="0"/>
              </a:rPr>
              <a:t>	</a:t>
            </a:r>
            <a:r>
              <a:rPr lang="en-US"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  Must issue a yellow card to D5</a:t>
            </a:r>
          </a:p>
          <a:p>
            <a:pPr marL="0" indent="0">
              <a:buNone/>
            </a:pPr>
            <a:r>
              <a:rPr lang="en-US" sz="1600" b="1" dirty="0">
                <a:solidFill>
                  <a:srgbClr val="FF000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   Must issue a yellow card to A7</a:t>
            </a:r>
          </a:p>
          <a:p>
            <a:pPr marL="0" indent="0">
              <a:buNone/>
            </a:pPr>
            <a:r>
              <a:rPr lang="en-US" sz="1600" b="1" dirty="0">
                <a:solidFill>
                  <a:srgbClr val="FF000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G.  Should not issue any cards</a:t>
            </a:r>
          </a:p>
          <a:p>
            <a:pPr marL="0" indent="0">
              <a:buNone/>
            </a:pPr>
            <a:r>
              <a:rPr lang="en-US" sz="1600" b="1" dirty="0">
                <a:solidFill>
                  <a:srgbClr val="FF0000"/>
                </a:solidFill>
                <a:latin typeface="Arial" panose="020B0604020202020204" pitchFamily="34" charset="0"/>
                <a:cs typeface="Arial" panose="020B0604020202020204" pitchFamily="34" charset="0"/>
              </a:rPr>
              <a:t>	</a:t>
            </a:r>
            <a:r>
              <a:rPr lang="en-US"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  Must have D5 leave the game (may be substituted and </a:t>
            </a:r>
            <a:r>
              <a:rPr lang="en-US" sz="1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may </a:t>
            </a:r>
            <a:r>
              <a:rPr lang="en-US"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return later)</a:t>
            </a:r>
          </a:p>
          <a:p>
            <a:pPr marL="0" indent="0">
              <a:buNone/>
            </a:pPr>
            <a:r>
              <a:rPr lang="en-US" sz="1600" b="1" dirty="0">
                <a:solidFill>
                  <a:srgbClr val="FF000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   Must have D5 leave the game (may be substituted, but would </a:t>
            </a:r>
            <a:r>
              <a:rPr lang="en-US" sz="1600" dirty="0" smtClean="0">
                <a:latin typeface="Arial" panose="020B0604020202020204" pitchFamily="34" charset="0"/>
                <a:cs typeface="Arial" panose="020B0604020202020204" pitchFamily="34" charset="0"/>
              </a:rPr>
              <a:t>not </a:t>
            </a:r>
            <a:r>
              <a:rPr lang="en-US" sz="1600" dirty="0">
                <a:latin typeface="Arial" panose="020B0604020202020204" pitchFamily="34" charset="0"/>
                <a:cs typeface="Arial" panose="020B0604020202020204" pitchFamily="34" charset="0"/>
              </a:rPr>
              <a:t>be </a:t>
            </a:r>
            <a:r>
              <a:rPr lang="en-US" sz="1600" dirty="0" smtClean="0">
                <a:latin typeface="Arial" panose="020B0604020202020204" pitchFamily="34" charset="0"/>
                <a:cs typeface="Arial" panose="020B0604020202020204" pitchFamily="34" charset="0"/>
              </a:rPr>
              <a:t>			allowed </a:t>
            </a:r>
            <a:r>
              <a:rPr lang="en-US" sz="1600" dirty="0">
                <a:latin typeface="Arial" panose="020B0604020202020204" pitchFamily="34" charset="0"/>
                <a:cs typeface="Arial" panose="020B0604020202020204" pitchFamily="34" charset="0"/>
              </a:rPr>
              <a:t>to return later)</a:t>
            </a:r>
          </a:p>
        </p:txBody>
      </p:sp>
    </p:spTree>
    <p:extLst>
      <p:ext uri="{BB962C8B-B14F-4D97-AF65-F5344CB8AC3E}">
        <p14:creationId xmlns:p14="http://schemas.microsoft.com/office/powerpoint/2010/main" val="603004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Arial" pitchFamily="34" charset="0"/>
                <a:cs typeface="Arial" pitchFamily="34" charset="0"/>
              </a:rPr>
              <a:t>     </a:t>
            </a:r>
            <a:r>
              <a:rPr lang="en-US" sz="4000" b="1" u="sng" dirty="0" smtClean="0">
                <a:solidFill>
                  <a:srgbClr val="FF0000"/>
                </a:solidFill>
                <a:effectLst>
                  <a:outerShdw blurRad="38100" dist="38100" dir="2700000" algn="tl">
                    <a:srgbClr val="000000">
                      <a:alpha val="43137"/>
                    </a:srgbClr>
                  </a:outerShdw>
                </a:effectLst>
                <a:latin typeface="Comic Sans MS" pitchFamily="66" charset="0"/>
              </a:rPr>
              <a:t>BT5 </a:t>
            </a:r>
            <a:r>
              <a:rPr lang="en-US" sz="4000" b="1" u="sng" dirty="0">
                <a:solidFill>
                  <a:srgbClr val="FF0000"/>
                </a:solidFill>
                <a:effectLst>
                  <a:outerShdw blurRad="38100" dist="38100" dir="2700000" algn="tl">
                    <a:srgbClr val="000000">
                      <a:alpha val="43137"/>
                    </a:srgbClr>
                  </a:outerShdw>
                </a:effectLst>
                <a:latin typeface="Comic Sans MS" pitchFamily="66" charset="0"/>
              </a:rPr>
              <a:t>- Foul Recognition</a:t>
            </a:r>
          </a:p>
          <a:p>
            <a:pPr>
              <a:defRPr/>
            </a:pPr>
            <a:endParaRPr lang="en-US" sz="40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304800" y="1447800"/>
            <a:ext cx="8534400" cy="1676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latin typeface="Arial" panose="020B0604020202020204" pitchFamily="34" charset="0"/>
                <a:cs typeface="Arial" panose="020B0604020202020204" pitchFamily="34" charset="0"/>
              </a:rPr>
              <a:t>A hard kicked ball is coming right toward a player A6's head.  Reflectively, the player A6 raises both hands to protect his face and the ball then hits A6's forearm and falls to the ground at his feet.  </a:t>
            </a:r>
            <a:endParaRPr lang="en-US" sz="2000" b="1" dirty="0" smtClean="0">
              <a:latin typeface="Arial" panose="020B0604020202020204" pitchFamily="34" charset="0"/>
              <a:cs typeface="Arial" panose="020B0604020202020204" pitchFamily="34" charset="0"/>
            </a:endParaRPr>
          </a:p>
          <a:p>
            <a:pPr marL="0" indent="0">
              <a:buNone/>
            </a:pPr>
            <a:r>
              <a:rPr lang="en-US" sz="2000" b="1" dirty="0" smtClean="0">
                <a:latin typeface="Arial" panose="020B0604020202020204" pitchFamily="34" charset="0"/>
                <a:cs typeface="Arial" panose="020B0604020202020204" pitchFamily="34" charset="0"/>
              </a:rPr>
              <a:t>A6 </a:t>
            </a:r>
            <a:r>
              <a:rPr lang="en-US" sz="2000" b="1" dirty="0">
                <a:latin typeface="Arial" panose="020B0604020202020204" pitchFamily="34" charset="0"/>
                <a:cs typeface="Arial" panose="020B0604020202020204" pitchFamily="34" charset="0"/>
              </a:rPr>
              <a:t>immediately collects the ball with his feet and dribbles the ball around a defender D2 and kicks the ball into the goal.  </a:t>
            </a:r>
            <a:endParaRPr lang="en-US" sz="2000" b="1" dirty="0" smtClean="0">
              <a:latin typeface="Arial" panose="020B0604020202020204" pitchFamily="34" charset="0"/>
              <a:cs typeface="Arial" panose="020B0604020202020204" pitchFamily="34" charset="0"/>
            </a:endParaRPr>
          </a:p>
          <a:p>
            <a:pPr marL="0" indent="0">
              <a:buNone/>
            </a:pPr>
            <a:r>
              <a:rPr lang="en-US" sz="2000" b="1" dirty="0" smtClean="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referee should </a:t>
            </a:r>
            <a:r>
              <a:rPr lang="en-US" sz="2000" dirty="0">
                <a:latin typeface="Arial" panose="020B0604020202020204" pitchFamily="34" charset="0"/>
                <a:cs typeface="Arial" panose="020B0604020202020204" pitchFamily="34" charset="0"/>
              </a:rPr>
              <a:t>(more than one correct answer may be possible):</a:t>
            </a:r>
          </a:p>
          <a:p>
            <a:pPr marL="0" indent="0">
              <a:buNone/>
            </a:pPr>
            <a:endParaRPr lang="en-US" sz="1600" dirty="0">
              <a:latin typeface="Arial" panose="020B0604020202020204" pitchFamily="34" charset="0"/>
              <a:cs typeface="Arial" panose="020B0604020202020204" pitchFamily="34" charset="0"/>
            </a:endParaRPr>
          </a:p>
        </p:txBody>
      </p:sp>
      <p:sp>
        <p:nvSpPr>
          <p:cNvPr id="2" name="TextBox 1"/>
          <p:cNvSpPr txBox="1"/>
          <p:nvPr/>
        </p:nvSpPr>
        <p:spPr>
          <a:xfrm>
            <a:off x="1219200" y="3429000"/>
            <a:ext cx="7467600" cy="2554545"/>
          </a:xfrm>
          <a:prstGeom prst="rect">
            <a:avLst/>
          </a:prstGeom>
          <a:noFill/>
        </p:spPr>
        <p:txBody>
          <a:bodyPr wrap="square" rtlCol="0">
            <a:spAutoFit/>
          </a:bodyPr>
          <a:lstStyle/>
          <a:p>
            <a:pPr marL="342900" indent="-342900" defTabSz="457200">
              <a:buFont typeface="+mj-lt"/>
              <a:buAutoNum type="alphaUcPeriod"/>
            </a:pPr>
            <a:r>
              <a:rPr lang="en-US" sz="2000" b="1" dirty="0">
                <a:solidFill>
                  <a:srgbClr val="FF0000"/>
                </a:solidFill>
                <a:effectLst>
                  <a:outerShdw blurRad="38100" dist="38100" dir="2700000" algn="tl">
                    <a:srgbClr val="000000">
                      <a:alpha val="43137"/>
                    </a:srgbClr>
                  </a:outerShdw>
                </a:effectLst>
              </a:rPr>
              <a:t>Allow the goal, since no foul has occurred</a:t>
            </a:r>
          </a:p>
          <a:p>
            <a:pPr marL="342900" indent="-342900" defTabSz="640080">
              <a:buFont typeface="+mj-lt"/>
              <a:buAutoNum type="alphaUcPeriod"/>
            </a:pPr>
            <a:r>
              <a:rPr lang="en-US" sz="2000" dirty="0"/>
              <a:t>Do not allow the goal and call the foul on A6 for deliberately 	handling the ball</a:t>
            </a:r>
          </a:p>
          <a:p>
            <a:pPr marL="342900" indent="-342900" defTabSz="640080">
              <a:buFont typeface="+mj-lt"/>
              <a:buAutoNum type="alphaUcPeriod"/>
            </a:pPr>
            <a:r>
              <a:rPr lang="en-US" sz="2000" dirty="0"/>
              <a:t>Do not allow the goal and call a foul on A6 because he gained 	an unfair advantage from the ball to hand contact.</a:t>
            </a:r>
          </a:p>
          <a:p>
            <a:pPr marL="342900" indent="-342900" defTabSz="457200">
              <a:buFont typeface="+mj-lt"/>
              <a:buAutoNum type="alphaUcPeriod"/>
            </a:pPr>
            <a:r>
              <a:rPr lang="en-US" sz="2000" b="1" dirty="0">
                <a:solidFill>
                  <a:srgbClr val="FF0000"/>
                </a:solidFill>
                <a:effectLst>
                  <a:outerShdw blurRad="38100" dist="38100" dir="2700000" algn="tl">
                    <a:srgbClr val="000000">
                      <a:alpha val="43137"/>
                    </a:srgbClr>
                  </a:outerShdw>
                </a:effectLst>
              </a:rPr>
              <a:t>Restart with a kick-off</a:t>
            </a:r>
          </a:p>
          <a:p>
            <a:pPr marL="342900" indent="-342900" defTabSz="457200">
              <a:buFont typeface="+mj-lt"/>
              <a:buAutoNum type="alphaUcPeriod"/>
            </a:pPr>
            <a:r>
              <a:rPr lang="en-US" sz="2000" dirty="0"/>
              <a:t>Restart with a DFK for D2’s team</a:t>
            </a:r>
          </a:p>
          <a:p>
            <a:pPr marL="342900" indent="-342900" defTabSz="457200">
              <a:buFont typeface="+mj-lt"/>
              <a:buAutoNum type="alphaUcPeriod"/>
            </a:pPr>
            <a:r>
              <a:rPr lang="en-US" sz="2000" dirty="0"/>
              <a:t>Restart with an IFK for D2’s team</a:t>
            </a:r>
          </a:p>
        </p:txBody>
      </p:sp>
    </p:spTree>
    <p:extLst>
      <p:ext uri="{BB962C8B-B14F-4D97-AF65-F5344CB8AC3E}">
        <p14:creationId xmlns:p14="http://schemas.microsoft.com/office/powerpoint/2010/main" val="1371105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rgbClr val="FF0000"/>
                </a:solidFill>
                <a:latin typeface="Arial" pitchFamily="34" charset="0"/>
                <a:cs typeface="Arial" pitchFamily="34" charset="0"/>
              </a:rPr>
              <a:t>     </a:t>
            </a:r>
            <a:r>
              <a:rPr lang="en-US" sz="4000" b="1" u="sng" dirty="0" smtClean="0">
                <a:solidFill>
                  <a:srgbClr val="FF0000"/>
                </a:solidFill>
                <a:effectLst>
                  <a:outerShdw blurRad="38100" dist="38100" dir="2700000" algn="tl">
                    <a:srgbClr val="000000">
                      <a:alpha val="43137"/>
                    </a:srgbClr>
                  </a:outerShdw>
                </a:effectLst>
                <a:latin typeface="Comic Sans MS" panose="030F0702030302020204" pitchFamily="66" charset="0"/>
              </a:rPr>
              <a:t>BT6 </a:t>
            </a:r>
            <a:r>
              <a:rPr lang="en-US" sz="4000" b="1" u="sng" dirty="0">
                <a:solidFill>
                  <a:srgbClr val="FF0000"/>
                </a:solidFill>
                <a:effectLst>
                  <a:outerShdw blurRad="38100" dist="38100" dir="2700000" algn="tl">
                    <a:srgbClr val="000000">
                      <a:alpha val="43137"/>
                    </a:srgbClr>
                  </a:outerShdw>
                </a:effectLst>
                <a:latin typeface="Comic Sans MS" panose="030F0702030302020204" pitchFamily="66" charset="0"/>
              </a:rPr>
              <a:t>- MISCONDUCT</a:t>
            </a:r>
          </a:p>
          <a:p>
            <a:pPr>
              <a:defRPr/>
            </a:pPr>
            <a:endParaRPr lang="en-US" sz="40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228600" y="1219200"/>
            <a:ext cx="86868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latin typeface="Arial" panose="020B0604020202020204" pitchFamily="34" charset="0"/>
                <a:cs typeface="Arial" panose="020B0604020202020204" pitchFamily="34" charset="0"/>
              </a:rPr>
              <a:t>Player A4 is running with the ball and has only the goalkeeper, D3,  between him and the goal.   About 30-yards from the goal a defender, D7, is able to grab the back of A4’s shirt with just enough force to make him lose control of the ball, which allows another defender, D9, to be able to catch up and kick the ball away.  </a:t>
            </a:r>
          </a:p>
          <a:p>
            <a:pPr marL="0" indent="0">
              <a:buNone/>
            </a:pPr>
            <a:r>
              <a:rPr lang="en-US" sz="2000" b="1" dirty="0">
                <a:latin typeface="Arial" panose="020B0604020202020204" pitchFamily="34" charset="0"/>
                <a:cs typeface="Arial" panose="020B0604020202020204" pitchFamily="34" charset="0"/>
              </a:rPr>
              <a:t>In every game and for every situation that occurs as described above, which of the answers below is always an </a:t>
            </a:r>
            <a:r>
              <a:rPr lang="en-US" sz="2000" b="1" u="sng" dirty="0">
                <a:latin typeface="Arial" panose="020B0604020202020204" pitchFamily="34" charset="0"/>
                <a:cs typeface="Arial" panose="020B0604020202020204" pitchFamily="34" charset="0"/>
              </a:rPr>
              <a:t>incorrect</a:t>
            </a:r>
            <a:r>
              <a:rPr lang="en-US" sz="2000" b="1" dirty="0">
                <a:latin typeface="Arial" panose="020B0604020202020204" pitchFamily="34" charset="0"/>
                <a:cs typeface="Arial" panose="020B0604020202020204" pitchFamily="34" charset="0"/>
              </a:rPr>
              <a:t> action by the referee </a:t>
            </a:r>
            <a:r>
              <a:rPr lang="en-US" sz="2000" dirty="0">
                <a:latin typeface="Arial" panose="020B0604020202020204" pitchFamily="34" charset="0"/>
                <a:cs typeface="Arial" panose="020B0604020202020204" pitchFamily="34" charset="0"/>
              </a:rPr>
              <a:t>(more than one answer is possible).</a:t>
            </a:r>
          </a:p>
          <a:p>
            <a:pPr marL="0" indent="0">
              <a:buNone/>
            </a:pPr>
            <a:r>
              <a:rPr lang="en-US" sz="2000" dirty="0">
                <a:latin typeface="Arial" panose="020B0604020202020204" pitchFamily="34" charset="0"/>
                <a:cs typeface="Arial" panose="020B0604020202020204" pitchFamily="34" charset="0"/>
              </a:rPr>
              <a:t>	A.  allowing play to continue</a:t>
            </a:r>
          </a:p>
          <a:p>
            <a:pPr marL="0" indent="0">
              <a:buNone/>
            </a:pPr>
            <a:r>
              <a:rPr lang="en-US" sz="2000" dirty="0">
                <a:latin typeface="Arial" panose="020B0604020202020204" pitchFamily="34" charset="0"/>
                <a:cs typeface="Arial" panose="020B0604020202020204" pitchFamily="34" charset="0"/>
              </a:rPr>
              <a:t>	B.  blowing the whistle to stop play</a:t>
            </a:r>
          </a:p>
          <a:p>
            <a:pPr marL="0" indent="0">
              <a:buNone/>
            </a:pPr>
            <a:r>
              <a:rPr lang="en-US" sz="2000" dirty="0">
                <a:latin typeface="Arial" panose="020B0604020202020204" pitchFamily="34" charset="0"/>
                <a:cs typeface="Arial" panose="020B0604020202020204" pitchFamily="34" charset="0"/>
              </a:rPr>
              <a:t>	C.  restarting play with a DFK</a:t>
            </a:r>
          </a:p>
          <a:p>
            <a:pPr marL="0" indent="0">
              <a:buNone/>
            </a:pPr>
            <a:r>
              <a:rPr lang="en-US" sz="2000" b="1" dirty="0">
                <a:solidFill>
                  <a:srgbClr val="FF0000"/>
                </a:solidFill>
                <a:latin typeface="Arial" panose="020B0604020202020204" pitchFamily="34" charset="0"/>
                <a:cs typeface="Arial" panose="020B0604020202020204" pitchFamily="34" charset="0"/>
              </a:rPr>
              <a:t>	D.  restarting play with an IFK</a:t>
            </a:r>
          </a:p>
          <a:p>
            <a:pPr marL="0" indent="0">
              <a:buNone/>
            </a:pPr>
            <a:r>
              <a:rPr lang="en-US" sz="2000" b="1"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  issuing a yellow card to player D7 for a tactical foul</a:t>
            </a:r>
          </a:p>
          <a:p>
            <a:pPr marL="0" indent="0">
              <a:buNone/>
            </a:pPr>
            <a:r>
              <a:rPr lang="en-US" sz="2000" dirty="0">
                <a:latin typeface="Arial" panose="020B0604020202020204" pitchFamily="34" charset="0"/>
                <a:cs typeface="Arial" panose="020B0604020202020204" pitchFamily="34" charset="0"/>
              </a:rPr>
              <a:t>	F.   issuing a red card to player D7 for DOGSO</a:t>
            </a:r>
          </a:p>
          <a:p>
            <a:pPr marL="0" indent="0">
              <a:buNone/>
            </a:pPr>
            <a:r>
              <a:rPr lang="en-US" sz="2000" dirty="0">
                <a:latin typeface="Arial" panose="020B0604020202020204" pitchFamily="34" charset="0"/>
                <a:cs typeface="Arial" panose="020B0604020202020204" pitchFamily="34" charset="0"/>
              </a:rPr>
              <a:t>	G.  not issuing any cards</a:t>
            </a:r>
          </a:p>
        </p:txBody>
      </p:sp>
    </p:spTree>
    <p:extLst>
      <p:ext uri="{BB962C8B-B14F-4D97-AF65-F5344CB8AC3E}">
        <p14:creationId xmlns:p14="http://schemas.microsoft.com/office/powerpoint/2010/main" val="2114553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0000"/>
                </a:solidFill>
                <a:latin typeface="Arial" pitchFamily="34" charset="0"/>
                <a:cs typeface="Arial" pitchFamily="34" charset="0"/>
              </a:rPr>
              <a:t>     </a:t>
            </a:r>
            <a:r>
              <a:rPr lang="en-US" sz="4000" b="1" u="sng" dirty="0" smtClean="0">
                <a:solidFill>
                  <a:srgbClr val="FF0000"/>
                </a:solidFill>
                <a:effectLst>
                  <a:outerShdw blurRad="38100" dist="38100" dir="2700000" algn="tl">
                    <a:srgbClr val="000000">
                      <a:alpha val="43137"/>
                    </a:srgbClr>
                  </a:outerShdw>
                </a:effectLst>
                <a:latin typeface="Comic Sans MS" panose="030F0702030302020204" pitchFamily="66" charset="0"/>
              </a:rPr>
              <a:t>BT7 </a:t>
            </a:r>
            <a:r>
              <a:rPr lang="en-US" sz="4000" b="1" u="sng" dirty="0">
                <a:solidFill>
                  <a:srgbClr val="FF0000"/>
                </a:solidFill>
                <a:effectLst>
                  <a:outerShdw blurRad="38100" dist="38100" dir="2700000" algn="tl">
                    <a:srgbClr val="000000">
                      <a:alpha val="43137"/>
                    </a:srgbClr>
                  </a:outerShdw>
                </a:effectLst>
                <a:latin typeface="Comic Sans MS" panose="030F0702030302020204" pitchFamily="66" charset="0"/>
              </a:rPr>
              <a:t>- MISCONDUCT</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228600" y="1371600"/>
            <a:ext cx="86868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latin typeface="Arial" panose="020B0604020202020204" pitchFamily="34" charset="0"/>
                <a:cs typeface="Arial" panose="020B0604020202020204" pitchFamily="34" charset="0"/>
              </a:rPr>
              <a:t>A defender, D6, is taking a DFK from a point about 25-yards from her own goal.   She attempts to kick the ball back to her GK, who is standing off to the side of the goal.   Instead, D6 inadvertently kicks the ball directly at her own goal.   Just before the ball enters the goal another defender, D5, knocks the ball wide of the goal and over the goal-line with her forearm.  </a:t>
            </a:r>
            <a:endParaRPr lang="en-US" sz="2000" b="1" dirty="0" smtClean="0">
              <a:latin typeface="Arial" panose="020B0604020202020204" pitchFamily="34" charset="0"/>
              <a:cs typeface="Arial" panose="020B0604020202020204" pitchFamily="34" charset="0"/>
            </a:endParaRPr>
          </a:p>
          <a:p>
            <a:pPr marL="0" indent="0">
              <a:buNone/>
            </a:pPr>
            <a:r>
              <a:rPr lang="en-US" sz="2000" b="1" dirty="0" smtClean="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referee should:</a:t>
            </a:r>
            <a:r>
              <a:rPr lang="en-US" sz="2000" dirty="0">
                <a:latin typeface="Arial" panose="020B0604020202020204" pitchFamily="34" charset="0"/>
                <a:cs typeface="Arial" panose="020B0604020202020204" pitchFamily="34" charset="0"/>
              </a:rPr>
              <a:t> (more than one answer is possible)</a:t>
            </a:r>
            <a:endParaRPr lang="en-US" sz="10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	</a:t>
            </a:r>
          </a:p>
          <a:p>
            <a:pPr marL="0" indent="0">
              <a:buNone/>
            </a:pPr>
            <a:r>
              <a:rPr lang="en-US" sz="2000" b="1" dirty="0">
                <a:solidFill>
                  <a:srgbClr val="FF0000"/>
                </a:solidFill>
                <a:latin typeface="Arial" panose="020B0604020202020204" pitchFamily="34" charset="0"/>
                <a:cs typeface="Arial" panose="020B0604020202020204" pitchFamily="34" charset="0"/>
              </a:rPr>
              <a:t>	A.  Restart with a penalty kick</a:t>
            </a:r>
          </a:p>
          <a:p>
            <a:pPr marL="0" indent="0">
              <a:buNone/>
            </a:pPr>
            <a:r>
              <a:rPr lang="en-US" sz="2000" b="1"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B.  Restart with a corner kick</a:t>
            </a:r>
          </a:p>
          <a:p>
            <a:pPr marL="0" indent="0">
              <a:buNone/>
            </a:pPr>
            <a:r>
              <a:rPr lang="en-US" sz="2000" dirty="0">
                <a:latin typeface="Arial" panose="020B0604020202020204" pitchFamily="34" charset="0"/>
                <a:cs typeface="Arial" panose="020B0604020202020204" pitchFamily="34" charset="0"/>
              </a:rPr>
              <a:t>	C.  Retake the original DFK</a:t>
            </a:r>
          </a:p>
          <a:p>
            <a:pPr marL="0" indent="0">
              <a:buNone/>
            </a:pPr>
            <a:r>
              <a:rPr lang="en-US" sz="2000" dirty="0">
                <a:latin typeface="Arial" panose="020B0604020202020204" pitchFamily="34" charset="0"/>
                <a:cs typeface="Arial" panose="020B0604020202020204" pitchFamily="34" charset="0"/>
              </a:rPr>
              <a:t>	D.  Issue a yellow card to player D5 for a tactical foul</a:t>
            </a:r>
          </a:p>
          <a:p>
            <a:pPr marL="0" indent="0">
              <a:buNone/>
            </a:pPr>
            <a:r>
              <a:rPr lang="en-US" sz="2000" dirty="0">
                <a:latin typeface="Arial" panose="020B0604020202020204" pitchFamily="34" charset="0"/>
                <a:cs typeface="Arial" panose="020B0604020202020204" pitchFamily="34" charset="0"/>
              </a:rPr>
              <a:t>	E.  Issue a red card to player D5 for denying a sure goal</a:t>
            </a:r>
          </a:p>
          <a:p>
            <a:pPr marL="0" indent="0">
              <a:buNone/>
            </a:pPr>
            <a:r>
              <a:rPr lang="en-US" sz="2000" dirty="0">
                <a:latin typeface="Arial" panose="020B0604020202020204" pitchFamily="34" charset="0"/>
                <a:cs typeface="Arial" panose="020B0604020202020204" pitchFamily="34" charset="0"/>
              </a:rPr>
              <a:t>	F.   Not issue any cards</a:t>
            </a:r>
          </a:p>
        </p:txBody>
      </p:sp>
    </p:spTree>
    <p:extLst>
      <p:ext uri="{BB962C8B-B14F-4D97-AF65-F5344CB8AC3E}">
        <p14:creationId xmlns:p14="http://schemas.microsoft.com/office/powerpoint/2010/main" val="812511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746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Arial" pitchFamily="34" charset="0"/>
                <a:cs typeface="Arial" pitchFamily="34" charset="0"/>
              </a:rPr>
              <a:t>     </a:t>
            </a:r>
            <a:r>
              <a:rPr lang="en-US" sz="4000" b="1" u="sng" dirty="0" smtClean="0">
                <a:solidFill>
                  <a:srgbClr val="FF3300"/>
                </a:solidFill>
                <a:effectLst>
                  <a:outerShdw blurRad="38100" dist="38100" dir="2700000" algn="tl">
                    <a:srgbClr val="000000">
                      <a:alpha val="43137"/>
                    </a:srgbClr>
                  </a:outerShdw>
                </a:effectLst>
              </a:rPr>
              <a:t>BT8 </a:t>
            </a:r>
            <a:r>
              <a:rPr lang="en-US" sz="4000" b="1" u="sng" dirty="0">
                <a:solidFill>
                  <a:srgbClr val="FF3300"/>
                </a:solidFill>
                <a:effectLst>
                  <a:outerShdw blurRad="38100" dist="38100" dir="2700000" algn="tl">
                    <a:srgbClr val="000000">
                      <a:alpha val="43137"/>
                    </a:srgbClr>
                  </a:outerShdw>
                </a:effectLst>
              </a:rPr>
              <a:t>– Proper Uniforms</a:t>
            </a:r>
            <a:endParaRPr lang="en-US" sz="40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228600" y="1371600"/>
            <a:ext cx="86868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00" b="1" dirty="0">
                <a:latin typeface="Arial" panose="020B0604020202020204" pitchFamily="34" charset="0"/>
                <a:cs typeface="Arial" panose="020B0604020202020204" pitchFamily="34" charset="0"/>
              </a:rPr>
              <a:t>In a GU12 match the Referee determines that one of the teams has only Gold shirts to wear in the game.  </a:t>
            </a:r>
            <a:endParaRPr lang="en-US" sz="2500" b="1" dirty="0" smtClean="0">
              <a:latin typeface="Arial" panose="020B0604020202020204" pitchFamily="34" charset="0"/>
              <a:cs typeface="Arial" panose="020B0604020202020204" pitchFamily="34" charset="0"/>
            </a:endParaRPr>
          </a:p>
          <a:p>
            <a:pPr marL="0" indent="0">
              <a:buNone/>
            </a:pPr>
            <a:r>
              <a:rPr lang="en-US" sz="2500" b="1" dirty="0" smtClean="0">
                <a:latin typeface="Arial" panose="020B0604020202020204" pitchFamily="34" charset="0"/>
                <a:cs typeface="Arial" panose="020B0604020202020204" pitchFamily="34" charset="0"/>
              </a:rPr>
              <a:t>The </a:t>
            </a:r>
            <a:r>
              <a:rPr lang="en-US" sz="2500" b="1" dirty="0">
                <a:latin typeface="Arial" panose="020B0604020202020204" pitchFamily="34" charset="0"/>
                <a:cs typeface="Arial" panose="020B0604020202020204" pitchFamily="34" charset="0"/>
              </a:rPr>
              <a:t>Referee decides to have the officiating crew change to Blue jerseys, but the two young ARs only have Gold shirts.  </a:t>
            </a:r>
            <a:endParaRPr lang="en-US" sz="2500" b="1" dirty="0" smtClean="0">
              <a:latin typeface="Arial" panose="020B0604020202020204" pitchFamily="34" charset="0"/>
              <a:cs typeface="Arial" panose="020B0604020202020204" pitchFamily="34" charset="0"/>
            </a:endParaRPr>
          </a:p>
          <a:p>
            <a:pPr marL="0" indent="0">
              <a:buNone/>
            </a:pPr>
            <a:r>
              <a:rPr lang="en-US" sz="2500" b="1" dirty="0" smtClean="0">
                <a:latin typeface="Arial" panose="020B0604020202020204" pitchFamily="34" charset="0"/>
                <a:cs typeface="Arial" panose="020B0604020202020204" pitchFamily="34" charset="0"/>
              </a:rPr>
              <a:t>To </a:t>
            </a:r>
            <a:r>
              <a:rPr lang="en-US" sz="2500" b="1" dirty="0">
                <a:latin typeface="Arial" panose="020B0604020202020204" pitchFamily="34" charset="0"/>
                <a:cs typeface="Arial" panose="020B0604020202020204" pitchFamily="34" charset="0"/>
              </a:rPr>
              <a:t>avoid problems the Referee decides to wear a Blue jersey, while allowing the ARs to wear their Gold shirts.   </a:t>
            </a:r>
            <a:endParaRPr lang="en-US" sz="2500" b="1" dirty="0" smtClean="0">
              <a:latin typeface="Arial" panose="020B0604020202020204" pitchFamily="34" charset="0"/>
              <a:cs typeface="Arial" panose="020B0604020202020204" pitchFamily="34" charset="0"/>
            </a:endParaRPr>
          </a:p>
          <a:p>
            <a:pPr marL="0" indent="0">
              <a:buNone/>
            </a:pPr>
            <a:r>
              <a:rPr lang="en-US" sz="2500" b="1" dirty="0" smtClean="0">
                <a:latin typeface="Arial" panose="020B0604020202020204" pitchFamily="34" charset="0"/>
                <a:cs typeface="Arial" panose="020B0604020202020204" pitchFamily="34" charset="0"/>
              </a:rPr>
              <a:t>Is </a:t>
            </a:r>
            <a:r>
              <a:rPr lang="en-US" sz="2500" b="1" dirty="0">
                <a:latin typeface="Arial" panose="020B0604020202020204" pitchFamily="34" charset="0"/>
                <a:cs typeface="Arial" panose="020B0604020202020204" pitchFamily="34" charset="0"/>
              </a:rPr>
              <a:t>this acceptable and something the Referee should do?</a:t>
            </a:r>
          </a:p>
          <a:p>
            <a:pPr marL="0" indent="0">
              <a:buNone/>
            </a:pPr>
            <a:r>
              <a:rPr lang="en-US" sz="2500" dirty="0">
                <a:latin typeface="Arial" panose="020B0604020202020204" pitchFamily="34" charset="0"/>
                <a:cs typeface="Arial" panose="020B0604020202020204" pitchFamily="34" charset="0"/>
              </a:rPr>
              <a:t>		A.  Yes</a:t>
            </a:r>
          </a:p>
          <a:p>
            <a:pPr marL="0" indent="0">
              <a:buNone/>
            </a:pPr>
            <a:r>
              <a:rPr lang="en-US" sz="2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  No</a:t>
            </a:r>
          </a:p>
        </p:txBody>
      </p:sp>
    </p:spTree>
    <p:extLst>
      <p:ext uri="{BB962C8B-B14F-4D97-AF65-F5344CB8AC3E}">
        <p14:creationId xmlns:p14="http://schemas.microsoft.com/office/powerpoint/2010/main" val="1034669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1575</TotalTime>
  <Words>2628</Words>
  <Application>Microsoft Office PowerPoint</Application>
  <PresentationFormat>On-screen Show (4:3)</PresentationFormat>
  <Paragraphs>430</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Mooney</dc:creator>
  <cp:lastModifiedBy>Owner</cp:lastModifiedBy>
  <cp:revision>249</cp:revision>
  <cp:lastPrinted>2012-02-23T18:43:34Z</cp:lastPrinted>
  <dcterms:created xsi:type="dcterms:W3CDTF">2006-08-16T00:00:00Z</dcterms:created>
  <dcterms:modified xsi:type="dcterms:W3CDTF">2014-10-27T18:55:22Z</dcterms:modified>
</cp:coreProperties>
</file>